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9"/>
  </p:notesMasterIdLst>
  <p:handoutMasterIdLst>
    <p:handoutMasterId r:id="rId40"/>
  </p:handoutMasterIdLst>
  <p:sldIdLst>
    <p:sldId id="258" r:id="rId3"/>
    <p:sldId id="366" r:id="rId4"/>
    <p:sldId id="260" r:id="rId5"/>
    <p:sldId id="275" r:id="rId6"/>
    <p:sldId id="276" r:id="rId7"/>
    <p:sldId id="400" r:id="rId8"/>
    <p:sldId id="354" r:id="rId9"/>
    <p:sldId id="355" r:id="rId10"/>
    <p:sldId id="360" r:id="rId11"/>
    <p:sldId id="392" r:id="rId12"/>
    <p:sldId id="361" r:id="rId13"/>
    <p:sldId id="368" r:id="rId14"/>
    <p:sldId id="369" r:id="rId15"/>
    <p:sldId id="370" r:id="rId16"/>
    <p:sldId id="371" r:id="rId17"/>
    <p:sldId id="398" r:id="rId18"/>
    <p:sldId id="372" r:id="rId19"/>
    <p:sldId id="373" r:id="rId20"/>
    <p:sldId id="394" r:id="rId21"/>
    <p:sldId id="374" r:id="rId22"/>
    <p:sldId id="377" r:id="rId23"/>
    <p:sldId id="395" r:id="rId24"/>
    <p:sldId id="378" r:id="rId25"/>
    <p:sldId id="379" r:id="rId26"/>
    <p:sldId id="380" r:id="rId27"/>
    <p:sldId id="383" r:id="rId28"/>
    <p:sldId id="396" r:id="rId29"/>
    <p:sldId id="384" r:id="rId30"/>
    <p:sldId id="401" r:id="rId31"/>
    <p:sldId id="399" r:id="rId32"/>
    <p:sldId id="385" r:id="rId33"/>
    <p:sldId id="386" r:id="rId34"/>
    <p:sldId id="387" r:id="rId35"/>
    <p:sldId id="388" r:id="rId36"/>
    <p:sldId id="389" r:id="rId37"/>
    <p:sldId id="3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90" y="186"/>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43C82-2318-46E0-9876-6AA0708388B8}" type="doc">
      <dgm:prSet loTypeId="urn:microsoft.com/office/officeart/2005/8/layout/chart3" loCatId="relationship" qsTypeId="urn:microsoft.com/office/officeart/2009/2/quickstyle/3d8" qsCatId="3D" csTypeId="urn:microsoft.com/office/officeart/2005/8/colors/colorful2" csCatId="colorful" phldr="1"/>
      <dgm:spPr/>
    </dgm:pt>
    <dgm:pt modelId="{0D1A3993-E7FC-4206-B718-CBA4FE0E1D55}">
      <dgm:prSet phldrT="[Κείμενο]"/>
      <dgm:spPr/>
      <dgm:t>
        <a:bodyPr/>
        <a:lstStyle/>
        <a:p>
          <a:r>
            <a:rPr lang="el-GR" b="1" dirty="0" smtClean="0"/>
            <a:t>2</a:t>
          </a:r>
        </a:p>
        <a:p>
          <a:r>
            <a:rPr lang="el-GR" b="1" dirty="0" smtClean="0"/>
            <a:t> Έλεγχος του </a:t>
          </a:r>
          <a:r>
            <a:rPr lang="en-US" b="1" dirty="0" smtClean="0"/>
            <a:t>Stress</a:t>
          </a:r>
          <a:r>
            <a:rPr lang="el-GR" b="1" dirty="0" smtClean="0"/>
            <a:t> των πρώτων ημερών</a:t>
          </a:r>
          <a:endParaRPr lang="el-GR" b="1" dirty="0"/>
        </a:p>
      </dgm:t>
    </dgm:pt>
    <dgm:pt modelId="{065D9CB0-67EF-43CD-8C25-759231AFF85E}" type="parTrans" cxnId="{CF3360AE-908A-48D2-B2F0-3365FA967F22}">
      <dgm:prSet/>
      <dgm:spPr/>
      <dgm:t>
        <a:bodyPr/>
        <a:lstStyle/>
        <a:p>
          <a:endParaRPr lang="el-GR" b="1"/>
        </a:p>
      </dgm:t>
    </dgm:pt>
    <dgm:pt modelId="{5403E2F6-A503-4040-870D-47CA36FC6AD4}" type="sibTrans" cxnId="{CF3360AE-908A-48D2-B2F0-3365FA967F22}">
      <dgm:prSet/>
      <dgm:spPr/>
      <dgm:t>
        <a:bodyPr/>
        <a:lstStyle/>
        <a:p>
          <a:endParaRPr lang="el-GR" b="1"/>
        </a:p>
      </dgm:t>
    </dgm:pt>
    <dgm:pt modelId="{676716CB-CE1C-4AB7-A50E-2E9D5B17326D}">
      <dgm:prSet phldrT="[Κείμενο]"/>
      <dgm:spPr/>
      <dgm:t>
        <a:bodyPr/>
        <a:lstStyle/>
        <a:p>
          <a:endParaRPr lang="el-GR" b="1" dirty="0" smtClean="0"/>
        </a:p>
        <a:p>
          <a:r>
            <a:rPr lang="el-GR" b="1" dirty="0" smtClean="0"/>
            <a:t>3</a:t>
          </a:r>
        </a:p>
        <a:p>
          <a:r>
            <a:rPr lang="el-GR" b="1" dirty="0" smtClean="0"/>
            <a:t>Σύστημα </a:t>
          </a:r>
          <a:r>
            <a:rPr lang="el-GR" b="1" dirty="0" err="1" smtClean="0"/>
            <a:t>Ντοπαμίνης</a:t>
          </a:r>
          <a:r>
            <a:rPr lang="el-GR" b="1" dirty="0" smtClean="0"/>
            <a:t> (επιθυμία, στέρηση, παρόρμηση)</a:t>
          </a:r>
          <a:endParaRPr lang="el-GR" b="1" dirty="0"/>
        </a:p>
      </dgm:t>
    </dgm:pt>
    <dgm:pt modelId="{A6A5611A-B727-46A6-B0F1-19AC10E321C1}" type="parTrans" cxnId="{0BFEA777-891C-4000-84DF-5929B0DC066E}">
      <dgm:prSet/>
      <dgm:spPr/>
      <dgm:t>
        <a:bodyPr/>
        <a:lstStyle/>
        <a:p>
          <a:endParaRPr lang="el-GR" b="1"/>
        </a:p>
      </dgm:t>
    </dgm:pt>
    <dgm:pt modelId="{8AD52491-E479-4989-8887-80C7D352E812}" type="sibTrans" cxnId="{0BFEA777-891C-4000-84DF-5929B0DC066E}">
      <dgm:prSet/>
      <dgm:spPr/>
      <dgm:t>
        <a:bodyPr/>
        <a:lstStyle/>
        <a:p>
          <a:endParaRPr lang="el-GR" b="1"/>
        </a:p>
      </dgm:t>
    </dgm:pt>
    <dgm:pt modelId="{1CF9587C-B4CE-4207-A738-E38988447BC5}">
      <dgm:prSet phldrT="[Κείμενο]"/>
      <dgm:spPr/>
      <dgm:t>
        <a:bodyPr/>
        <a:lstStyle/>
        <a:p>
          <a:r>
            <a:rPr lang="el-GR" b="1" dirty="0" smtClean="0"/>
            <a:t>1</a:t>
          </a:r>
        </a:p>
        <a:p>
          <a:r>
            <a:rPr lang="el-GR" b="1" dirty="0" smtClean="0"/>
            <a:t>Στερεότυπες κινήσεις του καπνιστή</a:t>
          </a:r>
          <a:endParaRPr lang="el-GR" b="1" dirty="0"/>
        </a:p>
      </dgm:t>
    </dgm:pt>
    <dgm:pt modelId="{4FD1032B-DBA9-4D4F-AB4F-8B905CA50B02}" type="parTrans" cxnId="{39BBC55A-3D73-4785-A816-4AA350FC5ABC}">
      <dgm:prSet/>
      <dgm:spPr/>
      <dgm:t>
        <a:bodyPr/>
        <a:lstStyle/>
        <a:p>
          <a:endParaRPr lang="el-GR" b="1"/>
        </a:p>
      </dgm:t>
    </dgm:pt>
    <dgm:pt modelId="{3E63447C-0C69-40B1-B7FF-D9F3F1552EAF}" type="sibTrans" cxnId="{39BBC55A-3D73-4785-A816-4AA350FC5ABC}">
      <dgm:prSet/>
      <dgm:spPr/>
      <dgm:t>
        <a:bodyPr/>
        <a:lstStyle/>
        <a:p>
          <a:endParaRPr lang="el-GR" b="1"/>
        </a:p>
      </dgm:t>
    </dgm:pt>
    <dgm:pt modelId="{43787C63-AF82-4290-AEBD-31FFDF70A6CD}" type="pres">
      <dgm:prSet presAssocID="{A9943C82-2318-46E0-9876-6AA0708388B8}" presName="compositeShape" presStyleCnt="0">
        <dgm:presLayoutVars>
          <dgm:chMax val="7"/>
          <dgm:dir/>
          <dgm:resizeHandles val="exact"/>
        </dgm:presLayoutVars>
      </dgm:prSet>
      <dgm:spPr/>
    </dgm:pt>
    <dgm:pt modelId="{3FE83B5E-EC5C-4279-9DE9-DBD67FE00ED1}" type="pres">
      <dgm:prSet presAssocID="{A9943C82-2318-46E0-9876-6AA0708388B8}" presName="wedge1" presStyleLbl="node1" presStyleIdx="0" presStyleCnt="3"/>
      <dgm:spPr/>
      <dgm:t>
        <a:bodyPr/>
        <a:lstStyle/>
        <a:p>
          <a:endParaRPr lang="el-GR"/>
        </a:p>
      </dgm:t>
    </dgm:pt>
    <dgm:pt modelId="{6F98AD25-F6DF-487B-8932-C4E4734980A3}" type="pres">
      <dgm:prSet presAssocID="{A9943C82-2318-46E0-9876-6AA0708388B8}" presName="wedge1Tx" presStyleLbl="node1" presStyleIdx="0" presStyleCnt="3">
        <dgm:presLayoutVars>
          <dgm:chMax val="0"/>
          <dgm:chPref val="0"/>
          <dgm:bulletEnabled val="1"/>
        </dgm:presLayoutVars>
      </dgm:prSet>
      <dgm:spPr/>
      <dgm:t>
        <a:bodyPr/>
        <a:lstStyle/>
        <a:p>
          <a:endParaRPr lang="el-GR"/>
        </a:p>
      </dgm:t>
    </dgm:pt>
    <dgm:pt modelId="{6A5ACB60-EC97-49AD-BE46-BD80A15D39F9}" type="pres">
      <dgm:prSet presAssocID="{A9943C82-2318-46E0-9876-6AA0708388B8}" presName="wedge2" presStyleLbl="node1" presStyleIdx="1" presStyleCnt="3"/>
      <dgm:spPr/>
      <dgm:t>
        <a:bodyPr/>
        <a:lstStyle/>
        <a:p>
          <a:endParaRPr lang="el-GR"/>
        </a:p>
      </dgm:t>
    </dgm:pt>
    <dgm:pt modelId="{7C560910-21DF-4D27-A926-EE595E6CD2C7}" type="pres">
      <dgm:prSet presAssocID="{A9943C82-2318-46E0-9876-6AA0708388B8}" presName="wedge2Tx" presStyleLbl="node1" presStyleIdx="1" presStyleCnt="3">
        <dgm:presLayoutVars>
          <dgm:chMax val="0"/>
          <dgm:chPref val="0"/>
          <dgm:bulletEnabled val="1"/>
        </dgm:presLayoutVars>
      </dgm:prSet>
      <dgm:spPr/>
      <dgm:t>
        <a:bodyPr/>
        <a:lstStyle/>
        <a:p>
          <a:endParaRPr lang="el-GR"/>
        </a:p>
      </dgm:t>
    </dgm:pt>
    <dgm:pt modelId="{803EEE87-DE63-4DF3-ADFA-F45CB9802A04}" type="pres">
      <dgm:prSet presAssocID="{A9943C82-2318-46E0-9876-6AA0708388B8}" presName="wedge3" presStyleLbl="node1" presStyleIdx="2" presStyleCnt="3"/>
      <dgm:spPr/>
      <dgm:t>
        <a:bodyPr/>
        <a:lstStyle/>
        <a:p>
          <a:endParaRPr lang="el-GR"/>
        </a:p>
      </dgm:t>
    </dgm:pt>
    <dgm:pt modelId="{8E1191C8-9C4B-4831-A3C3-07D2A29ED2CE}" type="pres">
      <dgm:prSet presAssocID="{A9943C82-2318-46E0-9876-6AA0708388B8}" presName="wedge3Tx" presStyleLbl="node1" presStyleIdx="2" presStyleCnt="3">
        <dgm:presLayoutVars>
          <dgm:chMax val="0"/>
          <dgm:chPref val="0"/>
          <dgm:bulletEnabled val="1"/>
        </dgm:presLayoutVars>
      </dgm:prSet>
      <dgm:spPr/>
      <dgm:t>
        <a:bodyPr/>
        <a:lstStyle/>
        <a:p>
          <a:endParaRPr lang="el-GR"/>
        </a:p>
      </dgm:t>
    </dgm:pt>
  </dgm:ptLst>
  <dgm:cxnLst>
    <dgm:cxn modelId="{CF3360AE-908A-48D2-B2F0-3365FA967F22}" srcId="{A9943C82-2318-46E0-9876-6AA0708388B8}" destId="{0D1A3993-E7FC-4206-B718-CBA4FE0E1D55}" srcOrd="0" destOrd="0" parTransId="{065D9CB0-67EF-43CD-8C25-759231AFF85E}" sibTransId="{5403E2F6-A503-4040-870D-47CA36FC6AD4}"/>
    <dgm:cxn modelId="{2C936412-EED5-4ECD-AC5D-ACEFE7EC0B01}" type="presOf" srcId="{0D1A3993-E7FC-4206-B718-CBA4FE0E1D55}" destId="{3FE83B5E-EC5C-4279-9DE9-DBD67FE00ED1}" srcOrd="0" destOrd="0" presId="urn:microsoft.com/office/officeart/2005/8/layout/chart3"/>
    <dgm:cxn modelId="{4FEACB7E-31AB-4909-8842-49B4EE0A584C}" type="presOf" srcId="{0D1A3993-E7FC-4206-B718-CBA4FE0E1D55}" destId="{6F98AD25-F6DF-487B-8932-C4E4734980A3}" srcOrd="1" destOrd="0" presId="urn:microsoft.com/office/officeart/2005/8/layout/chart3"/>
    <dgm:cxn modelId="{6A859A80-C9BB-43DC-B848-C988F013EEF6}" type="presOf" srcId="{1CF9587C-B4CE-4207-A738-E38988447BC5}" destId="{803EEE87-DE63-4DF3-ADFA-F45CB9802A04}" srcOrd="0" destOrd="0" presId="urn:microsoft.com/office/officeart/2005/8/layout/chart3"/>
    <dgm:cxn modelId="{39BBC55A-3D73-4785-A816-4AA350FC5ABC}" srcId="{A9943C82-2318-46E0-9876-6AA0708388B8}" destId="{1CF9587C-B4CE-4207-A738-E38988447BC5}" srcOrd="2" destOrd="0" parTransId="{4FD1032B-DBA9-4D4F-AB4F-8B905CA50B02}" sibTransId="{3E63447C-0C69-40B1-B7FF-D9F3F1552EAF}"/>
    <dgm:cxn modelId="{D49E6C3A-2E54-4F6C-9201-B72F59D4388D}" type="presOf" srcId="{676716CB-CE1C-4AB7-A50E-2E9D5B17326D}" destId="{6A5ACB60-EC97-49AD-BE46-BD80A15D39F9}" srcOrd="0" destOrd="0" presId="urn:microsoft.com/office/officeart/2005/8/layout/chart3"/>
    <dgm:cxn modelId="{05424DE0-387F-419A-83E5-8B98AA0C79B6}" type="presOf" srcId="{1CF9587C-B4CE-4207-A738-E38988447BC5}" destId="{8E1191C8-9C4B-4831-A3C3-07D2A29ED2CE}" srcOrd="1" destOrd="0" presId="urn:microsoft.com/office/officeart/2005/8/layout/chart3"/>
    <dgm:cxn modelId="{0BFEA777-891C-4000-84DF-5929B0DC066E}" srcId="{A9943C82-2318-46E0-9876-6AA0708388B8}" destId="{676716CB-CE1C-4AB7-A50E-2E9D5B17326D}" srcOrd="1" destOrd="0" parTransId="{A6A5611A-B727-46A6-B0F1-19AC10E321C1}" sibTransId="{8AD52491-E479-4989-8887-80C7D352E812}"/>
    <dgm:cxn modelId="{E55DFEFA-F296-43EA-A5F0-EA5223062F25}" type="presOf" srcId="{A9943C82-2318-46E0-9876-6AA0708388B8}" destId="{43787C63-AF82-4290-AEBD-31FFDF70A6CD}" srcOrd="0" destOrd="0" presId="urn:microsoft.com/office/officeart/2005/8/layout/chart3"/>
    <dgm:cxn modelId="{DDD0424C-8BAF-47DD-A329-A1BE94940807}" type="presOf" srcId="{676716CB-CE1C-4AB7-A50E-2E9D5B17326D}" destId="{7C560910-21DF-4D27-A926-EE595E6CD2C7}" srcOrd="1" destOrd="0" presId="urn:microsoft.com/office/officeart/2005/8/layout/chart3"/>
    <dgm:cxn modelId="{98D64D6D-46DE-471B-AA20-2EEE5FEC74A9}" type="presParOf" srcId="{43787C63-AF82-4290-AEBD-31FFDF70A6CD}" destId="{3FE83B5E-EC5C-4279-9DE9-DBD67FE00ED1}" srcOrd="0" destOrd="0" presId="urn:microsoft.com/office/officeart/2005/8/layout/chart3"/>
    <dgm:cxn modelId="{BB397CE6-ED34-4D7E-9183-F35812A6294B}" type="presParOf" srcId="{43787C63-AF82-4290-AEBD-31FFDF70A6CD}" destId="{6F98AD25-F6DF-487B-8932-C4E4734980A3}" srcOrd="1" destOrd="0" presId="urn:microsoft.com/office/officeart/2005/8/layout/chart3"/>
    <dgm:cxn modelId="{C9CB4AED-823C-4B63-850C-884C52D5121C}" type="presParOf" srcId="{43787C63-AF82-4290-AEBD-31FFDF70A6CD}" destId="{6A5ACB60-EC97-49AD-BE46-BD80A15D39F9}" srcOrd="2" destOrd="0" presId="urn:microsoft.com/office/officeart/2005/8/layout/chart3"/>
    <dgm:cxn modelId="{A5CE96CA-CBB8-4F87-AB70-120B739885BE}" type="presParOf" srcId="{43787C63-AF82-4290-AEBD-31FFDF70A6CD}" destId="{7C560910-21DF-4D27-A926-EE595E6CD2C7}" srcOrd="3" destOrd="0" presId="urn:microsoft.com/office/officeart/2005/8/layout/chart3"/>
    <dgm:cxn modelId="{E3E1CA7D-CF62-4EB5-8092-701ABFAE3D61}" type="presParOf" srcId="{43787C63-AF82-4290-AEBD-31FFDF70A6CD}" destId="{803EEE87-DE63-4DF3-ADFA-F45CB9802A04}" srcOrd="4" destOrd="0" presId="urn:microsoft.com/office/officeart/2005/8/layout/chart3"/>
    <dgm:cxn modelId="{A103C3F9-F971-47B4-8A57-27A8DC65D45A}" type="presParOf" srcId="{43787C63-AF82-4290-AEBD-31FFDF70A6CD}" destId="{8E1191C8-9C4B-4831-A3C3-07D2A29ED2CE}"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83B5E-EC5C-4279-9DE9-DBD67FE00ED1}">
      <dsp:nvSpPr>
        <dsp:cNvPr id="0" name=""/>
        <dsp:cNvSpPr/>
      </dsp:nvSpPr>
      <dsp:spPr>
        <a:xfrm>
          <a:off x="1969007" y="408582"/>
          <a:ext cx="5084578" cy="5084578"/>
        </a:xfrm>
        <a:prstGeom prst="pie">
          <a:avLst>
            <a:gd name="adj1" fmla="val 16200000"/>
            <a:gd name="adj2" fmla="val 1800000"/>
          </a:avLst>
        </a:prstGeom>
        <a:solidFill>
          <a:schemeClr val="accent2">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2</a:t>
          </a:r>
        </a:p>
        <a:p>
          <a:pPr lvl="0" algn="ctr" defTabSz="800100">
            <a:lnSpc>
              <a:spcPct val="90000"/>
            </a:lnSpc>
            <a:spcBef>
              <a:spcPct val="0"/>
            </a:spcBef>
            <a:spcAft>
              <a:spcPct val="35000"/>
            </a:spcAft>
          </a:pPr>
          <a:r>
            <a:rPr lang="el-GR" sz="1800" b="1" kern="1200" dirty="0" smtClean="0"/>
            <a:t> Έλεγχος του </a:t>
          </a:r>
          <a:r>
            <a:rPr lang="en-US" sz="1800" b="1" kern="1200" dirty="0" smtClean="0"/>
            <a:t>Stress</a:t>
          </a:r>
          <a:r>
            <a:rPr lang="el-GR" sz="1800" b="1" kern="1200" dirty="0" smtClean="0"/>
            <a:t> των πρώτων ημερών</a:t>
          </a:r>
          <a:endParaRPr lang="el-GR" sz="1800" b="1" kern="1200" dirty="0"/>
        </a:p>
      </dsp:txBody>
      <dsp:txXfrm>
        <a:off x="4733444" y="1346808"/>
        <a:ext cx="1725124" cy="1694859"/>
      </dsp:txXfrm>
    </dsp:sp>
    <dsp:sp modelId="{6A5ACB60-EC97-49AD-BE46-BD80A15D39F9}">
      <dsp:nvSpPr>
        <dsp:cNvPr id="0" name=""/>
        <dsp:cNvSpPr/>
      </dsp:nvSpPr>
      <dsp:spPr>
        <a:xfrm>
          <a:off x="1706909" y="559908"/>
          <a:ext cx="5084578" cy="5084578"/>
        </a:xfrm>
        <a:prstGeom prst="pie">
          <a:avLst>
            <a:gd name="adj1" fmla="val 1800000"/>
            <a:gd name="adj2" fmla="val 9000000"/>
          </a:avLst>
        </a:prstGeom>
        <a:solidFill>
          <a:schemeClr val="accent2">
            <a:hueOff val="4089090"/>
            <a:satOff val="-9814"/>
            <a:lumOff val="3628"/>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l-GR" sz="1800" b="1" kern="1200" dirty="0" smtClean="0"/>
        </a:p>
        <a:p>
          <a:pPr lvl="0" algn="ctr" defTabSz="800100">
            <a:lnSpc>
              <a:spcPct val="90000"/>
            </a:lnSpc>
            <a:spcBef>
              <a:spcPct val="0"/>
            </a:spcBef>
            <a:spcAft>
              <a:spcPct val="35000"/>
            </a:spcAft>
          </a:pPr>
          <a:r>
            <a:rPr lang="el-GR" sz="1800" b="1" kern="1200" dirty="0" smtClean="0"/>
            <a:t>3</a:t>
          </a:r>
        </a:p>
        <a:p>
          <a:pPr lvl="0" algn="ctr" defTabSz="800100">
            <a:lnSpc>
              <a:spcPct val="90000"/>
            </a:lnSpc>
            <a:spcBef>
              <a:spcPct val="0"/>
            </a:spcBef>
            <a:spcAft>
              <a:spcPct val="35000"/>
            </a:spcAft>
          </a:pPr>
          <a:r>
            <a:rPr lang="el-GR" sz="1800" b="1" kern="1200" dirty="0" smtClean="0"/>
            <a:t>Σύστημα </a:t>
          </a:r>
          <a:r>
            <a:rPr lang="el-GR" sz="1800" b="1" kern="1200" dirty="0" err="1" smtClean="0"/>
            <a:t>Ντοπαμίνης</a:t>
          </a:r>
          <a:r>
            <a:rPr lang="el-GR" sz="1800" b="1" kern="1200" dirty="0" smtClean="0"/>
            <a:t> (επιθυμία, στέρηση, παρόρμηση)</a:t>
          </a:r>
          <a:endParaRPr lang="el-GR" sz="1800" b="1" kern="1200" dirty="0"/>
        </a:p>
      </dsp:txBody>
      <dsp:txXfrm>
        <a:off x="3099115" y="3768036"/>
        <a:ext cx="2300166" cy="1573798"/>
      </dsp:txXfrm>
    </dsp:sp>
    <dsp:sp modelId="{803EEE87-DE63-4DF3-ADFA-F45CB9802A04}">
      <dsp:nvSpPr>
        <dsp:cNvPr id="0" name=""/>
        <dsp:cNvSpPr/>
      </dsp:nvSpPr>
      <dsp:spPr>
        <a:xfrm>
          <a:off x="1706909" y="559908"/>
          <a:ext cx="5084578" cy="5084578"/>
        </a:xfrm>
        <a:prstGeom prst="pie">
          <a:avLst>
            <a:gd name="adj1" fmla="val 9000000"/>
            <a:gd name="adj2" fmla="val 16200000"/>
          </a:avLst>
        </a:prstGeom>
        <a:solidFill>
          <a:schemeClr val="accent2">
            <a:hueOff val="8178181"/>
            <a:satOff val="-19628"/>
            <a:lumOff val="7255"/>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1</a:t>
          </a:r>
        </a:p>
        <a:p>
          <a:pPr lvl="0" algn="ctr" defTabSz="800100">
            <a:lnSpc>
              <a:spcPct val="90000"/>
            </a:lnSpc>
            <a:spcBef>
              <a:spcPct val="0"/>
            </a:spcBef>
            <a:spcAft>
              <a:spcPct val="35000"/>
            </a:spcAft>
          </a:pPr>
          <a:r>
            <a:rPr lang="el-GR" sz="1800" b="1" kern="1200" dirty="0" smtClean="0"/>
            <a:t>Στερεότυπες κινήσεις του καπνιστή</a:t>
          </a:r>
          <a:endParaRPr lang="el-GR" sz="1800" b="1" kern="1200" dirty="0"/>
        </a:p>
      </dsp:txBody>
      <dsp:txXfrm>
        <a:off x="2251685" y="1558665"/>
        <a:ext cx="1725124" cy="169485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el-GR" sz="1200"/>
            </a:lvl1pPr>
          </a:lstStyle>
          <a:p>
            <a:endParaRPr lang="el-GR"/>
          </a:p>
        </p:txBody>
      </p:sp>
      <p:sp>
        <p:nvSpPr>
          <p:cNvPr id="3" name="Σύμβολο κράτησης θέσης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el-GR" sz="1200"/>
            </a:lvl1pPr>
          </a:lstStyle>
          <a:p>
            <a:fld id="{CEEBDA6D-DC69-4DCE-BAF7-6763517D3376}" type="datetimeFigureOut">
              <a:rPr lang="el-GR"/>
              <a:t>4/2/2016</a:t>
            </a:fld>
            <a:endParaRPr lang="el-GR"/>
          </a:p>
        </p:txBody>
      </p:sp>
      <p:sp>
        <p:nvSpPr>
          <p:cNvPr id="4" name="Σύμβολο κράτησης θέσης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el-GR" sz="1200"/>
            </a:lvl1pPr>
          </a:lstStyle>
          <a:p>
            <a:endParaRPr lang="el-GR"/>
          </a:p>
        </p:txBody>
      </p:sp>
      <p:sp>
        <p:nvSpPr>
          <p:cNvPr id="5" name="Σύμβολο κράτησης θέσης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el-GR" sz="1200"/>
            </a:lvl1pPr>
          </a:lstStyle>
          <a:p>
            <a:fld id="{B2977E94-A6AB-4E02-8E43-E89F9CF4757F}" type="slidenum">
              <a:rPr lang="el-GR"/>
              <a:t>‹#›</a:t>
            </a:fld>
            <a:endParaRPr lang="el-G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el-GR" sz="1200"/>
            </a:lvl1pPr>
          </a:lstStyle>
          <a:p>
            <a:endParaRPr lang="el-GR"/>
          </a:p>
        </p:txBody>
      </p:sp>
      <p:sp>
        <p:nvSpPr>
          <p:cNvPr id="3" name="Σύμβολο κράτησης θέσης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el-GR" sz="1200"/>
            </a:lvl1pPr>
          </a:lstStyle>
          <a:p>
            <a:fld id="{237F6C43-988E-4257-9A1C-C162EF036D58}" type="datetimeFigureOut">
              <a:t>4/2/2016</a:t>
            </a:fld>
            <a:endParaRPr lang="el-GR"/>
          </a:p>
        </p:txBody>
      </p:sp>
      <p:sp>
        <p:nvSpPr>
          <p:cNvPr id="4" name="Σύμβολο κράτησης θέσης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el-GR" sz="1200"/>
            </a:lvl1pPr>
          </a:lstStyle>
          <a:p>
            <a:endParaRPr lang="el-GR"/>
          </a:p>
        </p:txBody>
      </p:sp>
      <p:sp>
        <p:nvSpPr>
          <p:cNvPr id="7" name="Σύμβολο κράτησης θέσης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el-GR" sz="1200"/>
            </a:lvl1pPr>
          </a:lstStyle>
          <a:p>
            <a:fld id="{DED491D0-8E1B-49C7-849B-A28568D94497}" type="slidenum">
              <a:t>‹#›</a:t>
            </a:fld>
            <a:endParaRPr lang="el-G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lang="el-GR" sz="1200" kern="1200">
        <a:solidFill>
          <a:schemeClr val="tx1"/>
        </a:solidFill>
        <a:latin typeface="+mn-lt"/>
        <a:ea typeface="+mn-ea"/>
        <a:cs typeface="+mn-cs"/>
      </a:defRPr>
    </a:lvl1pPr>
    <a:lvl2pPr marL="457200" algn="l" defTabSz="914400" rtl="0" eaLnBrk="1" latinLnBrk="0" hangingPunct="1">
      <a:defRPr lang="el-GR" sz="1200" kern="1200">
        <a:solidFill>
          <a:schemeClr val="tx1"/>
        </a:solidFill>
        <a:latin typeface="+mn-lt"/>
        <a:ea typeface="+mn-ea"/>
        <a:cs typeface="+mn-cs"/>
      </a:defRPr>
    </a:lvl2pPr>
    <a:lvl3pPr marL="914400" algn="l" defTabSz="914400" rtl="0" eaLnBrk="1" latinLnBrk="0" hangingPunct="1">
      <a:defRPr lang="el-GR" sz="1200" kern="1200">
        <a:solidFill>
          <a:schemeClr val="tx1"/>
        </a:solidFill>
        <a:latin typeface="+mn-lt"/>
        <a:ea typeface="+mn-ea"/>
        <a:cs typeface="+mn-cs"/>
      </a:defRPr>
    </a:lvl3pPr>
    <a:lvl4pPr marL="1371600" algn="l" defTabSz="914400" rtl="0" eaLnBrk="1" latinLnBrk="0" hangingPunct="1">
      <a:defRPr lang="el-GR" sz="1200" kern="1200">
        <a:solidFill>
          <a:schemeClr val="tx1"/>
        </a:solidFill>
        <a:latin typeface="+mn-lt"/>
        <a:ea typeface="+mn-ea"/>
        <a:cs typeface="+mn-cs"/>
      </a:defRPr>
    </a:lvl4pPr>
    <a:lvl5pPr marL="1828800" algn="l" defTabSz="914400" rtl="0" eaLnBrk="1" latinLnBrk="0" hangingPunct="1">
      <a:defRPr lang="el-GR" sz="1200" kern="1200">
        <a:solidFill>
          <a:schemeClr val="tx1"/>
        </a:solidFill>
        <a:latin typeface="+mn-lt"/>
        <a:ea typeface="+mn-ea"/>
        <a:cs typeface="+mn-cs"/>
      </a:defRPr>
    </a:lvl5pPr>
    <a:lvl6pPr marL="2286000" algn="l" defTabSz="914400" rtl="0" eaLnBrk="1" latinLnBrk="0" hangingPunct="1">
      <a:defRPr lang="el-GR" sz="1200" kern="1200">
        <a:solidFill>
          <a:schemeClr val="tx1"/>
        </a:solidFill>
        <a:latin typeface="+mn-lt"/>
        <a:ea typeface="+mn-ea"/>
        <a:cs typeface="+mn-cs"/>
      </a:defRPr>
    </a:lvl6pPr>
    <a:lvl7pPr marL="2743200" algn="l" defTabSz="914400" rtl="0" eaLnBrk="1" latinLnBrk="0" hangingPunct="1">
      <a:defRPr lang="el-GR" sz="1200" kern="1200">
        <a:solidFill>
          <a:schemeClr val="tx1"/>
        </a:solidFill>
        <a:latin typeface="+mn-lt"/>
        <a:ea typeface="+mn-ea"/>
        <a:cs typeface="+mn-cs"/>
      </a:defRPr>
    </a:lvl7pPr>
    <a:lvl8pPr marL="3200400" algn="l" defTabSz="914400" rtl="0" eaLnBrk="1" latinLnBrk="0" hangingPunct="1">
      <a:defRPr lang="el-GR" sz="1200" kern="1200">
        <a:solidFill>
          <a:schemeClr val="tx1"/>
        </a:solidFill>
        <a:latin typeface="+mn-lt"/>
        <a:ea typeface="+mn-ea"/>
        <a:cs typeface="+mn-cs"/>
      </a:defRPr>
    </a:lvl8pPr>
    <a:lvl9pPr marL="3657600" algn="l" defTabSz="914400" rtl="0" eaLnBrk="1" latinLnBrk="0" hangingPunct="1">
      <a:defRPr lang="el-G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Ορθογώνιο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ctrTitle"/>
          </p:nvPr>
        </p:nvSpPr>
        <p:spPr bwMode="black">
          <a:xfrm>
            <a:off x="3175199" y="1943842"/>
            <a:ext cx="8500062" cy="2387600"/>
          </a:xfrm>
        </p:spPr>
        <p:txBody>
          <a:bodyPr anchor="b"/>
          <a:lstStyle>
            <a:lvl1pPr algn="l" latinLnBrk="0">
              <a:lnSpc>
                <a:spcPct val="90000"/>
              </a:lnSpc>
              <a:defRPr lang="el-GR" sz="6000" b="1">
                <a:solidFill>
                  <a:schemeClr val="tx1"/>
                </a:solidFill>
              </a:defRPr>
            </a:lvl1pPr>
          </a:lstStyle>
          <a:p>
            <a:r>
              <a:rPr lang="el-GR" smtClean="0"/>
              <a:t>Στυλ κύριου τίτλου</a:t>
            </a:r>
            <a:endParaRPr lang="el-GR"/>
          </a:p>
        </p:txBody>
      </p:sp>
      <p:sp>
        <p:nvSpPr>
          <p:cNvPr id="3" name="Υπότιτλος 2"/>
          <p:cNvSpPr>
            <a:spLocks noGrp="1"/>
          </p:cNvSpPr>
          <p:nvPr>
            <p:ph type="subTitle" idx="1"/>
          </p:nvPr>
        </p:nvSpPr>
        <p:spPr>
          <a:xfrm>
            <a:off x="3175199" y="4538659"/>
            <a:ext cx="8500062" cy="865321"/>
          </a:xfrm>
        </p:spPr>
        <p:txBody>
          <a:bodyPr/>
          <a:lstStyle>
            <a:lvl1pPr marL="0" indent="0" algn="l" latinLnBrk="0">
              <a:spcBef>
                <a:spcPts val="0"/>
              </a:spcBef>
              <a:buNone/>
              <a:defRPr lang="el-GR" sz="2400"/>
            </a:lvl1pPr>
            <a:lvl2pPr marL="457200" indent="0" algn="ctr" latinLnBrk="0">
              <a:buNone/>
              <a:defRPr lang="el-GR" sz="2000"/>
            </a:lvl2pPr>
            <a:lvl3pPr marL="914400" indent="0" algn="ctr" latinLnBrk="0">
              <a:buNone/>
              <a:defRPr lang="el-GR" sz="1800"/>
            </a:lvl3pPr>
            <a:lvl4pPr marL="1371600" indent="0" algn="ctr" latinLnBrk="0">
              <a:buNone/>
              <a:defRPr lang="el-GR" sz="1600"/>
            </a:lvl4pPr>
            <a:lvl5pPr marL="1828800" indent="0" algn="ctr" latinLnBrk="0">
              <a:buNone/>
              <a:defRPr lang="el-GR" sz="1600"/>
            </a:lvl5pPr>
            <a:lvl6pPr marL="2286000" indent="0" algn="ctr" latinLnBrk="0">
              <a:buNone/>
              <a:defRPr lang="el-GR" sz="1600"/>
            </a:lvl6pPr>
            <a:lvl7pPr marL="2743200" indent="0" algn="ctr" latinLnBrk="0">
              <a:buNone/>
              <a:defRPr lang="el-GR" sz="1600"/>
            </a:lvl7pPr>
            <a:lvl8pPr marL="3200400" indent="0" algn="ctr" latinLnBrk="0">
              <a:buNone/>
              <a:defRPr lang="el-GR" sz="1600"/>
            </a:lvl8pPr>
            <a:lvl9pPr marL="3657600" indent="0" algn="ctr" latinLnBrk="0">
              <a:buNone/>
              <a:defRPr lang="el-GR" sz="1600"/>
            </a:lvl9pPr>
          </a:lstStyle>
          <a:p>
            <a:r>
              <a:rPr lang="el-GR" smtClean="0"/>
              <a:t>Στυλ κύριου υπότιτλου</a:t>
            </a:r>
            <a:endParaRPr lang="el-GR"/>
          </a:p>
        </p:txBody>
      </p:sp>
      <p:sp>
        <p:nvSpPr>
          <p:cNvPr id="11" name="Σύμβολο κράτησης θέσης ημερομηνίας 10"/>
          <p:cNvSpPr>
            <a:spLocks noGrp="1"/>
          </p:cNvSpPr>
          <p:nvPr>
            <p:ph type="dt" sz="half" idx="10"/>
          </p:nvPr>
        </p:nvSpPr>
        <p:spPr/>
        <p:txBody>
          <a:bodyPr/>
          <a:lstStyle/>
          <a:p>
            <a:fld id="{2CCFE9AC-F15C-4FA0-A6F1-298829FA691D}" type="datetimeFigureOut">
              <a:t>4/2/2016</a:t>
            </a:fld>
            <a:endParaRPr lang="el-GR"/>
          </a:p>
        </p:txBody>
      </p:sp>
      <p:sp>
        <p:nvSpPr>
          <p:cNvPr id="12" name="Σύμβολο κράτησης θέσης υποσέλιδου 11"/>
          <p:cNvSpPr>
            <a:spLocks noGrp="1"/>
          </p:cNvSpPr>
          <p:nvPr>
            <p:ph type="ftr" sz="quarter" idx="11"/>
          </p:nvPr>
        </p:nvSpPr>
        <p:spPr/>
        <p:txBody>
          <a:bodyPr/>
          <a:lstStyle/>
          <a:p>
            <a:endParaRPr lang="el-GR"/>
          </a:p>
        </p:txBody>
      </p:sp>
      <p:sp>
        <p:nvSpPr>
          <p:cNvPr id="13" name="Σύμβολο κράτησης θέσης αριθμού διαφάνειας 12"/>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ημερομηνίας 3"/>
          <p:cNvSpPr>
            <a:spLocks noGrp="1"/>
          </p:cNvSpPr>
          <p:nvPr>
            <p:ph type="dt" sz="half" idx="10"/>
          </p:nvPr>
        </p:nvSpPr>
        <p:spPr/>
        <p:txBody>
          <a:bodyPr/>
          <a:lstStyle/>
          <a:p>
            <a:fld id="{2CCFE9AC-F15C-4FA0-A6F1-298829FA691D}" type="datetimeFigureOut">
              <a:t>4/2/2016</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3" name="Σύμβολο κράτησης θέσης κατακόρυφου κειμένου 2"/>
          <p:cNvSpPr>
            <a:spLocks noGrp="1"/>
          </p:cNvSpPr>
          <p:nvPr>
            <p:ph type="body" orient="vert" idx="1"/>
          </p:nvPr>
        </p:nvSpPr>
        <p:spPr>
          <a:xfrm>
            <a:off x="378199" y="462249"/>
            <a:ext cx="9693088" cy="571471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ημερομηνίας 3"/>
          <p:cNvSpPr>
            <a:spLocks noGrp="1"/>
          </p:cNvSpPr>
          <p:nvPr>
            <p:ph type="dt" sz="half" idx="10"/>
          </p:nvPr>
        </p:nvSpPr>
        <p:spPr>
          <a:xfrm>
            <a:off x="378199" y="6356350"/>
            <a:ext cx="1971947" cy="365125"/>
          </a:xfrm>
        </p:spPr>
        <p:txBody>
          <a:bodyPr/>
          <a:lstStyle/>
          <a:p>
            <a:fld id="{2CCFE9AC-F15C-4FA0-A6F1-298829FA691D}" type="datetimeFigureOut">
              <a:t>4/2/2016</a:t>
            </a:fld>
            <a:endParaRPr lang="el-GR"/>
          </a:p>
        </p:txBody>
      </p:sp>
      <p:sp>
        <p:nvSpPr>
          <p:cNvPr id="5" name="Σύμβολο κράτησης θέσης υποσέλιδου 4"/>
          <p:cNvSpPr>
            <a:spLocks noGrp="1"/>
          </p:cNvSpPr>
          <p:nvPr>
            <p:ph type="ftr" sz="quarter" idx="11"/>
          </p:nvPr>
        </p:nvSpPr>
        <p:spPr>
          <a:xfrm>
            <a:off x="2382374" y="6356350"/>
            <a:ext cx="5687786" cy="365125"/>
          </a:xfrm>
        </p:spPr>
        <p:txBody>
          <a:bodyPr/>
          <a:lstStyle/>
          <a:p>
            <a:endParaRPr lang="el-GR"/>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10" name="Ορθογώνιο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Κατακόρυφος τίτλος 1"/>
          <p:cNvSpPr>
            <a:spLocks noGrp="1"/>
          </p:cNvSpPr>
          <p:nvPr>
            <p:ph type="title" orient="vert"/>
          </p:nvPr>
        </p:nvSpPr>
        <p:spPr>
          <a:xfrm>
            <a:off x="10266348" y="462249"/>
            <a:ext cx="1370886" cy="5714714"/>
          </a:xfrm>
        </p:spPr>
        <p:txBody>
          <a:bodyPr vert="eaVert"/>
          <a:lstStyle/>
          <a:p>
            <a:r>
              <a:rPr lang="el-GR" smtClean="0"/>
              <a:t>Στυλ κύριου τίτλου</a:t>
            </a:r>
            <a:endParaRPr lang="el-GR"/>
          </a:p>
        </p:txBody>
      </p:sp>
      <p:sp>
        <p:nvSpPr>
          <p:cNvPr id="6" name="Σύμβολο κράτησης θέσης αριθμού διαφάνειας 5"/>
          <p:cNvSpPr>
            <a:spLocks noGrp="1"/>
          </p:cNvSpPr>
          <p:nvPr>
            <p:ph type="sldNum" sz="quarter" idx="12"/>
          </p:nvPr>
        </p:nvSpPr>
        <p:spPr>
          <a:xfrm>
            <a:off x="8102389" y="6356350"/>
            <a:ext cx="1968898" cy="365125"/>
          </a:xfrm>
        </p:spPr>
        <p:txBody>
          <a:bodyPr/>
          <a:lstStyle/>
          <a:p>
            <a:fld id="{BD266BE7-899D-4075-917F-DBDE33B6B692}" type="slidenum">
              <a:t>‹#›</a:t>
            </a:fld>
            <a:endParaRPr lang="el-G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ημερομηνίας 3"/>
          <p:cNvSpPr>
            <a:spLocks noGrp="1"/>
          </p:cNvSpPr>
          <p:nvPr>
            <p:ph type="dt" sz="half" idx="10"/>
          </p:nvPr>
        </p:nvSpPr>
        <p:spPr/>
        <p:txBody>
          <a:bodyPr/>
          <a:lstStyle/>
          <a:p>
            <a:fld id="{2CCFE9AC-F15C-4FA0-A6F1-298829FA691D}" type="datetimeFigureOut">
              <a:t>4/2/2016</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Ορθογώνιο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bwMode="black">
          <a:xfrm>
            <a:off x="3838015" y="658346"/>
            <a:ext cx="6597464" cy="3664417"/>
          </a:xfrm>
        </p:spPr>
        <p:txBody>
          <a:bodyPr anchor="b">
            <a:normAutofit/>
          </a:bodyPr>
          <a:lstStyle>
            <a:lvl1pPr latinLnBrk="0">
              <a:lnSpc>
                <a:spcPct val="90000"/>
              </a:lnSpc>
              <a:defRPr lang="el-GR" sz="5000" b="1">
                <a:solidFill>
                  <a:schemeClr val="tx1"/>
                </a:solidFill>
              </a:defRPr>
            </a:lvl1pPr>
          </a:lstStyle>
          <a:p>
            <a:r>
              <a:rPr lang="el-GR" smtClean="0"/>
              <a:t>Στυλ κύριου τίτλου</a:t>
            </a:r>
            <a:endParaRPr lang="el-GR"/>
          </a:p>
        </p:txBody>
      </p:sp>
      <p:sp>
        <p:nvSpPr>
          <p:cNvPr id="3" name="Σύμβολο κράτησης θέσης κειμένου 2"/>
          <p:cNvSpPr>
            <a:spLocks noGrp="1"/>
          </p:cNvSpPr>
          <p:nvPr>
            <p:ph type="body" idx="1"/>
          </p:nvPr>
        </p:nvSpPr>
        <p:spPr>
          <a:xfrm>
            <a:off x="3838014" y="4589463"/>
            <a:ext cx="6597465" cy="1500187"/>
          </a:xfrm>
        </p:spPr>
        <p:txBody>
          <a:bodyPr/>
          <a:lstStyle>
            <a:lvl1pPr marL="0" indent="0" latinLnBrk="0">
              <a:spcBef>
                <a:spcPts val="0"/>
              </a:spcBef>
              <a:buNone/>
              <a:defRPr lang="el-GR" sz="2400">
                <a:solidFill>
                  <a:schemeClr val="tx1"/>
                </a:solidFill>
              </a:defRPr>
            </a:lvl1pPr>
            <a:lvl2pPr marL="457200" indent="0" latinLnBrk="0">
              <a:buNone/>
              <a:defRPr lang="el-GR" sz="2000">
                <a:solidFill>
                  <a:schemeClr val="tx1">
                    <a:tint val="75000"/>
                  </a:schemeClr>
                </a:solidFill>
              </a:defRPr>
            </a:lvl2pPr>
            <a:lvl3pPr marL="914400" indent="0" latinLnBrk="0">
              <a:buNone/>
              <a:defRPr lang="el-GR" sz="1800">
                <a:solidFill>
                  <a:schemeClr val="tx1">
                    <a:tint val="75000"/>
                  </a:schemeClr>
                </a:solidFill>
              </a:defRPr>
            </a:lvl3pPr>
            <a:lvl4pPr marL="1371600" indent="0" latinLnBrk="0">
              <a:buNone/>
              <a:defRPr lang="el-GR" sz="1600">
                <a:solidFill>
                  <a:schemeClr val="tx1">
                    <a:tint val="75000"/>
                  </a:schemeClr>
                </a:solidFill>
              </a:defRPr>
            </a:lvl4pPr>
            <a:lvl5pPr marL="1828800" indent="0" latinLnBrk="0">
              <a:buNone/>
              <a:defRPr lang="el-GR" sz="1600">
                <a:solidFill>
                  <a:schemeClr val="tx1">
                    <a:tint val="75000"/>
                  </a:schemeClr>
                </a:solidFill>
              </a:defRPr>
            </a:lvl5pPr>
            <a:lvl6pPr marL="2286000" indent="0" latinLnBrk="0">
              <a:buNone/>
              <a:defRPr lang="el-GR" sz="1600">
                <a:solidFill>
                  <a:schemeClr val="tx1">
                    <a:tint val="75000"/>
                  </a:schemeClr>
                </a:solidFill>
              </a:defRPr>
            </a:lvl6pPr>
            <a:lvl7pPr marL="2743200" indent="0" latinLnBrk="0">
              <a:buNone/>
              <a:defRPr lang="el-GR" sz="1600">
                <a:solidFill>
                  <a:schemeClr val="tx1">
                    <a:tint val="75000"/>
                  </a:schemeClr>
                </a:solidFill>
              </a:defRPr>
            </a:lvl7pPr>
            <a:lvl8pPr marL="3200400" indent="0" latinLnBrk="0">
              <a:buNone/>
              <a:defRPr lang="el-GR" sz="1600">
                <a:solidFill>
                  <a:schemeClr val="tx1">
                    <a:tint val="75000"/>
                  </a:schemeClr>
                </a:solidFill>
              </a:defRPr>
            </a:lvl8pPr>
            <a:lvl9pPr marL="3657600" indent="0" latinLnBrk="0">
              <a:buNone/>
              <a:defRPr lang="el-GR" sz="1600">
                <a:solidFill>
                  <a:schemeClr val="tx1">
                    <a:tint val="75000"/>
                  </a:schemeClr>
                </a:solidFill>
              </a:defRPr>
            </a:lvl9pPr>
          </a:lstStyle>
          <a:p>
            <a:pPr lvl="0"/>
            <a:r>
              <a:rPr lang="el-GR" smtClean="0"/>
              <a:t>Στυλ υποδείγματος κειμένου</a:t>
            </a:r>
          </a:p>
        </p:txBody>
      </p:sp>
      <p:sp>
        <p:nvSpPr>
          <p:cNvPr id="4" name="Σύμβολο κράτησης θέσης ημερομηνίας 3"/>
          <p:cNvSpPr>
            <a:spLocks noGrp="1"/>
          </p:cNvSpPr>
          <p:nvPr>
            <p:ph type="dt" sz="half" idx="10"/>
          </p:nvPr>
        </p:nvSpPr>
        <p:spPr/>
        <p:txBody>
          <a:bodyPr/>
          <a:lstStyle/>
          <a:p>
            <a:fld id="{2CCFE9AC-F15C-4FA0-A6F1-298829FA691D}" type="datetimeFigureOut">
              <a:t>4/2/2016</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περιεχομένου 2"/>
          <p:cNvSpPr>
            <a:spLocks noGrp="1"/>
          </p:cNvSpPr>
          <p:nvPr>
            <p:ph sz="half" idx="1"/>
          </p:nvPr>
        </p:nvSpPr>
        <p:spPr>
          <a:xfrm>
            <a:off x="1280160" y="2194560"/>
            <a:ext cx="4489704" cy="3986784"/>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περιεχομένου 3"/>
          <p:cNvSpPr>
            <a:spLocks noGrp="1"/>
          </p:cNvSpPr>
          <p:nvPr>
            <p:ph sz="half" idx="2"/>
          </p:nvPr>
        </p:nvSpPr>
        <p:spPr>
          <a:xfrm>
            <a:off x="6415368" y="2194560"/>
            <a:ext cx="4493424" cy="3986784"/>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Σύμβολο κράτησης θέσης ημερομηνίας 4"/>
          <p:cNvSpPr>
            <a:spLocks noGrp="1"/>
          </p:cNvSpPr>
          <p:nvPr>
            <p:ph type="dt" sz="half" idx="10"/>
          </p:nvPr>
        </p:nvSpPr>
        <p:spPr/>
        <p:txBody>
          <a:bodyPr/>
          <a:lstStyle/>
          <a:p>
            <a:fld id="{2CCFE9AC-F15C-4FA0-A6F1-298829FA691D}" type="datetimeFigureOut">
              <a:t>4/2/2016</a:t>
            </a:fld>
            <a:endParaRPr lang="el-GR"/>
          </a:p>
        </p:txBody>
      </p:sp>
      <p:sp>
        <p:nvSpPr>
          <p:cNvPr id="6" name="Σύμβολο κράτησης θέσης υποσέλιδου 5"/>
          <p:cNvSpPr>
            <a:spLocks noGrp="1"/>
          </p:cNvSpPr>
          <p:nvPr>
            <p:ph type="ftr" sz="quarter" idx="11"/>
          </p:nvPr>
        </p:nvSpPr>
        <p:spPr/>
        <p:txBody>
          <a:bodyPr/>
          <a:lstStyle/>
          <a:p>
            <a:endParaRPr lang="el-GR"/>
          </a:p>
        </p:txBody>
      </p:sp>
      <p:sp>
        <p:nvSpPr>
          <p:cNvPr id="7" name="Σύμβολο κράτησης θέσης αριθμού διαφάνειας 6"/>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κειμένου 2"/>
          <p:cNvSpPr>
            <a:spLocks noGrp="1"/>
          </p:cNvSpPr>
          <p:nvPr>
            <p:ph type="body" idx="1"/>
          </p:nvPr>
        </p:nvSpPr>
        <p:spPr>
          <a:xfrm>
            <a:off x="1280160" y="1828456"/>
            <a:ext cx="4489704" cy="830695"/>
          </a:xfrm>
        </p:spPr>
        <p:txBody>
          <a:bodyPr anchor="b"/>
          <a:lstStyle>
            <a:lvl1pPr marL="0" indent="0" latinLnBrk="0">
              <a:buNone/>
              <a:defRPr lang="el-GR" sz="2400" b="1"/>
            </a:lvl1pPr>
            <a:lvl2pPr marL="457200" indent="0" latinLnBrk="0">
              <a:buNone/>
              <a:defRPr lang="el-GR" sz="2000" b="1"/>
            </a:lvl2pPr>
            <a:lvl3pPr marL="914400" indent="0" latinLnBrk="0">
              <a:buNone/>
              <a:defRPr lang="el-GR" sz="1800" b="1"/>
            </a:lvl3pPr>
            <a:lvl4pPr marL="1371600" indent="0" latinLnBrk="0">
              <a:buNone/>
              <a:defRPr lang="el-GR" sz="1600" b="1"/>
            </a:lvl4pPr>
            <a:lvl5pPr marL="1828800" indent="0" latinLnBrk="0">
              <a:buNone/>
              <a:defRPr lang="el-GR" sz="1600" b="1"/>
            </a:lvl5pPr>
            <a:lvl6pPr marL="2286000" indent="0" latinLnBrk="0">
              <a:buNone/>
              <a:defRPr lang="el-GR" sz="1600" b="1"/>
            </a:lvl6pPr>
            <a:lvl7pPr marL="2743200" indent="0" latinLnBrk="0">
              <a:buNone/>
              <a:defRPr lang="el-GR" sz="1600" b="1"/>
            </a:lvl7pPr>
            <a:lvl8pPr marL="3200400" indent="0" latinLnBrk="0">
              <a:buNone/>
              <a:defRPr lang="el-GR" sz="1600" b="1"/>
            </a:lvl8pPr>
            <a:lvl9pPr marL="3657600" indent="0" latinLnBrk="0">
              <a:buNone/>
              <a:defRPr lang="el-GR" sz="1600" b="1"/>
            </a:lvl9pPr>
          </a:lstStyle>
          <a:p>
            <a:pPr lvl="0"/>
            <a:r>
              <a:rPr lang="el-GR" smtClean="0"/>
              <a:t>Στυλ υποδείγματος κειμένου</a:t>
            </a:r>
          </a:p>
        </p:txBody>
      </p:sp>
      <p:sp>
        <p:nvSpPr>
          <p:cNvPr id="4" name="Σύμβολο κράτησης θέσης περιεχομένου 3"/>
          <p:cNvSpPr>
            <a:spLocks noGrp="1"/>
          </p:cNvSpPr>
          <p:nvPr>
            <p:ph sz="half" idx="2"/>
          </p:nvPr>
        </p:nvSpPr>
        <p:spPr>
          <a:xfrm>
            <a:off x="1280160" y="2743194"/>
            <a:ext cx="4489704" cy="343376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Σύμβολο κράτησης θέσης κειμένου 4"/>
          <p:cNvSpPr>
            <a:spLocks noGrp="1"/>
          </p:cNvSpPr>
          <p:nvPr>
            <p:ph type="body" sz="quarter" idx="3"/>
          </p:nvPr>
        </p:nvSpPr>
        <p:spPr>
          <a:xfrm>
            <a:off x="6419088" y="1828456"/>
            <a:ext cx="4489704" cy="830695"/>
          </a:xfrm>
        </p:spPr>
        <p:txBody>
          <a:bodyPr anchor="b"/>
          <a:lstStyle>
            <a:lvl1pPr marL="0" indent="0" latinLnBrk="0">
              <a:buNone/>
              <a:defRPr lang="el-GR" sz="2400" b="1"/>
            </a:lvl1pPr>
            <a:lvl2pPr marL="457200" indent="0" latinLnBrk="0">
              <a:buNone/>
              <a:defRPr lang="el-GR" sz="2000" b="1"/>
            </a:lvl2pPr>
            <a:lvl3pPr marL="914400" indent="0" latinLnBrk="0">
              <a:buNone/>
              <a:defRPr lang="el-GR" sz="1800" b="1"/>
            </a:lvl3pPr>
            <a:lvl4pPr marL="1371600" indent="0" latinLnBrk="0">
              <a:buNone/>
              <a:defRPr lang="el-GR" sz="1600" b="1"/>
            </a:lvl4pPr>
            <a:lvl5pPr marL="1828800" indent="0" latinLnBrk="0">
              <a:buNone/>
              <a:defRPr lang="el-GR" sz="1600" b="1"/>
            </a:lvl5pPr>
            <a:lvl6pPr marL="2286000" indent="0" latinLnBrk="0">
              <a:buNone/>
              <a:defRPr lang="el-GR" sz="1600" b="1"/>
            </a:lvl6pPr>
            <a:lvl7pPr marL="2743200" indent="0" latinLnBrk="0">
              <a:buNone/>
              <a:defRPr lang="el-GR" sz="1600" b="1"/>
            </a:lvl7pPr>
            <a:lvl8pPr marL="3200400" indent="0" latinLnBrk="0">
              <a:buNone/>
              <a:defRPr lang="el-GR" sz="1600" b="1"/>
            </a:lvl8pPr>
            <a:lvl9pPr marL="3657600" indent="0" latinLnBrk="0">
              <a:buNone/>
              <a:defRPr lang="el-GR" sz="1600" b="1"/>
            </a:lvl9pPr>
          </a:lstStyle>
          <a:p>
            <a:pPr lvl="0"/>
            <a:r>
              <a:rPr lang="el-GR" smtClean="0"/>
              <a:t>Στυλ υποδείγματος κειμένου</a:t>
            </a:r>
          </a:p>
        </p:txBody>
      </p:sp>
      <p:sp>
        <p:nvSpPr>
          <p:cNvPr id="6" name="Σύμβολο κράτησης θέσης περιεχομένου 5"/>
          <p:cNvSpPr>
            <a:spLocks noGrp="1"/>
          </p:cNvSpPr>
          <p:nvPr>
            <p:ph sz="quarter" idx="4"/>
          </p:nvPr>
        </p:nvSpPr>
        <p:spPr>
          <a:xfrm>
            <a:off x="6419088" y="2743194"/>
            <a:ext cx="4489704" cy="343376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Σύμβολο κράτησης θέσης ημερομηνίας 6"/>
          <p:cNvSpPr>
            <a:spLocks noGrp="1"/>
          </p:cNvSpPr>
          <p:nvPr>
            <p:ph type="dt" sz="half" idx="10"/>
          </p:nvPr>
        </p:nvSpPr>
        <p:spPr/>
        <p:txBody>
          <a:bodyPr/>
          <a:lstStyle/>
          <a:p>
            <a:fld id="{2CCFE9AC-F15C-4FA0-A6F1-298829FA691D}" type="datetimeFigureOut">
              <a:t>4/2/2016</a:t>
            </a:fld>
            <a:endParaRPr lang="el-GR"/>
          </a:p>
        </p:txBody>
      </p:sp>
      <p:sp>
        <p:nvSpPr>
          <p:cNvPr id="8" name="Σύμβολο κράτησης θέσης υποσέλιδου 7"/>
          <p:cNvSpPr>
            <a:spLocks noGrp="1"/>
          </p:cNvSpPr>
          <p:nvPr>
            <p:ph type="ftr" sz="quarter" idx="11"/>
          </p:nvPr>
        </p:nvSpPr>
        <p:spPr/>
        <p:txBody>
          <a:bodyPr/>
          <a:lstStyle/>
          <a:p>
            <a:endParaRPr lang="el-GR"/>
          </a:p>
        </p:txBody>
      </p:sp>
      <p:sp>
        <p:nvSpPr>
          <p:cNvPr id="9" name="Σύμβολο κράτησης θέσης αριθμού διαφάνειας 8"/>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ημερομηνίας 2"/>
          <p:cNvSpPr>
            <a:spLocks noGrp="1"/>
          </p:cNvSpPr>
          <p:nvPr>
            <p:ph type="dt" sz="half" idx="10"/>
          </p:nvPr>
        </p:nvSpPr>
        <p:spPr/>
        <p:txBody>
          <a:bodyPr/>
          <a:lstStyle/>
          <a:p>
            <a:fld id="{2CCFE9AC-F15C-4FA0-A6F1-298829FA691D}" type="datetimeFigureOut">
              <a:t>4/2/2016</a:t>
            </a:fld>
            <a:endParaRPr lang="el-GR"/>
          </a:p>
        </p:txBody>
      </p:sp>
      <p:sp>
        <p:nvSpPr>
          <p:cNvPr id="4" name="Σύμβολο κράτησης θέσης υποσέλιδου 3"/>
          <p:cNvSpPr>
            <a:spLocks noGrp="1"/>
          </p:cNvSpPr>
          <p:nvPr>
            <p:ph type="ftr" sz="quarter" idx="11"/>
          </p:nvPr>
        </p:nvSpPr>
        <p:spPr/>
        <p:txBody>
          <a:bodyPr/>
          <a:lstStyle/>
          <a:p>
            <a:endParaRPr lang="el-GR"/>
          </a:p>
        </p:txBody>
      </p:sp>
      <p:sp>
        <p:nvSpPr>
          <p:cNvPr id="5" name="Σύμβολο κράτησης θέσης αριθμού διαφάνειας 4"/>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Σύμβολο κράτησης θέσης ημερομηνίας 1"/>
          <p:cNvSpPr>
            <a:spLocks noGrp="1"/>
          </p:cNvSpPr>
          <p:nvPr>
            <p:ph type="dt" sz="half" idx="10"/>
          </p:nvPr>
        </p:nvSpPr>
        <p:spPr/>
        <p:txBody>
          <a:bodyPr/>
          <a:lstStyle/>
          <a:p>
            <a:fld id="{2CCFE9AC-F15C-4FA0-A6F1-298829FA691D}" type="datetimeFigureOut">
              <a:t>4/2/2016</a:t>
            </a:fld>
            <a:endParaRPr lang="el-GR"/>
          </a:p>
        </p:txBody>
      </p:sp>
      <p:sp>
        <p:nvSpPr>
          <p:cNvPr id="3" name="Σύμβολο κράτησης θέσης υποσέλιδου 2"/>
          <p:cNvSpPr>
            <a:spLocks noGrp="1"/>
          </p:cNvSpPr>
          <p:nvPr>
            <p:ph type="ftr" sz="quarter" idx="11"/>
          </p:nvPr>
        </p:nvSpPr>
        <p:spPr/>
        <p:txBody>
          <a:bodyPr/>
          <a:lstStyle/>
          <a:p>
            <a:endParaRPr lang="el-GR"/>
          </a:p>
        </p:txBody>
      </p:sp>
      <p:sp>
        <p:nvSpPr>
          <p:cNvPr id="4" name="Σύμβολο κράτησης θέσης αριθμού διαφάνειας 3"/>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lvl1pPr latinLnBrk="0">
              <a:defRPr lang="el-GR" sz="3000"/>
            </a:lvl1pPr>
          </a:lstStyle>
          <a:p>
            <a:r>
              <a:rPr lang="el-GR" smtClean="0"/>
              <a:t>Στυλ κύριου τίτλου</a:t>
            </a:r>
            <a:endParaRPr lang="el-GR"/>
          </a:p>
        </p:txBody>
      </p:sp>
      <p:sp>
        <p:nvSpPr>
          <p:cNvPr id="3" name="Σύμβολο κράτησης θέσης περιεχομένου 2"/>
          <p:cNvSpPr>
            <a:spLocks noGrp="1"/>
          </p:cNvSpPr>
          <p:nvPr>
            <p:ph idx="1"/>
          </p:nvPr>
        </p:nvSpPr>
        <p:spPr>
          <a:xfrm>
            <a:off x="5518896" y="2465294"/>
            <a:ext cx="5389895" cy="4392706"/>
          </a:xfrm>
        </p:spPr>
        <p:txBody>
          <a:bodyPr>
            <a:normAutofit/>
          </a:bodyPr>
          <a:lstStyle>
            <a:lvl1pPr latinLnBrk="0">
              <a:defRPr lang="el-GR" sz="2200"/>
            </a:lvl1pPr>
            <a:lvl2pPr latinLnBrk="0">
              <a:defRPr lang="el-GR" sz="2000"/>
            </a:lvl2pPr>
            <a:lvl3pPr latinLnBrk="0">
              <a:defRPr lang="el-GR" sz="1800"/>
            </a:lvl3pPr>
            <a:lvl4pPr latinLnBrk="0">
              <a:defRPr lang="el-GR" sz="1600"/>
            </a:lvl4pPr>
            <a:lvl5pPr latinLnBrk="0">
              <a:defRPr lang="el-GR" sz="1600"/>
            </a:lvl5pPr>
            <a:lvl6pPr latinLnBrk="0">
              <a:defRPr lang="el-GR" sz="1600"/>
            </a:lvl6pPr>
            <a:lvl7pPr latinLnBrk="0">
              <a:defRPr lang="el-GR" sz="1600"/>
            </a:lvl7pPr>
            <a:lvl8pPr latinLnBrk="0">
              <a:defRPr lang="el-GR" sz="1600"/>
            </a:lvl8pPr>
            <a:lvl9pPr latinLnBrk="0">
              <a:defRPr lang="el-G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κειμένου 3"/>
          <p:cNvSpPr>
            <a:spLocks noGrp="1"/>
          </p:cNvSpPr>
          <p:nvPr>
            <p:ph type="body" sz="half" idx="2"/>
          </p:nvPr>
        </p:nvSpPr>
        <p:spPr>
          <a:xfrm>
            <a:off x="1291818" y="2465294"/>
            <a:ext cx="3834874" cy="3711669"/>
          </a:xfrm>
        </p:spPr>
        <p:txBody>
          <a:bodyPr>
            <a:normAutofit/>
          </a:bodyPr>
          <a:lstStyle>
            <a:lvl1pPr marL="0" indent="0" latinLnBrk="0">
              <a:spcBef>
                <a:spcPts val="1500"/>
              </a:spcBef>
              <a:buNone/>
              <a:defRPr lang="el-GR" sz="2200"/>
            </a:lvl1pPr>
            <a:lvl2pPr marL="457200" indent="0" latinLnBrk="0">
              <a:buNone/>
              <a:defRPr lang="el-GR" sz="1400"/>
            </a:lvl2pPr>
            <a:lvl3pPr marL="914400" indent="0" latinLnBrk="0">
              <a:buNone/>
              <a:defRPr lang="el-GR" sz="1200"/>
            </a:lvl3pPr>
            <a:lvl4pPr marL="1371600" indent="0" latinLnBrk="0">
              <a:buNone/>
              <a:defRPr lang="el-GR" sz="1000"/>
            </a:lvl4pPr>
            <a:lvl5pPr marL="1828800" indent="0" latinLnBrk="0">
              <a:buNone/>
              <a:defRPr lang="el-GR" sz="1000"/>
            </a:lvl5pPr>
            <a:lvl6pPr marL="2286000" indent="0" latinLnBrk="0">
              <a:buNone/>
              <a:defRPr lang="el-GR" sz="1000"/>
            </a:lvl6pPr>
            <a:lvl7pPr marL="2743200" indent="0" latinLnBrk="0">
              <a:buNone/>
              <a:defRPr lang="el-GR" sz="1000"/>
            </a:lvl7pPr>
            <a:lvl8pPr marL="3200400" indent="0" latinLnBrk="0">
              <a:buNone/>
              <a:defRPr lang="el-GR" sz="1000"/>
            </a:lvl8pPr>
            <a:lvl9pPr marL="3657600" indent="0" latinLnBrk="0">
              <a:buNone/>
              <a:defRPr lang="el-GR" sz="1000"/>
            </a:lvl9pPr>
          </a:lstStyle>
          <a:p>
            <a:pPr lvl="0"/>
            <a:r>
              <a:rPr lang="el-GR" smtClean="0"/>
              <a:t>Στυλ υποδείγματος κειμένου</a:t>
            </a:r>
          </a:p>
        </p:txBody>
      </p:sp>
      <p:sp>
        <p:nvSpPr>
          <p:cNvPr id="5" name="Σύμβολο κράτησης θέσης ημερομηνίας 4"/>
          <p:cNvSpPr>
            <a:spLocks noGrp="1"/>
          </p:cNvSpPr>
          <p:nvPr>
            <p:ph type="dt" sz="half" idx="10"/>
          </p:nvPr>
        </p:nvSpPr>
        <p:spPr/>
        <p:txBody>
          <a:bodyPr/>
          <a:lstStyle/>
          <a:p>
            <a:fld id="{2CCFE9AC-F15C-4FA0-A6F1-298829FA691D}" type="datetimeFigureOut">
              <a:t>4/2/2016</a:t>
            </a:fld>
            <a:endParaRPr lang="el-GR"/>
          </a:p>
        </p:txBody>
      </p:sp>
      <p:sp>
        <p:nvSpPr>
          <p:cNvPr id="6" name="Σύμβολο κράτησης θέσης υποσέλιδου 5"/>
          <p:cNvSpPr>
            <a:spLocks noGrp="1"/>
          </p:cNvSpPr>
          <p:nvPr>
            <p:ph type="ftr" sz="quarter" idx="11"/>
          </p:nvPr>
        </p:nvSpPr>
        <p:spPr/>
        <p:txBody>
          <a:bodyPr/>
          <a:lstStyle/>
          <a:p>
            <a:endParaRPr lang="el-GR"/>
          </a:p>
        </p:txBody>
      </p:sp>
      <p:sp>
        <p:nvSpPr>
          <p:cNvPr id="7" name="Σύμβολο κράτησης θέσης αριθμού διαφάνειας 6"/>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lvl1pPr latinLnBrk="0">
              <a:defRPr lang="el-GR" sz="3000"/>
            </a:lvl1pPr>
          </a:lstStyle>
          <a:p>
            <a:r>
              <a:rPr lang="el-GR" smtClean="0"/>
              <a:t>Στυλ κύριου τίτλου</a:t>
            </a:r>
            <a:endParaRPr lang="el-GR"/>
          </a:p>
        </p:txBody>
      </p:sp>
      <p:sp>
        <p:nvSpPr>
          <p:cNvPr id="3" name="Σύμβολο κράτησης θέσης εικόνας 2"/>
          <p:cNvSpPr>
            <a:spLocks noGrp="1"/>
          </p:cNvSpPr>
          <p:nvPr>
            <p:ph type="pic" idx="1"/>
          </p:nvPr>
        </p:nvSpPr>
        <p:spPr>
          <a:xfrm>
            <a:off x="5518896" y="1828456"/>
            <a:ext cx="5389895" cy="5029544"/>
          </a:xfrm>
        </p:spPr>
        <p:txBody>
          <a:bodyPr tIns="1371600">
            <a:normAutofit/>
          </a:bodyPr>
          <a:lstStyle>
            <a:lvl1pPr marL="0" indent="0" algn="ctr" latinLnBrk="0">
              <a:buNone/>
              <a:defRPr lang="el-GR" sz="2000"/>
            </a:lvl1pPr>
            <a:lvl2pPr marL="457200" indent="0" latinLnBrk="0">
              <a:buNone/>
              <a:defRPr lang="el-GR" sz="2800"/>
            </a:lvl2pPr>
            <a:lvl3pPr marL="914400" indent="0" latinLnBrk="0">
              <a:buNone/>
              <a:defRPr lang="el-GR" sz="2400"/>
            </a:lvl3pPr>
            <a:lvl4pPr marL="1371600" indent="0" latinLnBrk="0">
              <a:buNone/>
              <a:defRPr lang="el-GR" sz="2000"/>
            </a:lvl4pPr>
            <a:lvl5pPr marL="1828800" indent="0" latinLnBrk="0">
              <a:buNone/>
              <a:defRPr lang="el-GR" sz="2000"/>
            </a:lvl5pPr>
            <a:lvl6pPr marL="2286000" indent="0" latinLnBrk="0">
              <a:buNone/>
              <a:defRPr lang="el-GR" sz="2000"/>
            </a:lvl6pPr>
            <a:lvl7pPr marL="2743200" indent="0" latinLnBrk="0">
              <a:buNone/>
              <a:defRPr lang="el-GR" sz="2000"/>
            </a:lvl7pPr>
            <a:lvl8pPr marL="3200400" indent="0" latinLnBrk="0">
              <a:buNone/>
              <a:defRPr lang="el-GR" sz="2000"/>
            </a:lvl8pPr>
            <a:lvl9pPr marL="3657600" indent="0" latinLnBrk="0">
              <a:buNone/>
              <a:defRPr lang="el-GR" sz="2000"/>
            </a:lvl9pPr>
          </a:lstStyle>
          <a:p>
            <a:r>
              <a:rPr lang="el-GR" smtClean="0"/>
              <a:t>Κάντε κλικ στο εικονίδιο για να προσθέσετε εικόνα</a:t>
            </a:r>
            <a:endParaRPr lang="el-GR"/>
          </a:p>
        </p:txBody>
      </p:sp>
      <p:sp>
        <p:nvSpPr>
          <p:cNvPr id="4" name="Σύμβολο κράτησης θέσης κειμένου 3"/>
          <p:cNvSpPr>
            <a:spLocks noGrp="1"/>
          </p:cNvSpPr>
          <p:nvPr>
            <p:ph type="body" sz="half" idx="2"/>
          </p:nvPr>
        </p:nvSpPr>
        <p:spPr>
          <a:xfrm>
            <a:off x="1291819" y="2465293"/>
            <a:ext cx="3834874" cy="3711669"/>
          </a:xfrm>
        </p:spPr>
        <p:txBody>
          <a:bodyPr>
            <a:normAutofit/>
          </a:bodyPr>
          <a:lstStyle>
            <a:lvl1pPr marL="0" indent="0" latinLnBrk="0">
              <a:buNone/>
              <a:defRPr lang="el-GR" sz="2200"/>
            </a:lvl1pPr>
            <a:lvl2pPr marL="457200" indent="0" latinLnBrk="0">
              <a:buNone/>
              <a:defRPr lang="el-GR" sz="1400"/>
            </a:lvl2pPr>
            <a:lvl3pPr marL="914400" indent="0" latinLnBrk="0">
              <a:buNone/>
              <a:defRPr lang="el-GR" sz="1200"/>
            </a:lvl3pPr>
            <a:lvl4pPr marL="1371600" indent="0" latinLnBrk="0">
              <a:buNone/>
              <a:defRPr lang="el-GR" sz="1000"/>
            </a:lvl4pPr>
            <a:lvl5pPr marL="1828800" indent="0" latinLnBrk="0">
              <a:buNone/>
              <a:defRPr lang="el-GR" sz="1000"/>
            </a:lvl5pPr>
            <a:lvl6pPr marL="2286000" indent="0" latinLnBrk="0">
              <a:buNone/>
              <a:defRPr lang="el-GR" sz="1000"/>
            </a:lvl6pPr>
            <a:lvl7pPr marL="2743200" indent="0" latinLnBrk="0">
              <a:buNone/>
              <a:defRPr lang="el-GR" sz="1000"/>
            </a:lvl7pPr>
            <a:lvl8pPr marL="3200400" indent="0" latinLnBrk="0">
              <a:buNone/>
              <a:defRPr lang="el-GR" sz="1000"/>
            </a:lvl8pPr>
            <a:lvl9pPr marL="3657600" indent="0" latinLnBrk="0">
              <a:buNone/>
              <a:defRPr lang="el-GR" sz="1000"/>
            </a:lvl9pPr>
          </a:lstStyle>
          <a:p>
            <a:pPr lvl="0"/>
            <a:r>
              <a:rPr lang="el-GR" smtClean="0"/>
              <a:t>Στυλ υποδείγματος κειμένου</a:t>
            </a:r>
          </a:p>
        </p:txBody>
      </p:sp>
      <p:sp>
        <p:nvSpPr>
          <p:cNvPr id="5" name="Σύμβολο κράτησης θέσης ημερομηνίας 4"/>
          <p:cNvSpPr>
            <a:spLocks noGrp="1"/>
          </p:cNvSpPr>
          <p:nvPr>
            <p:ph type="dt" sz="half" idx="10"/>
          </p:nvPr>
        </p:nvSpPr>
        <p:spPr/>
        <p:txBody>
          <a:bodyPr/>
          <a:lstStyle/>
          <a:p>
            <a:fld id="{2CCFE9AC-F15C-4FA0-A6F1-298829FA691D}" type="datetimeFigureOut">
              <a:t>4/2/2016</a:t>
            </a:fld>
            <a:endParaRPr lang="el-GR"/>
          </a:p>
        </p:txBody>
      </p:sp>
      <p:sp>
        <p:nvSpPr>
          <p:cNvPr id="6" name="Σύμβολο κράτησης θέσης υποσέλιδου 5"/>
          <p:cNvSpPr>
            <a:spLocks noGrp="1"/>
          </p:cNvSpPr>
          <p:nvPr>
            <p:ph type="ftr" sz="quarter" idx="11"/>
          </p:nvPr>
        </p:nvSpPr>
        <p:spPr/>
        <p:txBody>
          <a:bodyPr/>
          <a:lstStyle/>
          <a:p>
            <a:endParaRPr lang="el-GR"/>
          </a:p>
        </p:txBody>
      </p:sp>
      <p:sp>
        <p:nvSpPr>
          <p:cNvPr id="7" name="Σύμβολο κράτησης θέσης αριθμού διαφάνειας 6"/>
          <p:cNvSpPr>
            <a:spLocks noGrp="1"/>
          </p:cNvSpPr>
          <p:nvPr>
            <p:ph type="sldNum" sz="quarter" idx="12"/>
          </p:nvPr>
        </p:nvSpPr>
        <p:spPr/>
        <p:txBody>
          <a:bodyPr/>
          <a:lstStyle/>
          <a:p>
            <a:fld id="{BD266BE7-899D-4075-917F-DBDE33B6B692}" type="slidenum">
              <a:t>‹#›</a:t>
            </a:fld>
            <a:endParaRPr lang="el-G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Ορθογώνιο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Σύμβολο κράτησης θέσης τίτλου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l-GR"/>
              <a:t>Κάντε κλικ για να επεξεργαστείτε το στυλ υποδείγματος τίτλου</a:t>
            </a:r>
          </a:p>
        </p:txBody>
      </p:sp>
      <p:sp>
        <p:nvSpPr>
          <p:cNvPr id="3" name="Σύμβολο κράτησης θέσης κειμένου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a:p>
            <a:pPr lvl="5"/>
            <a:r>
              <a:rPr lang="el-GR"/>
              <a:t>Έκτο</a:t>
            </a:r>
          </a:p>
          <a:p>
            <a:pPr lvl="6"/>
            <a:r>
              <a:rPr lang="el-GR"/>
              <a:t>Έβδομο</a:t>
            </a:r>
          </a:p>
          <a:p>
            <a:pPr lvl="7"/>
            <a:r>
              <a:rPr lang="el-GR"/>
              <a:t>Όγδοο</a:t>
            </a:r>
          </a:p>
          <a:p>
            <a:pPr lvl="8"/>
            <a:r>
              <a:rPr lang="el-GR"/>
              <a:t>Ένατο</a:t>
            </a:r>
          </a:p>
        </p:txBody>
      </p:sp>
      <p:sp>
        <p:nvSpPr>
          <p:cNvPr id="4" name="Σύμβολο κράτησης θέσης ημερομηνίας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latinLnBrk="0">
              <a:defRPr lang="el-GR" sz="1200">
                <a:solidFill>
                  <a:schemeClr val="tx1">
                    <a:tint val="75000"/>
                  </a:schemeClr>
                </a:solidFill>
              </a:defRPr>
            </a:lvl1pPr>
          </a:lstStyle>
          <a:p>
            <a:fld id="{2CCFE9AC-F15C-4FA0-A6F1-298829FA691D}" type="datetimeFigureOut">
              <a:t>4/2/2016</a:t>
            </a:fld>
            <a:endParaRPr lang="el-GR"/>
          </a:p>
        </p:txBody>
      </p:sp>
      <p:sp>
        <p:nvSpPr>
          <p:cNvPr id="5" name="Σύμβολο κράτησης θέσης υποσέλιδου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latinLnBrk="0">
              <a:defRPr lang="el-GR" sz="1200">
                <a:solidFill>
                  <a:schemeClr val="tx1">
                    <a:tint val="75000"/>
                  </a:schemeClr>
                </a:solidFill>
              </a:defRPr>
            </a:lvl1pPr>
          </a:lstStyle>
          <a:p>
            <a:endParaRPr lang="el-GR"/>
          </a:p>
        </p:txBody>
      </p:sp>
      <p:sp>
        <p:nvSpPr>
          <p:cNvPr id="6" name="Σύμβολο κράτησης θέσης αριθμού διαφάνειας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latinLnBrk="0">
              <a:defRPr lang="el-GR" sz="1200">
                <a:solidFill>
                  <a:schemeClr val="tx1">
                    <a:tint val="75000"/>
                  </a:schemeClr>
                </a:solidFill>
              </a:defRPr>
            </a:lvl1pPr>
          </a:lstStyle>
          <a:p>
            <a:fld id="{BD266BE7-899D-4075-917F-DBDE33B6B692}" type="slidenum">
              <a:t>‹#›</a:t>
            </a:fld>
            <a:endParaRPr lang="el-G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5000"/>
        </a:lnSpc>
        <a:spcBef>
          <a:spcPct val="0"/>
        </a:spcBef>
        <a:buNone/>
        <a:defRPr lang="el-G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lang="el-G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lang="el-G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lang="el-G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lang="el-G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lang="el-G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lang="el-G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lang="el-G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lang="el-G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lang="el-GR" sz="1600" kern="1200">
          <a:solidFill>
            <a:schemeClr val="tx1"/>
          </a:solidFill>
          <a:latin typeface="+mn-lt"/>
          <a:ea typeface="+mn-ea"/>
          <a:cs typeface="+mn-cs"/>
        </a:defRPr>
      </a:lvl9pPr>
    </p:bodyStyle>
    <p:otherStyle>
      <a:defPPr>
        <a:defRPr lang="el-GR"/>
      </a:defPPr>
      <a:lvl1pPr marL="0" algn="l" defTabSz="914400" rtl="0" eaLnBrk="1" latinLnBrk="0" hangingPunct="1">
        <a:defRPr lang="el-GR" sz="1800" kern="1200">
          <a:solidFill>
            <a:schemeClr val="tx1"/>
          </a:solidFill>
          <a:latin typeface="+mn-lt"/>
          <a:ea typeface="+mn-ea"/>
          <a:cs typeface="+mn-cs"/>
        </a:defRPr>
      </a:lvl1pPr>
      <a:lvl2pPr marL="457200" algn="l" defTabSz="914400" rtl="0" eaLnBrk="1" latinLnBrk="0" hangingPunct="1">
        <a:defRPr lang="el-GR" sz="1800" kern="1200">
          <a:solidFill>
            <a:schemeClr val="tx1"/>
          </a:solidFill>
          <a:latin typeface="+mn-lt"/>
          <a:ea typeface="+mn-ea"/>
          <a:cs typeface="+mn-cs"/>
        </a:defRPr>
      </a:lvl2pPr>
      <a:lvl3pPr marL="914400" algn="l" defTabSz="914400" rtl="0" eaLnBrk="1" latinLnBrk="0" hangingPunct="1">
        <a:defRPr lang="el-GR" sz="1800" kern="1200">
          <a:solidFill>
            <a:schemeClr val="tx1"/>
          </a:solidFill>
          <a:latin typeface="+mn-lt"/>
          <a:ea typeface="+mn-ea"/>
          <a:cs typeface="+mn-cs"/>
        </a:defRPr>
      </a:lvl3pPr>
      <a:lvl4pPr marL="1371600" algn="l" defTabSz="914400" rtl="0" eaLnBrk="1" latinLnBrk="0" hangingPunct="1">
        <a:defRPr lang="el-GR" sz="1800" kern="1200">
          <a:solidFill>
            <a:schemeClr val="tx1"/>
          </a:solidFill>
          <a:latin typeface="+mn-lt"/>
          <a:ea typeface="+mn-ea"/>
          <a:cs typeface="+mn-cs"/>
        </a:defRPr>
      </a:lvl4pPr>
      <a:lvl5pPr marL="1828800" algn="l" defTabSz="914400" rtl="0" eaLnBrk="1" latinLnBrk="0" hangingPunct="1">
        <a:defRPr lang="el-GR" sz="1800" kern="1200">
          <a:solidFill>
            <a:schemeClr val="tx1"/>
          </a:solidFill>
          <a:latin typeface="+mn-lt"/>
          <a:ea typeface="+mn-ea"/>
          <a:cs typeface="+mn-cs"/>
        </a:defRPr>
      </a:lvl5pPr>
      <a:lvl6pPr marL="2286000" algn="l" defTabSz="914400" rtl="0" eaLnBrk="1" latinLnBrk="0" hangingPunct="1">
        <a:defRPr lang="el-GR" sz="1800" kern="1200">
          <a:solidFill>
            <a:schemeClr val="tx1"/>
          </a:solidFill>
          <a:latin typeface="+mn-lt"/>
          <a:ea typeface="+mn-ea"/>
          <a:cs typeface="+mn-cs"/>
        </a:defRPr>
      </a:lvl6pPr>
      <a:lvl7pPr marL="2743200" algn="l" defTabSz="914400" rtl="0" eaLnBrk="1" latinLnBrk="0" hangingPunct="1">
        <a:defRPr lang="el-GR" sz="1800" kern="1200">
          <a:solidFill>
            <a:schemeClr val="tx1"/>
          </a:solidFill>
          <a:latin typeface="+mn-lt"/>
          <a:ea typeface="+mn-ea"/>
          <a:cs typeface="+mn-cs"/>
        </a:defRPr>
      </a:lvl7pPr>
      <a:lvl8pPr marL="3200400" algn="l" defTabSz="914400" rtl="0" eaLnBrk="1" latinLnBrk="0" hangingPunct="1">
        <a:defRPr lang="el-GR" sz="1800" kern="1200">
          <a:solidFill>
            <a:schemeClr val="tx1"/>
          </a:solidFill>
          <a:latin typeface="+mn-lt"/>
          <a:ea typeface="+mn-ea"/>
          <a:cs typeface="+mn-cs"/>
        </a:defRPr>
      </a:lvl8pPr>
      <a:lvl9pPr marL="3657600" algn="l" defTabSz="914400" rtl="0" eaLnBrk="1" latinLnBrk="0" hangingPunct="1">
        <a:defRPr lang="el-G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www.ncbi.nlm.nih.gov/pubmed/?term=Yu%20JL%5bAuthor%5d&amp;cauthor=true&amp;cauthor_uid=12528093" TargetMode="External"/><Relationship Id="rId13" Type="http://schemas.openxmlformats.org/officeDocument/2006/relationships/hyperlink" Target="http://www.ncbi.nlm.nih.gov/pubmed/?term=Hage%20A%5bAuthor%5d&amp;cauthor=true&amp;cauthor_uid=12528093" TargetMode="External"/><Relationship Id="rId3" Type="http://schemas.openxmlformats.org/officeDocument/2006/relationships/image" Target="../media/image38.jpeg"/><Relationship Id="rId7" Type="http://schemas.openxmlformats.org/officeDocument/2006/relationships/hyperlink" Target="http://www.ncbi.nlm.nih.gov/pubmed/?term=Hui%20K%5bAuthor%5d&amp;cauthor=true&amp;cauthor_uid=12528093" TargetMode="External"/><Relationship Id="rId12" Type="http://schemas.openxmlformats.org/officeDocument/2006/relationships/hyperlink" Target="http://www.ncbi.nlm.nih.gov/pubmed/?term=Maclellan%20WR%5bAuthor%5d&amp;cauthor=true&amp;cauthor_uid=12528093"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http://www.ncbi.nlm.nih.gov/pubmed/?term=Middlekauff%20HR%5bAuthor%5d&amp;cauthor=true&amp;cauthor_uid=12528093" TargetMode="External"/><Relationship Id="rId11" Type="http://schemas.openxmlformats.org/officeDocument/2006/relationships/hyperlink" Target="http://www.ncbi.nlm.nih.gov/pubmed/?term=Moriguchi%20J%5bAuthor%5d&amp;cauthor=true&amp;cauthor_uid=12528093" TargetMode="External"/><Relationship Id="rId5" Type="http://schemas.openxmlformats.org/officeDocument/2006/relationships/hyperlink" Target="http://www.ncbi.nlm.nih.gov/pubmed/12528093" TargetMode="External"/><Relationship Id="rId10" Type="http://schemas.openxmlformats.org/officeDocument/2006/relationships/hyperlink" Target="http://www.ncbi.nlm.nih.gov/pubmed/?term=Fonarow%20GC%5bAuthor%5d&amp;cauthor=true&amp;cauthor_uid=12528093" TargetMode="External"/><Relationship Id="rId4" Type="http://schemas.openxmlformats.org/officeDocument/2006/relationships/hyperlink" Target="http://cewm.med.ucla.edu/" TargetMode="External"/><Relationship Id="rId9" Type="http://schemas.openxmlformats.org/officeDocument/2006/relationships/hyperlink" Target="http://www.ncbi.nlm.nih.gov/pubmed/?term=Hamilton%20MA%5bAuthor%5d&amp;cauthor=true&amp;cauthor_uid=12528093"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joe.endocrinology-journals.org/search?author1=Eva+Permaul&amp;sortspec=date&amp;submit=Submit" TargetMode="External"/><Relationship Id="rId2" Type="http://schemas.openxmlformats.org/officeDocument/2006/relationships/hyperlink" Target="http://joe.endocrinology-journals.org/search?author1=Ladan+Eshkevari&amp;sortspec=date&amp;submit=Submit"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joe.endocrinology-journals.org/search?author1=Susan+E+Mulroney&amp;sortspec=date&amp;submit=Subm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google.gr/url?sa=i&amp;rct=j&amp;q=&amp;esrc=s&amp;source=images&amp;cd=&amp;cad=rja&amp;uact=8&amp;docid=AMbmHcQ0WVZ6uM&amp;tbnid=2phbN5QXZ75zBM:&amp;ved=0CAUQjRw&amp;url=http://www.quora.com/Neuroscience-1/How-do-we-know-that-neurotransmitters-cause-emotions&amp;ei=XnJdU7HANoHO0AWU24HADw&amp;bvm=bv.65397613,d.d2k&amp;psig=AFQjCNGPWyNLIfuyQHtosvD6jxJcPmavIQ&amp;ust=1398719259444085"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www.ncbi.nlm.nih.gov/pubmed?term=Chrousos%20G%5bEditor%5d" TargetMode="External"/><Relationship Id="rId13" Type="http://schemas.openxmlformats.org/officeDocument/2006/relationships/hyperlink" Target="http://www.ncbi.nlm.nih.gov/pubmed?term=McLachlan%20R%5bEditor%5d" TargetMode="External"/><Relationship Id="rId18" Type="http://schemas.openxmlformats.org/officeDocument/2006/relationships/hyperlink" Target="http://www.ncbi.nlm.nih.gov/pubmed?term=Weickert%20MO%5bEditor%5d" TargetMode="External"/><Relationship Id="rId3" Type="http://schemas.openxmlformats.org/officeDocument/2006/relationships/hyperlink" Target="http://www.ncbi.nlm.nih.gov/pubmed?term=Karavis%20M%5bAuthor%5d&amp;cauthor=true&amp;cauthor_uid=25905366" TargetMode="External"/><Relationship Id="rId7" Type="http://schemas.openxmlformats.org/officeDocument/2006/relationships/hyperlink" Target="http://www.ncbi.nlm.nih.gov/pubmed?term=Beck-Peccoz%20P%5bEditor%5d" TargetMode="External"/><Relationship Id="rId12" Type="http://schemas.openxmlformats.org/officeDocument/2006/relationships/hyperlink" Target="http://www.ncbi.nlm.nih.gov/pubmed?term=Koch%20C%5bEditor%5d" TargetMode="External"/><Relationship Id="rId17" Type="http://schemas.openxmlformats.org/officeDocument/2006/relationships/hyperlink" Target="http://www.ncbi.nlm.nih.gov/pubmed?term=Vinik%20A%5bEditor%5d" TargetMode="External"/><Relationship Id="rId2" Type="http://schemas.openxmlformats.org/officeDocument/2006/relationships/hyperlink" Target="http://www.ncbi.nlm.nih.gov/pubmed?term=Konstantinos%20L%5bAuthor%5d&amp;cauthor=true&amp;cauthor_uid=25905366" TargetMode="External"/><Relationship Id="rId16" Type="http://schemas.openxmlformats.org/officeDocument/2006/relationships/hyperlink" Target="http://www.ncbi.nlm.nih.gov/pubmed?term=Singer%20F%5bEditor%5d" TargetMode="External"/><Relationship Id="rId1" Type="http://schemas.openxmlformats.org/officeDocument/2006/relationships/slideLayout" Target="../slideLayouts/slideLayout6.xml"/><Relationship Id="rId6" Type="http://schemas.openxmlformats.org/officeDocument/2006/relationships/hyperlink" Target="http://www.ncbi.nlm.nih.gov/pubmed?term=De%20Groot%20LJ%5bEditor%5d" TargetMode="External"/><Relationship Id="rId11" Type="http://schemas.openxmlformats.org/officeDocument/2006/relationships/hyperlink" Target="http://www.ncbi.nlm.nih.gov/pubmed?term=Hershman%20JM%5bEditor%5d" TargetMode="External"/><Relationship Id="rId5" Type="http://schemas.openxmlformats.org/officeDocument/2006/relationships/hyperlink" Target="http://www.ncbi.nlm.nih.gov/pubmed?term=Valsamakis%20G%5bAuthor%5d&amp;cauthor=true&amp;cauthor_uid=25905366" TargetMode="External"/><Relationship Id="rId15" Type="http://schemas.openxmlformats.org/officeDocument/2006/relationships/hyperlink" Target="http://www.ncbi.nlm.nih.gov/pubmed?term=Rebar%20R%5bEditor%5d" TargetMode="External"/><Relationship Id="rId10" Type="http://schemas.openxmlformats.org/officeDocument/2006/relationships/hyperlink" Target="http://www.ncbi.nlm.nih.gov/pubmed?term=Grossman%20A%5bEditor%5d" TargetMode="External"/><Relationship Id="rId4" Type="http://schemas.openxmlformats.org/officeDocument/2006/relationships/hyperlink" Target="http://www.ncbi.nlm.nih.gov/pubmed?term=Mastorakos%20G%5bAuthor%5d&amp;cauthor=true&amp;cauthor_uid=25905366" TargetMode="External"/><Relationship Id="rId9" Type="http://schemas.openxmlformats.org/officeDocument/2006/relationships/hyperlink" Target="http://www.ncbi.nlm.nih.gov/pubmed?term=Dungan%20K%5bEditor%5d" TargetMode="External"/><Relationship Id="rId14" Type="http://schemas.openxmlformats.org/officeDocument/2006/relationships/hyperlink" Target="http://www.ncbi.nlm.nih.gov/pubmed?term=New%20M%5bEditor%5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ncbi.nlm.nih.gov/pubmed/?term=White%20AR%5bAuthor%5d&amp;cauthor=true&amp;cauthor_uid=12076375" TargetMode="External"/><Relationship Id="rId2" Type="http://schemas.openxmlformats.org/officeDocument/2006/relationships/hyperlink" Target="http://www.ncbi.nlm.nih.gov/pubmed/12076375" TargetMode="External"/><Relationship Id="rId1" Type="http://schemas.openxmlformats.org/officeDocument/2006/relationships/slideLayout" Target="../slideLayouts/slideLayout6.xml"/><Relationship Id="rId6" Type="http://schemas.openxmlformats.org/officeDocument/2006/relationships/hyperlink" Target="http://www.ncbi.nlm.nih.gov/pubmed/16437420" TargetMode="External"/><Relationship Id="rId5" Type="http://schemas.openxmlformats.org/officeDocument/2006/relationships/hyperlink" Target="http://www.ncbi.nlm.nih.gov/pubmed/?term=Ernst%20E%5bAuthor%5d&amp;cauthor=true&amp;cauthor_uid=12076375" TargetMode="External"/><Relationship Id="rId4" Type="http://schemas.openxmlformats.org/officeDocument/2006/relationships/hyperlink" Target="http://www.ncbi.nlm.nih.gov/pubmed/?term=Rampes%20H%5bAuthor%5d&amp;cauthor=true&amp;cauthor_uid=12076375"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onlinelibrary.wiley.com/o/cochrane/clabout/articles/TOBACCO/frame.html"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mailto:deborah.fritz@va.gov" TargetMode="External"/><Relationship Id="rId3" Type="http://schemas.openxmlformats.org/officeDocument/2006/relationships/hyperlink" Target="http://www.jabfm.org/search?author1=Robert+M.+Carney&amp;sortspec=date&amp;submit=Submit" TargetMode="External"/><Relationship Id="rId7" Type="http://schemas.openxmlformats.org/officeDocument/2006/relationships/hyperlink" Target="http://www.jabfm.org/search?author1=Joyce+Zee-Cheng&amp;sortspec=date&amp;submit=Submit" TargetMode="External"/><Relationship Id="rId2" Type="http://schemas.openxmlformats.org/officeDocument/2006/relationships/hyperlink" Target="http://www.jabfm.org/search?author1=Deborah+J.+Fritz&amp;sortspec=date&amp;submit=Submit" TargetMode="External"/><Relationship Id="rId1" Type="http://schemas.openxmlformats.org/officeDocument/2006/relationships/slideLayout" Target="../slideLayouts/slideLayout7.xml"/><Relationship Id="rId6" Type="http://schemas.openxmlformats.org/officeDocument/2006/relationships/hyperlink" Target="http://www.jabfm.org/search?author1=Nina+Hill&amp;sortspec=date&amp;submit=Submit" TargetMode="External"/><Relationship Id="rId5" Type="http://schemas.openxmlformats.org/officeDocument/2006/relationships/hyperlink" Target="http://www.jabfm.org/search?author1=Gary+Ditson&amp;sortspec=date&amp;submit=Submit" TargetMode="External"/><Relationship Id="rId4" Type="http://schemas.openxmlformats.org/officeDocument/2006/relationships/hyperlink" Target="http://www.jabfm.org/search?author1=Brian+Steinmeyer&amp;sortspec=date&amp;submit=Submi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1.jpeg"/><Relationship Id="rId2" Type="http://schemas.openxmlformats.org/officeDocument/2006/relationships/image" Target="../media/image17.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175199" y="1699143"/>
            <a:ext cx="8500062" cy="2387600"/>
          </a:xfrm>
        </p:spPr>
        <p:txBody>
          <a:bodyPr>
            <a:normAutofit fontScale="90000"/>
          </a:bodyPr>
          <a:lstStyle/>
          <a:p>
            <a:r>
              <a:rPr lang="el-GR" sz="4000" dirty="0" smtClean="0"/>
              <a:t>Μη Φαρμακευτικές Παρεμβάσεις για τη </a:t>
            </a:r>
            <a:r>
              <a:rPr lang="el-GR" sz="4000" dirty="0"/>
              <a:t>Δ</a:t>
            </a:r>
            <a:r>
              <a:rPr lang="el-GR" sz="4000" dirty="0" smtClean="0"/>
              <a:t>ιακοπή του Καπνίσματος.</a:t>
            </a:r>
            <a:br>
              <a:rPr lang="el-GR" sz="4000" dirty="0" smtClean="0"/>
            </a:br>
            <a:r>
              <a:rPr lang="el-GR" sz="4000" dirty="0" smtClean="0"/>
              <a:t/>
            </a:r>
            <a:br>
              <a:rPr lang="el-GR" sz="4000" dirty="0" smtClean="0"/>
            </a:br>
            <a:r>
              <a:rPr lang="el-GR" dirty="0" smtClean="0"/>
              <a:t>Βελονισμός</a:t>
            </a:r>
            <a:endParaRPr lang="el-GR" dirty="0"/>
          </a:p>
        </p:txBody>
      </p:sp>
      <p:sp>
        <p:nvSpPr>
          <p:cNvPr id="3" name="Υπότιτλος 2"/>
          <p:cNvSpPr>
            <a:spLocks noGrp="1"/>
          </p:cNvSpPr>
          <p:nvPr>
            <p:ph type="subTitle" idx="1"/>
          </p:nvPr>
        </p:nvSpPr>
        <p:spPr/>
        <p:txBody>
          <a:bodyPr>
            <a:normAutofit fontScale="92500" lnSpcReduction="10000"/>
          </a:bodyPr>
          <a:lstStyle/>
          <a:p>
            <a:r>
              <a:rPr lang="el-GR" dirty="0" err="1" smtClean="0"/>
              <a:t>Καράβης</a:t>
            </a:r>
            <a:r>
              <a:rPr lang="el-GR" dirty="0" smtClean="0"/>
              <a:t> Μιλτιάδης, </a:t>
            </a:r>
            <a:r>
              <a:rPr lang="en-US" dirty="0" smtClean="0"/>
              <a:t>MD, FICAE</a:t>
            </a:r>
            <a:endParaRPr lang="el-GR" dirty="0" smtClean="0"/>
          </a:p>
          <a:p>
            <a:r>
              <a:rPr lang="el-GR" sz="1700" dirty="0" err="1" smtClean="0"/>
              <a:t>φυσίατρος</a:t>
            </a:r>
            <a:endParaRPr lang="el-GR" sz="1700" dirty="0" smtClean="0"/>
          </a:p>
          <a:p>
            <a:r>
              <a:rPr lang="el-GR" sz="1600" dirty="0" smtClean="0"/>
              <a:t>Διευθυντής τμήματος βελονισμού ΚΑΑ Φιλοκτήτης</a:t>
            </a:r>
            <a:endParaRPr lang="el-GR" sz="1600" dirty="0"/>
          </a:p>
        </p:txBody>
      </p:sp>
      <p:pic>
        <p:nvPicPr>
          <p:cNvPr id="3074" name="Picture 2" descr="http://www.invitromagazine.gr/wp-content/uploads/2014/06/Stop-smoking.jpg6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360" y="2375616"/>
            <a:ext cx="3214844" cy="171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συνταγή των «5» </a:t>
            </a:r>
            <a:r>
              <a:rPr lang="el-GR" dirty="0" err="1" smtClean="0"/>
              <a:t>ωτο-βελονιστικών</a:t>
            </a:r>
            <a:r>
              <a:rPr lang="el-GR" dirty="0" smtClean="0"/>
              <a:t> σημείων του </a:t>
            </a:r>
            <a:r>
              <a:rPr lang="el-GR" dirty="0" smtClean="0"/>
              <a:t/>
            </a:r>
            <a:br>
              <a:rPr lang="el-GR" dirty="0" smtClean="0"/>
            </a:br>
            <a:r>
              <a:rPr lang="el-GR" dirty="0" err="1" smtClean="0"/>
              <a:t>νοσ</a:t>
            </a:r>
            <a:r>
              <a:rPr lang="el-GR" dirty="0" smtClean="0"/>
              <a:t>. </a:t>
            </a:r>
            <a:r>
              <a:rPr lang="en-US" dirty="0" smtClean="0"/>
              <a:t>Lincoln </a:t>
            </a:r>
            <a:r>
              <a:rPr lang="el-GR" dirty="0" smtClean="0"/>
              <a:t>στη</a:t>
            </a:r>
            <a:r>
              <a:rPr lang="en-US" dirty="0" smtClean="0"/>
              <a:t> </a:t>
            </a:r>
            <a:r>
              <a:rPr lang="el-GR" dirty="0" smtClean="0"/>
              <a:t>Ν. Υόρκη</a:t>
            </a:r>
            <a:endParaRPr lang="el-GR" dirty="0"/>
          </a:p>
        </p:txBody>
      </p:sp>
      <p:pic>
        <p:nvPicPr>
          <p:cNvPr id="1026" name="Picture 2" descr="http://s3-media3.fl.yelpcdn.com/bphoto/W44ih0IlTuTIF2rDNXB5bw/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837" y="1957588"/>
            <a:ext cx="3554955" cy="4739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farm3.staticflickr.com/2950/15408788571_d1f5bb7f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98" y="2292439"/>
            <a:ext cx="5955286" cy="395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4626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03984" y="255431"/>
            <a:ext cx="6200105" cy="1200329"/>
          </a:xfrm>
          <a:prstGeom prst="rect">
            <a:avLst/>
          </a:prstGeom>
          <a:noFill/>
          <a:ln w="9525">
            <a:noFill/>
            <a:miter lim="800000"/>
            <a:headEnd/>
            <a:tailEnd/>
          </a:ln>
        </p:spPr>
        <p:txBody>
          <a:bodyPr wrap="square">
            <a:spAutoFit/>
          </a:bodyPr>
          <a:lstStyle/>
          <a:p>
            <a:pPr algn="ctr"/>
            <a:r>
              <a:rPr lang="en-US" b="1" dirty="0" err="1">
                <a:latin typeface="Arial" charset="0"/>
              </a:rPr>
              <a:t>Οι</a:t>
            </a:r>
            <a:r>
              <a:rPr lang="en-US" b="1" dirty="0">
                <a:latin typeface="Arial" charset="0"/>
              </a:rPr>
              <a:t> </a:t>
            </a:r>
            <a:r>
              <a:rPr lang="en-US" b="1" dirty="0" err="1" smtClean="0">
                <a:latin typeface="Arial" charset="0"/>
              </a:rPr>
              <a:t>κλινι</a:t>
            </a:r>
            <a:r>
              <a:rPr lang="el-GR" b="1" dirty="0" smtClean="0">
                <a:latin typeface="Arial" charset="0"/>
              </a:rPr>
              <a:t>κ</a:t>
            </a:r>
            <a:r>
              <a:rPr lang="en-US" b="1" dirty="0" err="1" smtClean="0">
                <a:latin typeface="Arial" charset="0"/>
              </a:rPr>
              <a:t>ές</a:t>
            </a:r>
            <a:r>
              <a:rPr lang="en-US" b="1" dirty="0" smtClean="0">
                <a:latin typeface="Arial" charset="0"/>
              </a:rPr>
              <a:t> </a:t>
            </a:r>
            <a:r>
              <a:rPr lang="en-US" b="1" dirty="0">
                <a:latin typeface="Arial" charset="0"/>
              </a:rPr>
              <a:t>παρα</a:t>
            </a:r>
            <a:r>
              <a:rPr lang="en-US" b="1" dirty="0" err="1">
                <a:latin typeface="Arial" charset="0"/>
              </a:rPr>
              <a:t>τηρήσεις</a:t>
            </a:r>
            <a:r>
              <a:rPr lang="en-US" b="1" dirty="0">
                <a:latin typeface="Arial" charset="0"/>
              </a:rPr>
              <a:t> </a:t>
            </a:r>
            <a:r>
              <a:rPr lang="en-US" b="1" dirty="0" err="1">
                <a:latin typeface="Arial" charset="0"/>
              </a:rPr>
              <a:t>των</a:t>
            </a:r>
            <a:r>
              <a:rPr lang="en-US" b="1" dirty="0">
                <a:latin typeface="Arial" charset="0"/>
              </a:rPr>
              <a:t> </a:t>
            </a:r>
            <a:r>
              <a:rPr lang="en-US" b="1" dirty="0" err="1">
                <a:latin typeface="Arial" charset="0"/>
              </a:rPr>
              <a:t>τελευτ</a:t>
            </a:r>
            <a:r>
              <a:rPr lang="en-US" b="1" dirty="0">
                <a:latin typeface="Arial" charset="0"/>
              </a:rPr>
              <a:t>αίων ετών δείχνουν ότι ο βελονισμός βοηθάει στην μείωση των σωματικών συμπτωμάτων που συνοδεύουν τα άτομα που εξαρτώνται από </a:t>
            </a:r>
            <a:r>
              <a:rPr lang="en-US" b="1" dirty="0" smtClean="0">
                <a:latin typeface="Arial" charset="0"/>
              </a:rPr>
              <a:t>αλκοόλ</a:t>
            </a:r>
            <a:r>
              <a:rPr lang="el-GR" b="1" dirty="0" smtClean="0">
                <a:latin typeface="Arial" charset="0"/>
              </a:rPr>
              <a:t>, νικοτίνη ή </a:t>
            </a:r>
            <a:r>
              <a:rPr lang="en-US" b="1" dirty="0" smtClean="0">
                <a:latin typeface="Arial" charset="0"/>
              </a:rPr>
              <a:t> οπ</a:t>
            </a:r>
            <a:r>
              <a:rPr lang="en-US" b="1" dirty="0" err="1" smtClean="0">
                <a:latin typeface="Arial" charset="0"/>
              </a:rPr>
              <a:t>ιούχ</a:t>
            </a:r>
            <a:r>
              <a:rPr lang="en-US" b="1" dirty="0" smtClean="0">
                <a:latin typeface="Arial" charset="0"/>
              </a:rPr>
              <a:t>α</a:t>
            </a:r>
            <a:r>
              <a:rPr lang="el-GR" b="1" dirty="0">
                <a:latin typeface="Arial" charset="0"/>
              </a:rPr>
              <a:t>.</a:t>
            </a:r>
            <a:endParaRPr lang="en-US" b="1" dirty="0">
              <a:latin typeface="Arial" charset="0"/>
            </a:endParaRPr>
          </a:p>
        </p:txBody>
      </p:sp>
      <p:sp>
        <p:nvSpPr>
          <p:cNvPr id="3" name="TextBox 2"/>
          <p:cNvSpPr txBox="1"/>
          <p:nvPr/>
        </p:nvSpPr>
        <p:spPr>
          <a:xfrm>
            <a:off x="7045535" y="2833715"/>
            <a:ext cx="4598661" cy="2923877"/>
          </a:xfrm>
          <a:prstGeom prst="rect">
            <a:avLst/>
          </a:prstGeom>
          <a:noFill/>
        </p:spPr>
        <p:txBody>
          <a:bodyPr wrap="square" rtlCol="0">
            <a:spAutoFit/>
          </a:bodyPr>
          <a:lstStyle/>
          <a:p>
            <a:r>
              <a:rPr lang="el-GR" sz="2800" b="1" dirty="0" smtClean="0"/>
              <a:t>Δράσεις…</a:t>
            </a:r>
          </a:p>
          <a:p>
            <a:endParaRPr lang="el-GR" sz="2800" b="1" dirty="0" smtClean="0"/>
          </a:p>
          <a:p>
            <a:pPr marL="285750" indent="-285750">
              <a:buFont typeface="Arial" panose="020B0604020202020204" pitchFamily="34" charset="0"/>
              <a:buChar char="•"/>
            </a:pPr>
            <a:r>
              <a:rPr lang="el-GR" sz="1600" dirty="0" smtClean="0"/>
              <a:t>Μειώνει </a:t>
            </a:r>
            <a:r>
              <a:rPr lang="el-GR" sz="1600" dirty="0" smtClean="0"/>
              <a:t>την επιθυμία για τσιγάρο.</a:t>
            </a:r>
          </a:p>
          <a:p>
            <a:pPr marL="285750" indent="-285750">
              <a:buFont typeface="Arial" panose="020B0604020202020204" pitchFamily="34" charset="0"/>
              <a:buChar char="•"/>
            </a:pPr>
            <a:r>
              <a:rPr lang="el-GR" sz="1600" dirty="0" smtClean="0"/>
              <a:t>Μειώνει την ένταση του συνδρόμου στέρησης.</a:t>
            </a:r>
          </a:p>
          <a:p>
            <a:pPr marL="285750" indent="-285750">
              <a:buFont typeface="Arial" panose="020B0604020202020204" pitchFamily="34" charset="0"/>
              <a:buChar char="•"/>
            </a:pPr>
            <a:r>
              <a:rPr lang="el-GR" sz="1600" dirty="0" smtClean="0"/>
              <a:t>Μειώνει σημαντικά το στρες των πρώτων ημερών.</a:t>
            </a:r>
          </a:p>
          <a:p>
            <a:pPr marL="285750" indent="-285750">
              <a:buFont typeface="Arial" panose="020B0604020202020204" pitchFamily="34" charset="0"/>
              <a:buChar char="•"/>
            </a:pPr>
            <a:r>
              <a:rPr lang="el-GR" sz="1600" dirty="0" smtClean="0"/>
              <a:t>Δημιουργεί απέχθεια στον καπνό (αίσθηση </a:t>
            </a:r>
            <a:r>
              <a:rPr lang="el-GR" sz="1600" dirty="0" smtClean="0"/>
              <a:t>«πρώτης φοράς»).</a:t>
            </a:r>
            <a:endParaRPr lang="el-GR" sz="1600" dirty="0" smtClean="0"/>
          </a:p>
          <a:p>
            <a:pPr marL="285750" indent="-285750">
              <a:buFont typeface="Arial" panose="020B0604020202020204" pitchFamily="34" charset="0"/>
              <a:buChar char="•"/>
            </a:pPr>
            <a:r>
              <a:rPr lang="el-GR" sz="1600" dirty="0" smtClean="0"/>
              <a:t>Διατηρεί </a:t>
            </a:r>
            <a:r>
              <a:rPr lang="el-GR" sz="1600" dirty="0" smtClean="0"/>
              <a:t>τη συναισθηματική ηρεμία του </a:t>
            </a:r>
            <a:r>
              <a:rPr lang="el-GR" sz="1600" dirty="0" smtClean="0"/>
              <a:t>χρήστη παράλληλα με την ενεργητικότητά του..</a:t>
            </a:r>
            <a:endParaRPr lang="el-GR" sz="1600" dirty="0"/>
          </a:p>
        </p:txBody>
      </p:sp>
      <p:sp>
        <p:nvSpPr>
          <p:cNvPr id="8" name="TextBox 7"/>
          <p:cNvSpPr txBox="1"/>
          <p:nvPr/>
        </p:nvSpPr>
        <p:spPr>
          <a:xfrm>
            <a:off x="7973716" y="464661"/>
            <a:ext cx="3837905" cy="1477328"/>
          </a:xfrm>
          <a:prstGeom prst="rect">
            <a:avLst/>
          </a:prstGeom>
          <a:noFill/>
        </p:spPr>
        <p:txBody>
          <a:bodyPr wrap="square" rtlCol="0">
            <a:spAutoFit/>
          </a:bodyPr>
          <a:lstStyle/>
          <a:p>
            <a:r>
              <a:rPr lang="el-GR" dirty="0" smtClean="0"/>
              <a:t>ΝΑ</a:t>
            </a:r>
            <a:r>
              <a:rPr lang="en-US" dirty="0" smtClean="0"/>
              <a:t>DA:</a:t>
            </a:r>
            <a:r>
              <a:rPr lang="el-GR" dirty="0" smtClean="0"/>
              <a:t> </a:t>
            </a:r>
            <a:r>
              <a:rPr lang="en-US" dirty="0" smtClean="0"/>
              <a:t>US National Acupuncture Detoxification association (1985)</a:t>
            </a:r>
          </a:p>
          <a:p>
            <a:r>
              <a:rPr lang="en-US" dirty="0" smtClean="0"/>
              <a:t>NADA protocol</a:t>
            </a:r>
          </a:p>
          <a:p>
            <a:r>
              <a:rPr lang="en-US" dirty="0" smtClean="0"/>
              <a:t>Five auricular points</a:t>
            </a:r>
          </a:p>
          <a:p>
            <a:r>
              <a:rPr lang="en-US" dirty="0" err="1" smtClean="0"/>
              <a:t>Dr</a:t>
            </a:r>
            <a:r>
              <a:rPr lang="en-US" dirty="0" smtClean="0"/>
              <a:t> Han, 2005 (E/A)</a:t>
            </a:r>
            <a:endParaRPr lang="el-GR" dirty="0"/>
          </a:p>
        </p:txBody>
      </p:sp>
      <p:pic>
        <p:nvPicPr>
          <p:cNvPr id="6" name="Picture 2" descr="C:\Documents and Settings\miltos\Desktop\Works\V5.jpg"/>
          <p:cNvPicPr>
            <a:picLocks noChangeAspect="1" noChangeArrowheads="1"/>
          </p:cNvPicPr>
          <p:nvPr/>
        </p:nvPicPr>
        <p:blipFill>
          <a:blip r:embed="rId2"/>
          <a:srcRect/>
          <a:stretch>
            <a:fillRect/>
          </a:stretch>
        </p:blipFill>
        <p:spPr bwMode="auto">
          <a:xfrm>
            <a:off x="1630023" y="1704321"/>
            <a:ext cx="4348029" cy="4936445"/>
          </a:xfrm>
          <a:prstGeom prst="rect">
            <a:avLst/>
          </a:prstGeom>
          <a:noFill/>
          <a:effectLst>
            <a:outerShdw dist="107763" dir="2700000" algn="ctr" rotWithShape="0">
              <a:srgbClr val="808080"/>
            </a:outerShdw>
          </a:effectLst>
        </p:spPr>
      </p:pic>
    </p:spTree>
    <p:extLst>
      <p:ext uri="{BB962C8B-B14F-4D97-AF65-F5344CB8AC3E}">
        <p14:creationId xmlns:p14="http://schemas.microsoft.com/office/powerpoint/2010/main" val="419886575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4104" y="363312"/>
            <a:ext cx="9628632" cy="1362113"/>
          </a:xfrm>
        </p:spPr>
        <p:txBody>
          <a:bodyPr/>
          <a:lstStyle/>
          <a:p>
            <a:r>
              <a:rPr lang="el-GR" dirty="0" smtClean="0"/>
              <a:t>Διακοπή καπνίσματος</a:t>
            </a:r>
            <a:r>
              <a:rPr lang="en-US" dirty="0" smtClean="0"/>
              <a:t>:</a:t>
            </a:r>
            <a:r>
              <a:rPr lang="el-GR" dirty="0" smtClean="0"/>
              <a:t> βοήθεια </a:t>
            </a:r>
            <a:r>
              <a:rPr lang="el-GR" b="1" dirty="0" smtClean="0"/>
              <a:t>ΚΑΙ</a:t>
            </a:r>
            <a:r>
              <a:rPr lang="el-GR" dirty="0" smtClean="0"/>
              <a:t> με Βελονισμό</a:t>
            </a:r>
            <a:endParaRPr lang="el-GR" dirty="0"/>
          </a:p>
        </p:txBody>
      </p:sp>
      <p:pic>
        <p:nvPicPr>
          <p:cNvPr id="3" name="Εικόνα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29690" y="1591056"/>
            <a:ext cx="5617464" cy="5266944"/>
          </a:xfrm>
          <a:prstGeom prst="rect">
            <a:avLst/>
          </a:prstGeom>
        </p:spPr>
      </p:pic>
    </p:spTree>
    <p:extLst>
      <p:ext uri="{BB962C8B-B14F-4D97-AF65-F5344CB8AC3E}">
        <p14:creationId xmlns:p14="http://schemas.microsoft.com/office/powerpoint/2010/main" val="8792146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 Βελονισμός στη πράξη. Τρόποι εφαρμογής</a:t>
            </a:r>
            <a:endParaRPr lang="el-GR" dirty="0"/>
          </a:p>
        </p:txBody>
      </p:sp>
      <p:sp>
        <p:nvSpPr>
          <p:cNvPr id="3" name="Text Box 4"/>
          <p:cNvSpPr txBox="1">
            <a:spLocks noChangeArrowheads="1"/>
          </p:cNvSpPr>
          <p:nvPr/>
        </p:nvSpPr>
        <p:spPr bwMode="auto">
          <a:xfrm>
            <a:off x="114021" y="2020009"/>
            <a:ext cx="653147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pitchFamily="34"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pitchFamily="34"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pitchFamily="34"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pitchFamily="34"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pitchFamily="34"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pitchFamily="34"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pitchFamily="34" charset="0"/>
              <a:buChar char="►"/>
              <a:defRPr sz="2000">
                <a:solidFill>
                  <a:schemeClr val="tx1"/>
                </a:solidFill>
                <a:latin typeface="Tahoma" pitchFamily="34" charset="0"/>
              </a:defRPr>
            </a:lvl9pPr>
          </a:lstStyle>
          <a:p>
            <a:pPr>
              <a:spcBef>
                <a:spcPct val="0"/>
              </a:spcBef>
              <a:buClr>
                <a:srgbClr val="CC3300"/>
              </a:buClr>
              <a:buSzTx/>
              <a:buFont typeface="Wingdings" pitchFamily="2" charset="2"/>
              <a:buChar char="ü"/>
            </a:pPr>
            <a:r>
              <a:rPr lang="el-GR" altLang="el-GR" sz="1600" b="1" dirty="0" smtClean="0">
                <a:solidFill>
                  <a:schemeClr val="tx2"/>
                </a:solidFill>
                <a:latin typeface="Times New Roman" pitchFamily="18" charset="0"/>
              </a:rPr>
              <a:t>Απαραιτήτως</a:t>
            </a:r>
            <a:r>
              <a:rPr lang="en-US" altLang="el-GR" sz="1600" b="1" dirty="0" smtClean="0">
                <a:solidFill>
                  <a:schemeClr val="tx2"/>
                </a:solidFill>
                <a:latin typeface="Times New Roman" pitchFamily="18" charset="0"/>
              </a:rPr>
              <a:t>:</a:t>
            </a:r>
            <a:r>
              <a:rPr lang="el-GR" altLang="el-GR" sz="1600" b="1" dirty="0" smtClean="0">
                <a:solidFill>
                  <a:schemeClr val="tx2"/>
                </a:solidFill>
                <a:latin typeface="Times New Roman" pitchFamily="18" charset="0"/>
              </a:rPr>
              <a:t> ιστορικό, ενημέρωση,  επεξήγηση της διαδικασίας, </a:t>
            </a:r>
            <a:r>
              <a:rPr lang="en-US" altLang="el-GR" sz="1600" b="1" dirty="0" smtClean="0">
                <a:solidFill>
                  <a:schemeClr val="tx2"/>
                </a:solidFill>
                <a:latin typeface="Times New Roman" pitchFamily="18" charset="0"/>
              </a:rPr>
              <a:t>consensus</a:t>
            </a:r>
            <a:r>
              <a:rPr lang="el-GR" altLang="el-GR" sz="1600" b="1" dirty="0" smtClean="0">
                <a:solidFill>
                  <a:schemeClr val="tx2"/>
                </a:solidFill>
                <a:latin typeface="Times New Roman" pitchFamily="18" charset="0"/>
              </a:rPr>
              <a:t>, συνδυασμός θεραπειών, αντιπηκτική αγωγή, Η/Β = όχι προθέσεις, </a:t>
            </a:r>
            <a:r>
              <a:rPr lang="en-US" altLang="el-GR" sz="1600" b="1" dirty="0" err="1" smtClean="0">
                <a:solidFill>
                  <a:schemeClr val="tx2"/>
                </a:solidFill>
                <a:latin typeface="Times New Roman" pitchFamily="18" charset="0"/>
              </a:rPr>
              <a:t>stends</a:t>
            </a:r>
            <a:r>
              <a:rPr lang="el-GR" altLang="el-GR" sz="1600" b="1" dirty="0" smtClean="0">
                <a:solidFill>
                  <a:schemeClr val="tx2"/>
                </a:solidFill>
                <a:latin typeface="Times New Roman" pitchFamily="18" charset="0"/>
              </a:rPr>
              <a:t>, μεταλλικά στοιχεία στο σώμα.</a:t>
            </a:r>
            <a:endParaRPr lang="en-US" altLang="el-GR" sz="1600" b="1" dirty="0" smtClean="0">
              <a:solidFill>
                <a:schemeClr val="tx2"/>
              </a:solidFill>
              <a:latin typeface="Times New Roman" pitchFamily="18" charset="0"/>
            </a:endParaRPr>
          </a:p>
          <a:p>
            <a:pPr>
              <a:spcBef>
                <a:spcPct val="0"/>
              </a:spcBef>
              <a:buClr>
                <a:srgbClr val="CC3300"/>
              </a:buClr>
              <a:buSzTx/>
              <a:buFont typeface="Wingdings" pitchFamily="2" charset="2"/>
              <a:buChar char="ü"/>
            </a:pPr>
            <a:r>
              <a:rPr lang="el-GR" altLang="el-GR" sz="1600" b="1" dirty="0" smtClean="0">
                <a:solidFill>
                  <a:schemeClr val="tx2"/>
                </a:solidFill>
                <a:latin typeface="Times New Roman" pitchFamily="18" charset="0"/>
              </a:rPr>
              <a:t>Τοποθέτηση 5-</a:t>
            </a:r>
            <a:r>
              <a:rPr lang="en-US" altLang="el-GR" sz="1600" b="1" dirty="0" smtClean="0">
                <a:solidFill>
                  <a:schemeClr val="tx2"/>
                </a:solidFill>
                <a:latin typeface="Times New Roman" pitchFamily="18" charset="0"/>
              </a:rPr>
              <a:t>10</a:t>
            </a:r>
            <a:r>
              <a:rPr lang="el-GR" altLang="el-GR" sz="1600" b="1" dirty="0" smtClean="0">
                <a:solidFill>
                  <a:schemeClr val="tx2"/>
                </a:solidFill>
                <a:latin typeface="Times New Roman" pitchFamily="18" charset="0"/>
              </a:rPr>
              <a:t> </a:t>
            </a:r>
            <a:r>
              <a:rPr lang="el-GR" altLang="el-GR" sz="1600" b="1" dirty="0" err="1" smtClean="0">
                <a:solidFill>
                  <a:schemeClr val="tx2"/>
                </a:solidFill>
                <a:latin typeface="Times New Roman" pitchFamily="18" charset="0"/>
              </a:rPr>
              <a:t>βελονών</a:t>
            </a:r>
            <a:r>
              <a:rPr lang="en-US" altLang="el-GR" sz="1600" b="1" dirty="0" smtClean="0">
                <a:solidFill>
                  <a:schemeClr val="tx2"/>
                </a:solidFill>
                <a:latin typeface="Times New Roman" pitchFamily="18" charset="0"/>
              </a:rPr>
              <a:t>, </a:t>
            </a:r>
            <a:r>
              <a:rPr lang="el-GR" altLang="el-GR" sz="1600" b="1" dirty="0" smtClean="0">
                <a:solidFill>
                  <a:schemeClr val="tx2"/>
                </a:solidFill>
                <a:latin typeface="Times New Roman" pitchFamily="18" charset="0"/>
              </a:rPr>
              <a:t>κυρίως σε πρόσωπο και χέρια.</a:t>
            </a:r>
            <a:endParaRPr lang="el-GR" altLang="el-GR" sz="1600" b="1" dirty="0">
              <a:solidFill>
                <a:schemeClr val="tx2"/>
              </a:solidFill>
              <a:latin typeface="Times New Roman" pitchFamily="18" charset="0"/>
            </a:endParaRPr>
          </a:p>
          <a:p>
            <a:pPr>
              <a:spcBef>
                <a:spcPct val="0"/>
              </a:spcBef>
              <a:buClr>
                <a:srgbClr val="CC3300"/>
              </a:buClr>
              <a:buSzTx/>
              <a:buFont typeface="Wingdings" pitchFamily="2" charset="2"/>
              <a:buChar char="ü"/>
            </a:pPr>
            <a:r>
              <a:rPr lang="el-GR" altLang="el-GR" sz="1600" b="1" dirty="0" smtClean="0">
                <a:solidFill>
                  <a:schemeClr val="tx2"/>
                </a:solidFill>
                <a:latin typeface="Times New Roman" pitchFamily="18" charset="0"/>
              </a:rPr>
              <a:t> Είναι ειδικά </a:t>
            </a:r>
            <a:r>
              <a:rPr lang="el-GR" altLang="el-GR" sz="1600" b="1" dirty="0">
                <a:solidFill>
                  <a:schemeClr val="tx2"/>
                </a:solidFill>
                <a:latin typeface="Times New Roman" pitchFamily="18" charset="0"/>
              </a:rPr>
              <a:t>κατασκευασμένες, ιδιαίτερα λεπτές και ελαστικές (για να μην υπάρχει κίνδυνος </a:t>
            </a:r>
            <a:r>
              <a:rPr lang="el-GR" altLang="el-GR" sz="1600" b="1" dirty="0" smtClean="0">
                <a:solidFill>
                  <a:schemeClr val="tx2"/>
                </a:solidFill>
                <a:latin typeface="Times New Roman" pitchFamily="18" charset="0"/>
              </a:rPr>
              <a:t>θραύσης).</a:t>
            </a:r>
            <a:endParaRPr lang="el-GR" altLang="el-GR" sz="1600" b="1" dirty="0">
              <a:solidFill>
                <a:schemeClr val="tx2"/>
              </a:solidFill>
              <a:latin typeface="Times New Roman" pitchFamily="18" charset="0"/>
            </a:endParaRPr>
          </a:p>
          <a:p>
            <a:pPr>
              <a:spcBef>
                <a:spcPct val="0"/>
              </a:spcBef>
              <a:buClr>
                <a:srgbClr val="CC3300"/>
              </a:buClr>
              <a:buSzTx/>
              <a:buFont typeface="Wingdings" pitchFamily="2" charset="2"/>
              <a:buChar char="ü"/>
            </a:pPr>
            <a:r>
              <a:rPr lang="el-GR" altLang="el-GR" sz="1600" b="1" dirty="0">
                <a:solidFill>
                  <a:schemeClr val="tx2"/>
                </a:solidFill>
                <a:latin typeface="Times New Roman" pitchFamily="18" charset="0"/>
              </a:rPr>
              <a:t> Μιας </a:t>
            </a:r>
            <a:r>
              <a:rPr lang="el-GR" altLang="el-GR" sz="1600" b="1" dirty="0" smtClean="0">
                <a:solidFill>
                  <a:schemeClr val="tx2"/>
                </a:solidFill>
                <a:latin typeface="Times New Roman" pitchFamily="18" charset="0"/>
              </a:rPr>
              <a:t>χρήσης </a:t>
            </a:r>
            <a:r>
              <a:rPr lang="el-GR" altLang="el-GR" sz="1600" b="1" dirty="0">
                <a:solidFill>
                  <a:schemeClr val="tx2"/>
                </a:solidFill>
                <a:latin typeface="Times New Roman" pitchFamily="18" charset="0"/>
              </a:rPr>
              <a:t>σε ειδικές συσκευασίες για να χρησιμοποιούνται από τον ιατρό χωρίς να τις ακουμπάει.</a:t>
            </a:r>
          </a:p>
          <a:p>
            <a:pPr>
              <a:spcBef>
                <a:spcPct val="0"/>
              </a:spcBef>
              <a:buClr>
                <a:srgbClr val="CC3300"/>
              </a:buClr>
              <a:buSzTx/>
              <a:buFont typeface="Wingdings" pitchFamily="2" charset="2"/>
              <a:buChar char="ü"/>
            </a:pPr>
            <a:r>
              <a:rPr lang="el-GR" altLang="el-GR" sz="1600" b="1" dirty="0">
                <a:solidFill>
                  <a:schemeClr val="tx2"/>
                </a:solidFill>
                <a:latin typeface="Times New Roman" pitchFamily="18" charset="0"/>
              </a:rPr>
              <a:t> Ανώδυνη τοποθέτηση, ειδική τεχνική.</a:t>
            </a:r>
          </a:p>
          <a:p>
            <a:pPr>
              <a:spcBef>
                <a:spcPct val="0"/>
              </a:spcBef>
              <a:buClr>
                <a:srgbClr val="CC3300"/>
              </a:buClr>
              <a:buSzTx/>
              <a:buFont typeface="Wingdings" pitchFamily="2" charset="2"/>
              <a:buChar char="ü"/>
            </a:pPr>
            <a:r>
              <a:rPr lang="el-GR" altLang="el-GR" sz="1600" b="1" dirty="0">
                <a:solidFill>
                  <a:schemeClr val="tx2"/>
                </a:solidFill>
                <a:latin typeface="Times New Roman" pitchFamily="18" charset="0"/>
              </a:rPr>
              <a:t> Διάρκεια θεραπείας </a:t>
            </a:r>
            <a:r>
              <a:rPr lang="el-GR" altLang="el-GR" sz="1600" b="1" dirty="0" smtClean="0">
                <a:solidFill>
                  <a:schemeClr val="tx2"/>
                </a:solidFill>
                <a:latin typeface="Times New Roman" pitchFamily="18" charset="0"/>
              </a:rPr>
              <a:t>έως 20 λεπτά. Στο διάστημα αυτό οι βελόνες παραμένουν στη θέση τους με τον ασθενή κλινήρη και χαλαρό (συνήθως ακούει μουσική ή σερφάρει στον </a:t>
            </a:r>
            <a:r>
              <a:rPr lang="en-US" altLang="el-GR" sz="1600" b="1" dirty="0" smtClean="0">
                <a:solidFill>
                  <a:schemeClr val="tx2"/>
                </a:solidFill>
                <a:latin typeface="Times New Roman" pitchFamily="18" charset="0"/>
              </a:rPr>
              <a:t>Internet</a:t>
            </a:r>
            <a:r>
              <a:rPr lang="el-GR" altLang="el-GR" sz="1600" b="1" dirty="0" smtClean="0">
                <a:solidFill>
                  <a:schemeClr val="tx2"/>
                </a:solidFill>
                <a:latin typeface="Times New Roman" pitchFamily="18" charset="0"/>
              </a:rPr>
              <a:t>).</a:t>
            </a:r>
            <a:endParaRPr lang="el-GR" altLang="el-GR" sz="1600" b="1" dirty="0">
              <a:solidFill>
                <a:schemeClr val="tx2"/>
              </a:solidFill>
              <a:latin typeface="Times New Roman" pitchFamily="18" charset="0"/>
            </a:endParaRPr>
          </a:p>
          <a:p>
            <a:pPr>
              <a:spcBef>
                <a:spcPct val="0"/>
              </a:spcBef>
              <a:buClr>
                <a:srgbClr val="CC3300"/>
              </a:buClr>
              <a:buSzTx/>
              <a:buFont typeface="Wingdings" pitchFamily="2" charset="2"/>
              <a:buChar char="ü"/>
            </a:pPr>
            <a:r>
              <a:rPr lang="el-GR" altLang="el-GR" sz="1600" b="1" dirty="0" smtClean="0">
                <a:solidFill>
                  <a:schemeClr val="tx2"/>
                </a:solidFill>
                <a:latin typeface="Times New Roman" pitchFamily="18" charset="0"/>
              </a:rPr>
              <a:t>Συνήθως 1-5 συνεδρίες </a:t>
            </a:r>
            <a:r>
              <a:rPr lang="el-GR" altLang="el-GR" sz="1600" b="1" dirty="0">
                <a:solidFill>
                  <a:schemeClr val="tx2"/>
                </a:solidFill>
                <a:latin typeface="Times New Roman" pitchFamily="18" charset="0"/>
              </a:rPr>
              <a:t>βελονισμού. Δεν υπάρχει σαφές όριο. Εξαρτάται από πολλούς παράγοντες</a:t>
            </a:r>
            <a:r>
              <a:rPr lang="el-GR" altLang="el-GR" sz="1600" b="1" dirty="0" smtClean="0">
                <a:solidFill>
                  <a:schemeClr val="tx2"/>
                </a:solidFill>
                <a:latin typeface="Times New Roman" pitchFamily="18" charset="0"/>
              </a:rPr>
              <a:t>.</a:t>
            </a:r>
          </a:p>
          <a:p>
            <a:pPr>
              <a:spcBef>
                <a:spcPct val="0"/>
              </a:spcBef>
              <a:buClr>
                <a:srgbClr val="CC3300"/>
              </a:buClr>
              <a:buSzTx/>
              <a:buFont typeface="Wingdings" pitchFamily="2" charset="2"/>
              <a:buChar char="ü"/>
            </a:pPr>
            <a:r>
              <a:rPr lang="el-GR" altLang="el-GR" sz="1600" b="1" dirty="0" smtClean="0">
                <a:solidFill>
                  <a:schemeClr val="tx2"/>
                </a:solidFill>
                <a:latin typeface="Times New Roman" pitchFamily="18" charset="0"/>
              </a:rPr>
              <a:t> Στις </a:t>
            </a:r>
            <a:r>
              <a:rPr lang="el-GR" altLang="el-GR" sz="1600" b="1" dirty="0">
                <a:solidFill>
                  <a:schemeClr val="tx2"/>
                </a:solidFill>
                <a:latin typeface="Times New Roman" pitchFamily="18" charset="0"/>
              </a:rPr>
              <a:t>εξαρτήσεις υπάρχουν συγκεκριμένα πρωτόκολλα θεραπείας με αυστηρούς </a:t>
            </a:r>
            <a:r>
              <a:rPr lang="el-GR" altLang="el-GR" sz="1600" b="1" dirty="0" smtClean="0">
                <a:solidFill>
                  <a:schemeClr val="tx2"/>
                </a:solidFill>
                <a:latin typeface="Times New Roman" pitchFamily="18" charset="0"/>
              </a:rPr>
              <a:t>κανόνες. Και στις υποτροπές. </a:t>
            </a:r>
            <a:endParaRPr lang="el-GR" altLang="el-GR" sz="1600" b="1" dirty="0">
              <a:solidFill>
                <a:schemeClr val="tx2"/>
              </a:solidFill>
              <a:latin typeface="Times New Roman" pitchFamily="18" charset="0"/>
            </a:endParaRPr>
          </a:p>
          <a:p>
            <a:pPr>
              <a:spcBef>
                <a:spcPct val="0"/>
              </a:spcBef>
              <a:buClr>
                <a:srgbClr val="CC3300"/>
              </a:buClr>
              <a:buSzTx/>
              <a:buFont typeface="Wingdings" pitchFamily="2" charset="2"/>
              <a:buChar char="ü"/>
            </a:pPr>
            <a:r>
              <a:rPr lang="el-GR" altLang="el-GR" sz="1600" b="1" dirty="0">
                <a:solidFill>
                  <a:schemeClr val="tx2"/>
                </a:solidFill>
                <a:latin typeface="Times New Roman" pitchFamily="18" charset="0"/>
              </a:rPr>
              <a:t> </a:t>
            </a:r>
            <a:r>
              <a:rPr lang="el-GR" altLang="el-GR" sz="1600" b="1" u="sng" dirty="0">
                <a:solidFill>
                  <a:schemeClr val="tx2"/>
                </a:solidFill>
                <a:latin typeface="Times New Roman" pitchFamily="18" charset="0"/>
              </a:rPr>
              <a:t>Διάφορες τεχνικές βελονισμού</a:t>
            </a:r>
            <a:r>
              <a:rPr lang="en-US" altLang="el-GR" sz="1600" b="1" dirty="0">
                <a:solidFill>
                  <a:schemeClr val="tx2"/>
                </a:solidFill>
                <a:latin typeface="Times New Roman" pitchFamily="18" charset="0"/>
              </a:rPr>
              <a:t>:</a:t>
            </a:r>
            <a:r>
              <a:rPr lang="el-GR" altLang="el-GR" sz="1600" b="1" dirty="0">
                <a:solidFill>
                  <a:schemeClr val="tx2"/>
                </a:solidFill>
                <a:latin typeface="Times New Roman" pitchFamily="18" charset="0"/>
              </a:rPr>
              <a:t> παραδοσιακός, </a:t>
            </a:r>
            <a:r>
              <a:rPr lang="el-GR" altLang="el-GR" sz="1600" b="1" dirty="0" err="1">
                <a:solidFill>
                  <a:schemeClr val="tx2"/>
                </a:solidFill>
                <a:latin typeface="Times New Roman" pitchFamily="18" charset="0"/>
              </a:rPr>
              <a:t>ηλεκτροβελονισμός</a:t>
            </a:r>
            <a:r>
              <a:rPr lang="el-GR" altLang="el-GR" sz="1600" b="1" dirty="0">
                <a:solidFill>
                  <a:schemeClr val="tx2"/>
                </a:solidFill>
                <a:latin typeface="Times New Roman" pitchFamily="18" charset="0"/>
              </a:rPr>
              <a:t>, </a:t>
            </a:r>
            <a:r>
              <a:rPr lang="en-US" altLang="el-GR" sz="1600" b="1" dirty="0">
                <a:solidFill>
                  <a:schemeClr val="tx2"/>
                </a:solidFill>
                <a:latin typeface="Times New Roman" pitchFamily="18" charset="0"/>
              </a:rPr>
              <a:t>laser-</a:t>
            </a:r>
            <a:r>
              <a:rPr lang="el-GR" altLang="el-GR" sz="1600" b="1" dirty="0">
                <a:solidFill>
                  <a:schemeClr val="tx2"/>
                </a:solidFill>
                <a:latin typeface="Times New Roman" pitchFamily="18" charset="0"/>
              </a:rPr>
              <a:t>βελονισμός, </a:t>
            </a:r>
            <a:r>
              <a:rPr lang="el-GR" altLang="el-GR" sz="1600" b="1" dirty="0" err="1">
                <a:solidFill>
                  <a:schemeClr val="tx2"/>
                </a:solidFill>
                <a:latin typeface="Times New Roman" pitchFamily="18" charset="0"/>
              </a:rPr>
              <a:t>ωτοβελονισμός</a:t>
            </a:r>
            <a:r>
              <a:rPr lang="el-GR" altLang="el-GR" sz="1600" b="1" dirty="0">
                <a:solidFill>
                  <a:schemeClr val="tx2"/>
                </a:solidFill>
                <a:latin typeface="Times New Roman" pitchFamily="18" charset="0"/>
              </a:rPr>
              <a:t>, </a:t>
            </a:r>
            <a:r>
              <a:rPr lang="el-GR" altLang="el-GR" sz="1600" b="1" dirty="0" err="1">
                <a:solidFill>
                  <a:schemeClr val="tx2"/>
                </a:solidFill>
                <a:latin typeface="Times New Roman" pitchFamily="18" charset="0"/>
              </a:rPr>
              <a:t>κρανιοβελονισμός</a:t>
            </a:r>
            <a:r>
              <a:rPr lang="el-GR" altLang="el-GR" sz="1600" b="1" dirty="0">
                <a:solidFill>
                  <a:schemeClr val="tx2"/>
                </a:solidFill>
                <a:latin typeface="Times New Roman" pitchFamily="18" charset="0"/>
              </a:rPr>
              <a:t> κλπ</a:t>
            </a:r>
            <a:r>
              <a:rPr lang="el-GR" altLang="el-GR" sz="1600" b="1" dirty="0" smtClean="0">
                <a:solidFill>
                  <a:schemeClr val="tx2"/>
                </a:solidFill>
                <a:latin typeface="Times New Roman" pitchFamily="18" charset="0"/>
              </a:rPr>
              <a:t>. Είναι επιλογή του ιατρού.</a:t>
            </a:r>
            <a:endParaRPr lang="el-GR" altLang="el-GR" sz="1600" b="1" dirty="0">
              <a:solidFill>
                <a:schemeClr val="tx2"/>
              </a:solidFill>
              <a:latin typeface="Times New Roman" pitchFamily="18" charset="0"/>
            </a:endParaRPr>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8636" y="2341980"/>
            <a:ext cx="5025722" cy="3350481"/>
          </a:xfrm>
          <a:prstGeom prst="rect">
            <a:avLst/>
          </a:prstGeom>
        </p:spPr>
      </p:pic>
      <p:sp>
        <p:nvSpPr>
          <p:cNvPr id="6" name="TextBox 5"/>
          <p:cNvSpPr txBox="1"/>
          <p:nvPr/>
        </p:nvSpPr>
        <p:spPr>
          <a:xfrm>
            <a:off x="6878636" y="5477017"/>
            <a:ext cx="1800407" cy="215444"/>
          </a:xfrm>
          <a:prstGeom prst="rect">
            <a:avLst/>
          </a:prstGeom>
          <a:noFill/>
        </p:spPr>
        <p:txBody>
          <a:bodyPr wrap="square" rtlCol="0">
            <a:spAutoFit/>
          </a:bodyPr>
          <a:lstStyle/>
          <a:p>
            <a:r>
              <a:rPr lang="el-GR" sz="800" b="1" dirty="0" err="1" smtClean="0">
                <a:solidFill>
                  <a:schemeClr val="bg2"/>
                </a:solidFill>
              </a:rPr>
              <a:t>Φωτο</a:t>
            </a:r>
            <a:r>
              <a:rPr lang="en-US" sz="800" b="1" dirty="0" smtClean="0">
                <a:solidFill>
                  <a:schemeClr val="bg2"/>
                </a:solidFill>
              </a:rPr>
              <a:t>:</a:t>
            </a:r>
            <a:r>
              <a:rPr lang="el-GR" sz="800" b="1" dirty="0" smtClean="0">
                <a:solidFill>
                  <a:schemeClr val="bg2"/>
                </a:solidFill>
              </a:rPr>
              <a:t> Μ. </a:t>
            </a:r>
            <a:r>
              <a:rPr lang="el-GR" sz="800" b="1" dirty="0" err="1" smtClean="0">
                <a:solidFill>
                  <a:schemeClr val="bg2"/>
                </a:solidFill>
              </a:rPr>
              <a:t>Καράβης</a:t>
            </a:r>
            <a:r>
              <a:rPr lang="el-GR" sz="800" b="1" dirty="0" smtClean="0">
                <a:solidFill>
                  <a:schemeClr val="bg2"/>
                </a:solidFill>
              </a:rPr>
              <a:t>, Η. Παγώνα</a:t>
            </a:r>
            <a:endParaRPr lang="el-GR" sz="800" b="1" dirty="0">
              <a:solidFill>
                <a:schemeClr val="bg2"/>
              </a:solidFill>
            </a:endParaRPr>
          </a:p>
        </p:txBody>
      </p:sp>
    </p:spTree>
    <p:extLst>
      <p:ext uri="{BB962C8B-B14F-4D97-AF65-F5344CB8AC3E}">
        <p14:creationId xmlns:p14="http://schemas.microsoft.com/office/powerpoint/2010/main" val="141220596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icenews.is/wp-content/uploads/2008/04/lung-cancer-linked-to-genetics.jpg"/>
          <p:cNvPicPr>
            <a:picLocks noGrp="1" noChangeAspect="1" noChangeArrowheads="1"/>
          </p:cNvPicPr>
          <p:nvPr>
            <p:ph idx="1"/>
          </p:nvPr>
        </p:nvPicPr>
        <p:blipFill>
          <a:blip r:embed="rId2" cstate="print"/>
          <a:srcRect/>
          <a:stretch>
            <a:fillRect/>
          </a:stretch>
        </p:blipFill>
        <p:spPr bwMode="auto">
          <a:xfrm>
            <a:off x="9404938" y="2161484"/>
            <a:ext cx="2428892" cy="1821669"/>
          </a:xfrm>
          <a:prstGeom prst="rect">
            <a:avLst/>
          </a:prstGeom>
          <a:noFill/>
        </p:spPr>
      </p:pic>
      <p:sp>
        <p:nvSpPr>
          <p:cNvPr id="5" name="4 - TextBox"/>
          <p:cNvSpPr txBox="1"/>
          <p:nvPr/>
        </p:nvSpPr>
        <p:spPr>
          <a:xfrm>
            <a:off x="497130" y="2046884"/>
            <a:ext cx="9144000" cy="2092881"/>
          </a:xfrm>
          <a:prstGeom prst="rect">
            <a:avLst/>
          </a:prstGeom>
          <a:noFill/>
        </p:spPr>
        <p:txBody>
          <a:bodyPr wrap="square" rtlCol="0">
            <a:spAutoFit/>
          </a:bodyPr>
          <a:lstStyle/>
          <a:p>
            <a:r>
              <a:rPr lang="el-GR" b="1" dirty="0">
                <a:solidFill>
                  <a:srgbClr val="C00000"/>
                </a:solidFill>
              </a:rPr>
              <a:t>Όταν κόβουμε το τσιγάρο, ενώ όλα τα συστήματα του οργανισμού ευεργετούνται, </a:t>
            </a:r>
            <a:r>
              <a:rPr lang="el-GR" b="1" dirty="0"/>
              <a:t>ο </a:t>
            </a:r>
            <a:r>
              <a:rPr lang="el-GR" sz="2000" b="1" dirty="0"/>
              <a:t>εγκέφαλος δυσαρεστείται</a:t>
            </a:r>
            <a:r>
              <a:rPr lang="el-GR" b="1" dirty="0"/>
              <a:t>. </a:t>
            </a:r>
          </a:p>
          <a:p>
            <a:endParaRPr lang="el-GR" b="1" dirty="0">
              <a:solidFill>
                <a:srgbClr val="C00000"/>
              </a:solidFill>
            </a:endParaRPr>
          </a:p>
          <a:p>
            <a:r>
              <a:rPr lang="el-GR" b="1" dirty="0">
                <a:solidFill>
                  <a:srgbClr val="C00000"/>
                </a:solidFill>
              </a:rPr>
              <a:t>Επομένως, όλα τα προγράμματα στήριξης έχουν στόχο το </a:t>
            </a:r>
            <a:r>
              <a:rPr lang="el-GR" sz="2000" b="1" dirty="0"/>
              <a:t>Κεντρικό Νευρικό Σύστημα</a:t>
            </a:r>
            <a:r>
              <a:rPr lang="el-GR" b="1" dirty="0">
                <a:solidFill>
                  <a:srgbClr val="C00000"/>
                </a:solidFill>
              </a:rPr>
              <a:t>.  Κατ’ αρχήν να αντέξει και να ξεπεράσει το σύνδρομο στέρησης. Σε δεύτερο χρόνο να μπορέσει να λειτουργήσει, να αισθανθεί, να σκεφθεί και να ζήσει ικανοποιητικά χωρίς νικοτίνη. Δύο ειδών προγράμματα</a:t>
            </a:r>
            <a:r>
              <a:rPr lang="en-US" b="1" dirty="0">
                <a:solidFill>
                  <a:srgbClr val="C00000"/>
                </a:solidFill>
              </a:rPr>
              <a:t>:</a:t>
            </a:r>
            <a:endParaRPr lang="el-GR" b="1" dirty="0">
              <a:solidFill>
                <a:srgbClr val="C00000"/>
              </a:solidFill>
            </a:endParaRPr>
          </a:p>
        </p:txBody>
      </p:sp>
      <p:sp>
        <p:nvSpPr>
          <p:cNvPr id="6" name="5 - TextBox"/>
          <p:cNvSpPr txBox="1"/>
          <p:nvPr/>
        </p:nvSpPr>
        <p:spPr>
          <a:xfrm>
            <a:off x="2024034" y="4786323"/>
            <a:ext cx="2087174" cy="646331"/>
          </a:xfrm>
          <a:prstGeom prst="rect">
            <a:avLst/>
          </a:prstGeom>
          <a:solidFill>
            <a:srgbClr val="002060"/>
          </a:solidFill>
        </p:spPr>
        <p:txBody>
          <a:bodyPr wrap="none" rtlCol="0">
            <a:spAutoFit/>
          </a:bodyPr>
          <a:lstStyle/>
          <a:p>
            <a:pPr algn="ctr"/>
            <a:r>
              <a:rPr lang="el-GR" b="1" dirty="0">
                <a:solidFill>
                  <a:srgbClr val="FFFF00"/>
                </a:solidFill>
              </a:rPr>
              <a:t>Φαρμακευτικά</a:t>
            </a:r>
          </a:p>
          <a:p>
            <a:pPr algn="ctr"/>
            <a:r>
              <a:rPr lang="el-GR" b="1" dirty="0">
                <a:solidFill>
                  <a:srgbClr val="FFFF00"/>
                </a:solidFill>
              </a:rPr>
              <a:t>(με υποκατάστατα)</a:t>
            </a:r>
          </a:p>
        </p:txBody>
      </p:sp>
      <p:sp>
        <p:nvSpPr>
          <p:cNvPr id="7" name="6 - TextBox"/>
          <p:cNvSpPr txBox="1"/>
          <p:nvPr/>
        </p:nvSpPr>
        <p:spPr>
          <a:xfrm>
            <a:off x="7381884" y="4357695"/>
            <a:ext cx="2023054" cy="646331"/>
          </a:xfrm>
          <a:prstGeom prst="rect">
            <a:avLst/>
          </a:prstGeom>
          <a:solidFill>
            <a:srgbClr val="002060"/>
          </a:solidFill>
        </p:spPr>
        <p:txBody>
          <a:bodyPr wrap="none" rtlCol="0">
            <a:spAutoFit/>
          </a:bodyPr>
          <a:lstStyle/>
          <a:p>
            <a:pPr algn="ctr"/>
            <a:r>
              <a:rPr lang="el-GR" b="1" dirty="0">
                <a:solidFill>
                  <a:srgbClr val="FFFF00"/>
                </a:solidFill>
              </a:rPr>
              <a:t>Μη φαρμακευτικά</a:t>
            </a:r>
          </a:p>
          <a:p>
            <a:pPr algn="ctr"/>
            <a:r>
              <a:rPr lang="el-GR" b="1" dirty="0">
                <a:solidFill>
                  <a:srgbClr val="FFFF00"/>
                </a:solidFill>
              </a:rPr>
              <a:t>(στεγνά)</a:t>
            </a:r>
          </a:p>
        </p:txBody>
      </p:sp>
      <p:cxnSp>
        <p:nvCxnSpPr>
          <p:cNvPr id="9" name="8 - Ευθύγραμμο βέλος σύνδεσης"/>
          <p:cNvCxnSpPr>
            <a:endCxn id="6" idx="0"/>
          </p:cNvCxnSpPr>
          <p:nvPr/>
        </p:nvCxnSpPr>
        <p:spPr>
          <a:xfrm rot="10800000" flipV="1">
            <a:off x="3067623" y="4143382"/>
            <a:ext cx="1099553" cy="642940"/>
          </a:xfrm>
          <a:prstGeom prst="straightConnector1">
            <a:avLst/>
          </a:prstGeom>
          <a:ln>
            <a:tailEnd type="arrow"/>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5024430" y="4000504"/>
            <a:ext cx="2214578" cy="642942"/>
          </a:xfrm>
          <a:prstGeom prst="straightConnector1">
            <a:avLst/>
          </a:prstGeom>
          <a:ln>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2238349" y="5500703"/>
            <a:ext cx="2080313" cy="954107"/>
          </a:xfrm>
          <a:prstGeom prst="rect">
            <a:avLst/>
          </a:prstGeom>
          <a:noFill/>
        </p:spPr>
        <p:txBody>
          <a:bodyPr wrap="none" rtlCol="0">
            <a:spAutoFit/>
          </a:bodyPr>
          <a:lstStyle/>
          <a:p>
            <a:pPr>
              <a:buFont typeface="Arial" pitchFamily="34" charset="0"/>
              <a:buChar char="•"/>
            </a:pPr>
            <a:r>
              <a:rPr lang="el-GR" sz="1400" b="1" dirty="0"/>
              <a:t>Υποκατάστατα νικοτίνης</a:t>
            </a:r>
          </a:p>
          <a:p>
            <a:pPr>
              <a:buFont typeface="Arial" pitchFamily="34" charset="0"/>
              <a:buChar char="•"/>
            </a:pPr>
            <a:r>
              <a:rPr lang="en-US" sz="1400" b="1" dirty="0" err="1"/>
              <a:t>Zyban</a:t>
            </a:r>
            <a:endParaRPr lang="en-US" sz="1400" b="1" dirty="0"/>
          </a:p>
          <a:p>
            <a:pPr>
              <a:buFont typeface="Arial" pitchFamily="34" charset="0"/>
              <a:buChar char="•"/>
            </a:pPr>
            <a:r>
              <a:rPr lang="en-US" sz="1400" b="1" dirty="0" err="1"/>
              <a:t>Champix</a:t>
            </a:r>
            <a:endParaRPr lang="en-US" sz="1400" b="1" dirty="0"/>
          </a:p>
          <a:p>
            <a:pPr>
              <a:buFont typeface="Arial" pitchFamily="34" charset="0"/>
              <a:buChar char="•"/>
            </a:pPr>
            <a:r>
              <a:rPr lang="el-GR" sz="1400" b="1" dirty="0" err="1"/>
              <a:t>Αλλα</a:t>
            </a:r>
            <a:r>
              <a:rPr lang="el-GR" sz="1400" b="1" dirty="0"/>
              <a:t> </a:t>
            </a:r>
          </a:p>
        </p:txBody>
      </p:sp>
      <p:sp>
        <p:nvSpPr>
          <p:cNvPr id="15" name="14 - TextBox"/>
          <p:cNvSpPr txBox="1"/>
          <p:nvPr/>
        </p:nvSpPr>
        <p:spPr>
          <a:xfrm>
            <a:off x="7810512" y="5072075"/>
            <a:ext cx="2371162" cy="1384995"/>
          </a:xfrm>
          <a:prstGeom prst="rect">
            <a:avLst/>
          </a:prstGeom>
          <a:noFill/>
        </p:spPr>
        <p:txBody>
          <a:bodyPr wrap="none" rtlCol="0">
            <a:spAutoFit/>
          </a:bodyPr>
          <a:lstStyle/>
          <a:p>
            <a:pPr>
              <a:buFont typeface="Arial" pitchFamily="34" charset="0"/>
              <a:buChar char="•"/>
            </a:pPr>
            <a:r>
              <a:rPr lang="el-GR" sz="1400" b="1" dirty="0"/>
              <a:t>Ενημέρωση / πληροφόρηση</a:t>
            </a:r>
          </a:p>
          <a:p>
            <a:pPr>
              <a:buFont typeface="Arial" pitchFamily="34" charset="0"/>
              <a:buChar char="•"/>
            </a:pPr>
            <a:r>
              <a:rPr lang="el-GR" sz="1400" b="1" dirty="0"/>
              <a:t>Κοινωνική στήριξη</a:t>
            </a:r>
          </a:p>
          <a:p>
            <a:pPr>
              <a:buFont typeface="Arial" pitchFamily="34" charset="0"/>
              <a:buChar char="•"/>
            </a:pPr>
            <a:r>
              <a:rPr lang="el-GR" sz="1400" b="1" dirty="0"/>
              <a:t>Ψυχολογική στήριξη</a:t>
            </a:r>
          </a:p>
          <a:p>
            <a:pPr>
              <a:buFont typeface="Arial" pitchFamily="34" charset="0"/>
              <a:buChar char="•"/>
            </a:pPr>
            <a:r>
              <a:rPr lang="el-GR" sz="1400" b="1" dirty="0"/>
              <a:t>Υπνωτισμός</a:t>
            </a:r>
          </a:p>
          <a:p>
            <a:pPr>
              <a:buFont typeface="Arial" pitchFamily="34" charset="0"/>
              <a:buChar char="•"/>
            </a:pPr>
            <a:r>
              <a:rPr lang="el-GR" sz="1400" b="1" dirty="0"/>
              <a:t>Βελονισμός</a:t>
            </a:r>
          </a:p>
          <a:p>
            <a:pPr>
              <a:buFont typeface="Arial" pitchFamily="34" charset="0"/>
              <a:buChar char="•"/>
            </a:pPr>
            <a:r>
              <a:rPr lang="el-GR" sz="1400" b="1" dirty="0" err="1"/>
              <a:t>Αλλα</a:t>
            </a:r>
            <a:r>
              <a:rPr lang="el-GR" sz="1400" b="1" dirty="0"/>
              <a:t> </a:t>
            </a:r>
          </a:p>
        </p:txBody>
      </p:sp>
      <p:pic>
        <p:nvPicPr>
          <p:cNvPr id="22" name="21 - Εικόνα" descr="0707264f3.jpg"/>
          <p:cNvPicPr>
            <a:picLocks noChangeAspect="1"/>
          </p:cNvPicPr>
          <p:nvPr/>
        </p:nvPicPr>
        <p:blipFill>
          <a:blip r:embed="rId3" cstate="print"/>
          <a:stretch>
            <a:fillRect/>
          </a:stretch>
        </p:blipFill>
        <p:spPr>
          <a:xfrm>
            <a:off x="4595803" y="4857761"/>
            <a:ext cx="2467979" cy="1790739"/>
          </a:xfrm>
          <a:prstGeom prst="rect">
            <a:avLst/>
          </a:prstGeom>
          <a:ln>
            <a:noFill/>
          </a:ln>
          <a:effectLst>
            <a:softEdge rad="112500"/>
          </a:effectLst>
        </p:spPr>
      </p:pic>
      <p:sp>
        <p:nvSpPr>
          <p:cNvPr id="23" name="22 - TextBox"/>
          <p:cNvSpPr txBox="1"/>
          <p:nvPr/>
        </p:nvSpPr>
        <p:spPr>
          <a:xfrm>
            <a:off x="2628467" y="2344042"/>
            <a:ext cx="6402650" cy="3108543"/>
          </a:xfrm>
          <a:prstGeom prst="rect">
            <a:avLst/>
          </a:prstGeom>
          <a:solidFill>
            <a:srgbClr val="00206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rtlCol="0">
            <a:spAutoFit/>
          </a:bodyPr>
          <a:lstStyle/>
          <a:p>
            <a:pPr algn="ctr"/>
            <a:endParaRPr lang="el-GR" sz="2800" b="1" u="sng" dirty="0">
              <a:solidFill>
                <a:schemeClr val="bg2"/>
              </a:solidFill>
            </a:endParaRPr>
          </a:p>
          <a:p>
            <a:pPr algn="ctr"/>
            <a:r>
              <a:rPr lang="el-GR" sz="2800" b="1" u="sng" dirty="0">
                <a:solidFill>
                  <a:schemeClr val="bg2"/>
                </a:solidFill>
              </a:rPr>
              <a:t>Στόχος των προγραμμάτων</a:t>
            </a:r>
          </a:p>
          <a:p>
            <a:pPr algn="ctr"/>
            <a:endParaRPr lang="el-GR" sz="2800" b="1" dirty="0">
              <a:solidFill>
                <a:schemeClr val="bg2"/>
              </a:solidFill>
            </a:endParaRPr>
          </a:p>
          <a:p>
            <a:pPr algn="ctr"/>
            <a:r>
              <a:rPr lang="el-GR" sz="2800" b="1" dirty="0">
                <a:solidFill>
                  <a:schemeClr val="bg2"/>
                </a:solidFill>
              </a:rPr>
              <a:t>Τη μείωση τη έντασης και της διάρκειας</a:t>
            </a:r>
          </a:p>
          <a:p>
            <a:pPr algn="ctr"/>
            <a:r>
              <a:rPr lang="el-GR" sz="2800" b="1" dirty="0">
                <a:solidFill>
                  <a:schemeClr val="bg2"/>
                </a:solidFill>
              </a:rPr>
              <a:t>του Συνδρόμου Στέρησης από τη</a:t>
            </a:r>
          </a:p>
          <a:p>
            <a:pPr algn="ctr"/>
            <a:r>
              <a:rPr lang="el-GR" sz="2800" b="1" dirty="0">
                <a:solidFill>
                  <a:schemeClr val="bg2"/>
                </a:solidFill>
              </a:rPr>
              <a:t>Νικοτίνη</a:t>
            </a:r>
          </a:p>
          <a:p>
            <a:pPr algn="ctr"/>
            <a:endParaRPr lang="el-GR" sz="2800" b="1" dirty="0">
              <a:solidFill>
                <a:schemeClr val="bg2"/>
              </a:solidFill>
            </a:endParaRPr>
          </a:p>
        </p:txBody>
      </p:sp>
      <p:sp>
        <p:nvSpPr>
          <p:cNvPr id="16" name="Τίτλος 1"/>
          <p:cNvSpPr txBox="1">
            <a:spLocks/>
          </p:cNvSpPr>
          <p:nvPr/>
        </p:nvSpPr>
        <p:spPr bwMode="black">
          <a:xfrm>
            <a:off x="937672" y="433517"/>
            <a:ext cx="9628632" cy="1362113"/>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lang="el-GR" sz="3000" kern="1200">
                <a:solidFill>
                  <a:schemeClr val="bg1"/>
                </a:solidFill>
                <a:latin typeface="+mj-lt"/>
                <a:ea typeface="+mj-ea"/>
                <a:cs typeface="+mj-cs"/>
              </a:defRPr>
            </a:lvl1pPr>
          </a:lstStyle>
          <a:p>
            <a:r>
              <a:rPr lang="el-GR" dirty="0" smtClean="0"/>
              <a:t>Πως κόβουμε το τσιγάρο …..</a:t>
            </a:r>
            <a:endParaRPr lang="el-GR" dirty="0"/>
          </a:p>
        </p:txBody>
      </p:sp>
      <p:sp>
        <p:nvSpPr>
          <p:cNvPr id="2" name="TextBox 1"/>
          <p:cNvSpPr txBox="1"/>
          <p:nvPr/>
        </p:nvSpPr>
        <p:spPr>
          <a:xfrm>
            <a:off x="284130" y="6527341"/>
            <a:ext cx="11549700" cy="338554"/>
          </a:xfrm>
          <a:prstGeom prst="rect">
            <a:avLst/>
          </a:prstGeom>
          <a:noFill/>
        </p:spPr>
        <p:txBody>
          <a:bodyPr wrap="none" rtlCol="0">
            <a:spAutoFit/>
          </a:bodyPr>
          <a:lstStyle/>
          <a:p>
            <a:r>
              <a:rPr lang="el-GR" sz="1600" b="1" dirty="0" smtClean="0"/>
              <a:t>ΚΑΝΕΝΑ ΠΡΟΒΛΗΜΑ ΜΕ ΤΗΝ ΣΥΝΔΙΑΣΜΕΝΗ ΔΡΑΣΗ</a:t>
            </a:r>
            <a:r>
              <a:rPr lang="en-US" sz="1600" b="1" dirty="0" smtClean="0"/>
              <a:t>:</a:t>
            </a:r>
            <a:r>
              <a:rPr lang="el-GR" sz="1600" b="1" dirty="0" smtClean="0"/>
              <a:t> ΦΑΡΜΑΚΑ, ΒΕΛΟΝΙΣΜΟΣ, ΨΥΧΟΘΕΡΑΠΕΥΤΙΚΉ – ΣΥΜΒΟΥΛΕΥΤΙΚΗ ΥΠΟΣΤΗΡΙΞΗ</a:t>
            </a:r>
            <a:endParaRPr lang="el-GR" sz="1600" b="1" dirty="0"/>
          </a:p>
        </p:txBody>
      </p:sp>
    </p:spTree>
    <p:extLst>
      <p:ext uri="{BB962C8B-B14F-4D97-AF65-F5344CB8AC3E}">
        <p14:creationId xmlns:p14="http://schemas.microsoft.com/office/powerpoint/2010/main" val="33291745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70"/>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000" fill="hold"/>
                                        <p:tgtEl>
                                          <p:spTgt spid="23"/>
                                        </p:tgtEl>
                                        <p:attrNameLst>
                                          <p:attrName>ppt_w</p:attrName>
                                        </p:attrNameLst>
                                      </p:cBhvr>
                                      <p:tavLst>
                                        <p:tav tm="0">
                                          <p:val>
                                            <p:strVal val="#ppt_w*0.70"/>
                                          </p:val>
                                        </p:tav>
                                        <p:tav tm="100000">
                                          <p:val>
                                            <p:strVal val="#ppt_w"/>
                                          </p:val>
                                        </p:tav>
                                      </p:tavLst>
                                    </p:anim>
                                    <p:anim calcmode="lin" valueType="num">
                                      <p:cBhvr>
                                        <p:cTn id="61" dur="1000" fill="hold"/>
                                        <p:tgtEl>
                                          <p:spTgt spid="23"/>
                                        </p:tgtEl>
                                        <p:attrNameLst>
                                          <p:attrName>ppt_h</p:attrName>
                                        </p:attrNameLst>
                                      </p:cBhvr>
                                      <p:tavLst>
                                        <p:tav tm="0">
                                          <p:val>
                                            <p:strVal val="#ppt_h"/>
                                          </p:val>
                                        </p:tav>
                                        <p:tav tm="100000">
                                          <p:val>
                                            <p:strVal val="#ppt_h"/>
                                          </p:val>
                                        </p:tav>
                                      </p:tavLst>
                                    </p:anim>
                                    <p:animEffect transition="in" filter="fade">
                                      <p:cBhvr>
                                        <p:cTn id="6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14" grpId="0"/>
      <p:bldP spid="15" grpId="0"/>
      <p:bldP spid="2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9522" y="545179"/>
            <a:ext cx="8229600" cy="1052736"/>
          </a:xfrm>
        </p:spPr>
        <p:txBody>
          <a:bodyPr/>
          <a:lstStyle/>
          <a:p>
            <a:r>
              <a:rPr lang="el-GR" sz="4800" dirty="0"/>
              <a:t>Σ</a:t>
            </a:r>
            <a:r>
              <a:rPr lang="el-GR" dirty="0" smtClean="0"/>
              <a:t>ύνδρομο </a:t>
            </a:r>
            <a:r>
              <a:rPr lang="el-GR" sz="4800" dirty="0"/>
              <a:t>Σ</a:t>
            </a:r>
            <a:r>
              <a:rPr lang="el-GR" dirty="0" smtClean="0"/>
              <a:t>τέρησης </a:t>
            </a:r>
            <a:r>
              <a:rPr lang="el-GR" sz="4800" dirty="0"/>
              <a:t>Ν</a:t>
            </a:r>
            <a:r>
              <a:rPr lang="el-GR" dirty="0" smtClean="0"/>
              <a:t>ικοτίνης</a:t>
            </a:r>
            <a:endParaRPr lang="el-GR" dirty="0"/>
          </a:p>
        </p:txBody>
      </p:sp>
      <p:sp>
        <p:nvSpPr>
          <p:cNvPr id="3" name="2 - Θέση περιεχομένου"/>
          <p:cNvSpPr>
            <a:spLocks noGrp="1"/>
          </p:cNvSpPr>
          <p:nvPr>
            <p:ph idx="1"/>
          </p:nvPr>
        </p:nvSpPr>
        <p:spPr>
          <a:xfrm>
            <a:off x="167854" y="1973067"/>
            <a:ext cx="4597329" cy="3929090"/>
          </a:xfrm>
        </p:spPr>
        <p:txBody>
          <a:bodyPr>
            <a:normAutofit fontScale="77500" lnSpcReduction="20000"/>
          </a:bodyPr>
          <a:lstStyle/>
          <a:p>
            <a:r>
              <a:rPr lang="el-GR" sz="1800" b="1" dirty="0"/>
              <a:t>Ευερεθιστότητα, ανυπομονησία.</a:t>
            </a:r>
          </a:p>
          <a:p>
            <a:r>
              <a:rPr lang="el-GR" sz="1800" b="1" dirty="0"/>
              <a:t>Νευρικότητα</a:t>
            </a:r>
          </a:p>
          <a:p>
            <a:r>
              <a:rPr lang="el-GR" sz="1800" b="1" dirty="0"/>
              <a:t>Άγχος, ένταση, διαταραχές ύπνου</a:t>
            </a:r>
          </a:p>
          <a:p>
            <a:r>
              <a:rPr lang="el-GR" sz="1800" b="1" dirty="0"/>
              <a:t>Μελαγχολία, κόπωση, έλλειμμα ενέργειας</a:t>
            </a:r>
          </a:p>
          <a:p>
            <a:r>
              <a:rPr lang="el-GR" sz="1800" b="1" dirty="0"/>
              <a:t>Δυσχέρεια συγκέντρωσης, έλλειψη συγκέντρωσης</a:t>
            </a:r>
          </a:p>
          <a:p>
            <a:r>
              <a:rPr lang="el-GR" sz="1800" b="1" dirty="0"/>
              <a:t>Αμηχανία.</a:t>
            </a:r>
          </a:p>
          <a:p>
            <a:r>
              <a:rPr lang="el-GR" sz="1800" b="1" dirty="0">
                <a:solidFill>
                  <a:srgbClr val="FF0000"/>
                </a:solidFill>
              </a:rPr>
              <a:t>Τάση για φαγητό</a:t>
            </a:r>
          </a:p>
          <a:p>
            <a:r>
              <a:rPr lang="el-GR" sz="1800" b="1" dirty="0"/>
              <a:t>Έμμονη, βασανιστική σκέψη</a:t>
            </a:r>
          </a:p>
          <a:p>
            <a:r>
              <a:rPr lang="el-GR" sz="1800" b="1" dirty="0"/>
              <a:t>Κεφαλαλγία, πονόλαιμος, βήχας, βραχνάδα.</a:t>
            </a:r>
          </a:p>
          <a:p>
            <a:r>
              <a:rPr lang="el-GR" sz="1800" b="1" dirty="0"/>
              <a:t>Δυσπεψία, δυσκοιλιότητα</a:t>
            </a:r>
            <a:endParaRPr lang="en-US" sz="1800" b="1" dirty="0"/>
          </a:p>
          <a:p>
            <a:r>
              <a:rPr lang="el-GR" sz="1800" b="1" dirty="0"/>
              <a:t>Ανεπαρκής στύση, εκσπερμάτιση, </a:t>
            </a:r>
            <a:r>
              <a:rPr lang="el-GR" sz="1800" b="1" dirty="0" err="1"/>
              <a:t>διατ</a:t>
            </a:r>
            <a:r>
              <a:rPr lang="el-GR" sz="1800" b="1" dirty="0"/>
              <a:t>. </a:t>
            </a:r>
            <a:r>
              <a:rPr lang="en-US" sz="1800" b="1" dirty="0"/>
              <a:t>libido</a:t>
            </a:r>
            <a:endParaRPr lang="el-GR" sz="1800" b="1" dirty="0"/>
          </a:p>
        </p:txBody>
      </p:sp>
      <p:sp>
        <p:nvSpPr>
          <p:cNvPr id="4" name="3 - TextBox"/>
          <p:cNvSpPr txBox="1"/>
          <p:nvPr/>
        </p:nvSpPr>
        <p:spPr>
          <a:xfrm>
            <a:off x="4619223" y="3972925"/>
            <a:ext cx="7572777" cy="2646878"/>
          </a:xfrm>
          <a:prstGeom prst="rect">
            <a:avLst/>
          </a:prstGeom>
          <a:noFill/>
        </p:spPr>
        <p:txBody>
          <a:bodyPr wrap="square" rtlCol="0">
            <a:spAutoFit/>
          </a:bodyPr>
          <a:lstStyle/>
          <a:p>
            <a:pPr marL="285750" indent="-285750">
              <a:buFont typeface="Wingdings" panose="05000000000000000000" pitchFamily="2" charset="2"/>
              <a:buChar char="ü"/>
            </a:pPr>
            <a:r>
              <a:rPr lang="el-GR" b="1" dirty="0">
                <a:solidFill>
                  <a:srgbClr val="FF0000"/>
                </a:solidFill>
              </a:rPr>
              <a:t>Σε 20 λεπτά αρχίζει η </a:t>
            </a:r>
            <a:r>
              <a:rPr lang="en-US" sz="2400" b="1" dirty="0">
                <a:solidFill>
                  <a:srgbClr val="C00000"/>
                </a:solidFill>
              </a:rPr>
              <a:t>elimination crisis</a:t>
            </a:r>
            <a:r>
              <a:rPr lang="el-GR" sz="2400" b="1" dirty="0">
                <a:solidFill>
                  <a:srgbClr val="C00000"/>
                </a:solidFill>
              </a:rPr>
              <a:t> (</a:t>
            </a:r>
            <a:r>
              <a:rPr lang="en-US" sz="2400" b="1" dirty="0">
                <a:solidFill>
                  <a:srgbClr val="C00000"/>
                </a:solidFill>
              </a:rPr>
              <a:t>quitter’s flu</a:t>
            </a:r>
            <a:r>
              <a:rPr lang="en-US" sz="2400" b="1" dirty="0" smtClean="0">
                <a:solidFill>
                  <a:srgbClr val="C00000"/>
                </a:solidFill>
              </a:rPr>
              <a:t>).</a:t>
            </a:r>
            <a:endParaRPr lang="el-GR" sz="2400" b="1" dirty="0" smtClean="0">
              <a:solidFill>
                <a:srgbClr val="C00000"/>
              </a:solidFill>
            </a:endParaRPr>
          </a:p>
          <a:p>
            <a:pPr marL="342900" indent="-342900">
              <a:buFont typeface="Wingdings" panose="05000000000000000000" pitchFamily="2" charset="2"/>
              <a:buChar char="ü"/>
            </a:pPr>
            <a:endParaRPr lang="en-US" sz="2400" b="1" dirty="0">
              <a:solidFill>
                <a:srgbClr val="C00000"/>
              </a:solidFill>
            </a:endParaRPr>
          </a:p>
          <a:p>
            <a:pPr marL="285750" indent="-285750">
              <a:buFont typeface="Wingdings" panose="05000000000000000000" pitchFamily="2" charset="2"/>
              <a:buChar char="ü"/>
            </a:pPr>
            <a:r>
              <a:rPr lang="el-GR" sz="1600" b="1" dirty="0"/>
              <a:t>Τα περισσότερα συμπτώματα διαρκούν μερικές μέρες. Κάποια 3-5 εβδομάδες. Ακόμη και μετά από μήνες η έμμονη </a:t>
            </a:r>
            <a:r>
              <a:rPr lang="el-GR" sz="1600" b="1" dirty="0" smtClean="0"/>
              <a:t>σκέψη (παρόρμηση, ίσως ψυχαναγκαστικού τύπου) </a:t>
            </a:r>
            <a:r>
              <a:rPr lang="el-GR" sz="1600" b="1" dirty="0"/>
              <a:t>για τσιγάρο έρχεται, παραμένει για 3 – 5 λεπτά και φεύγει (αν πούμε ΌΧΙ). Στο παζάρι κερδίζει το τσιγάρο. Σημαντική μείωση σε 14 με 21 μέρες</a:t>
            </a:r>
            <a:r>
              <a:rPr lang="el-GR" sz="1600" b="1" dirty="0" smtClean="0"/>
              <a:t>.</a:t>
            </a:r>
          </a:p>
          <a:p>
            <a:pPr marL="285750" indent="-285750">
              <a:buFont typeface="Wingdings" panose="05000000000000000000" pitchFamily="2" charset="2"/>
              <a:buChar char="ü"/>
            </a:pPr>
            <a:endParaRPr lang="el-GR" b="1" dirty="0"/>
          </a:p>
          <a:p>
            <a:pPr marL="285750" indent="-285750">
              <a:buFont typeface="Wingdings" panose="05000000000000000000" pitchFamily="2" charset="2"/>
              <a:buChar char="ü"/>
            </a:pPr>
            <a:r>
              <a:rPr lang="el-GR" sz="1600" b="1" dirty="0"/>
              <a:t>Μεταβολίζεται η μισή ποσότητα νικοτίνης κάθε 2 </a:t>
            </a:r>
            <a:r>
              <a:rPr lang="el-GR" sz="1600" b="1" dirty="0" smtClean="0"/>
              <a:t>ώρες (χρόνος </a:t>
            </a:r>
            <a:r>
              <a:rPr lang="el-GR" sz="1600" b="1" dirty="0" err="1" smtClean="0"/>
              <a:t>ημιζωής</a:t>
            </a:r>
            <a:r>
              <a:rPr lang="el-GR" sz="1600" b="1" dirty="0" smtClean="0"/>
              <a:t> 20-30 λεπτά). </a:t>
            </a:r>
            <a:r>
              <a:rPr lang="el-GR" sz="1600" b="1" dirty="0"/>
              <a:t>Σε 72 ώρες το 90% έχει αποδομηθεί και αποβληθεί από τα νεφρά.</a:t>
            </a:r>
          </a:p>
        </p:txBody>
      </p:sp>
      <p:pic>
        <p:nvPicPr>
          <p:cNvPr id="6" name="5 - Εικόνα" descr="untitled.bmp"/>
          <p:cNvPicPr>
            <a:picLocks noChangeAspect="1"/>
          </p:cNvPicPr>
          <p:nvPr/>
        </p:nvPicPr>
        <p:blipFill>
          <a:blip r:embed="rId2" cstate="print"/>
          <a:stretch>
            <a:fillRect/>
          </a:stretch>
        </p:blipFill>
        <p:spPr>
          <a:xfrm>
            <a:off x="6550028" y="413067"/>
            <a:ext cx="2941702" cy="3552106"/>
          </a:xfrm>
          <a:prstGeom prst="rect">
            <a:avLst/>
          </a:prstGeom>
          <a:ln>
            <a:noFill/>
          </a:ln>
          <a:effectLst>
            <a:softEdge rad="112500"/>
          </a:effectLst>
        </p:spPr>
      </p:pic>
    </p:spTree>
    <p:extLst>
      <p:ext uri="{BB962C8B-B14F-4D97-AF65-F5344CB8AC3E}">
        <p14:creationId xmlns:p14="http://schemas.microsoft.com/office/powerpoint/2010/main" val="235064118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Βελονισμός για το κάπνισμα</a:t>
            </a:r>
            <a:endParaRPr lang="el-GR" dirty="0"/>
          </a:p>
        </p:txBody>
      </p:sp>
      <p:sp>
        <p:nvSpPr>
          <p:cNvPr id="3" name="Θέση κειμένου 2"/>
          <p:cNvSpPr>
            <a:spLocks noGrp="1"/>
          </p:cNvSpPr>
          <p:nvPr>
            <p:ph type="body" idx="1"/>
          </p:nvPr>
        </p:nvSpPr>
        <p:spPr/>
        <p:txBody>
          <a:bodyPr/>
          <a:lstStyle/>
          <a:p>
            <a:r>
              <a:rPr lang="el-GR" dirty="0" smtClean="0"/>
              <a:t>Θεραπευτικοί στόχοι</a:t>
            </a:r>
            <a:endParaRPr lang="el-GR" dirty="0"/>
          </a:p>
        </p:txBody>
      </p:sp>
      <p:pic>
        <p:nvPicPr>
          <p:cNvPr id="1026" name="Picture 2" descr="http://www.md-health.com/images/10422517/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121" y="97735"/>
            <a:ext cx="390525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123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Γιατί βελονισμός</a:t>
            </a:r>
            <a:r>
              <a:rPr lang="en-US" dirty="0" smtClean="0"/>
              <a:t>: </a:t>
            </a:r>
            <a:r>
              <a:rPr lang="el-GR" dirty="0" smtClean="0"/>
              <a:t>Τρία μεγάλα πλεονεκτήματα </a:t>
            </a:r>
            <a:r>
              <a:rPr lang="en-US" dirty="0" smtClean="0"/>
              <a:t>…..</a:t>
            </a:r>
            <a:endParaRPr lang="el-GR" dirty="0"/>
          </a:p>
        </p:txBody>
      </p:sp>
      <p:sp>
        <p:nvSpPr>
          <p:cNvPr id="3" name="TextBox 2"/>
          <p:cNvSpPr txBox="1"/>
          <p:nvPr/>
        </p:nvSpPr>
        <p:spPr>
          <a:xfrm>
            <a:off x="636218" y="2718555"/>
            <a:ext cx="4811546" cy="3416320"/>
          </a:xfrm>
          <a:prstGeom prst="rect">
            <a:avLst/>
          </a:prstGeom>
          <a:noFill/>
        </p:spPr>
        <p:txBody>
          <a:bodyPr wrap="square" rtlCol="0">
            <a:spAutoFit/>
          </a:bodyPr>
          <a:lstStyle/>
          <a:p>
            <a:pPr marL="342900" indent="-342900">
              <a:buAutoNum type="arabicPeriod"/>
            </a:pPr>
            <a:r>
              <a:rPr lang="el-GR" b="1" dirty="0" smtClean="0"/>
              <a:t>Είναι φθηνός, απλός, χωρίς παρενέργειες.</a:t>
            </a:r>
          </a:p>
          <a:p>
            <a:pPr marL="342900" indent="-342900">
              <a:buAutoNum type="arabicPeriod"/>
            </a:pPr>
            <a:endParaRPr lang="el-GR" b="1" dirty="0" smtClean="0"/>
          </a:p>
          <a:p>
            <a:pPr marL="342900" indent="-342900">
              <a:buFont typeface="+mj-lt"/>
              <a:buAutoNum type="arabicPeriod"/>
            </a:pPr>
            <a:r>
              <a:rPr lang="el-GR" b="1" dirty="0" smtClean="0"/>
              <a:t>Μπορεί να χρησιμοποιηθεί </a:t>
            </a:r>
            <a:r>
              <a:rPr lang="en-US" b="1" dirty="0" smtClean="0">
                <a:solidFill>
                  <a:srgbClr val="C00000"/>
                </a:solidFill>
              </a:rPr>
              <a:t>on demand </a:t>
            </a:r>
            <a:r>
              <a:rPr lang="el-GR" b="1" dirty="0" smtClean="0"/>
              <a:t>και για την πρόληψη των υποτροπών.</a:t>
            </a:r>
          </a:p>
          <a:p>
            <a:pPr marL="342900" indent="-342900">
              <a:buFont typeface="+mj-lt"/>
              <a:buAutoNum type="arabicPeriod"/>
            </a:pPr>
            <a:endParaRPr lang="el-GR" b="1" dirty="0" smtClean="0"/>
          </a:p>
          <a:p>
            <a:pPr marL="342900" indent="-342900">
              <a:buFont typeface="+mj-lt"/>
              <a:buAutoNum type="arabicPeriod"/>
            </a:pPr>
            <a:r>
              <a:rPr lang="el-GR" b="1" dirty="0" smtClean="0"/>
              <a:t>Είναι ασφαλής σε εγκύους και λεχώνες (θηλάζουσες).</a:t>
            </a:r>
          </a:p>
          <a:p>
            <a:pPr marL="342900" indent="-342900">
              <a:buFont typeface="+mj-lt"/>
              <a:buAutoNum type="arabicPeriod"/>
            </a:pPr>
            <a:endParaRPr lang="el-GR" b="1" dirty="0"/>
          </a:p>
          <a:p>
            <a:pPr marL="342900" indent="-342900">
              <a:buFont typeface="+mj-lt"/>
              <a:buAutoNum type="arabicPeriod"/>
            </a:pPr>
            <a:r>
              <a:rPr lang="el-GR" b="1" dirty="0" smtClean="0"/>
              <a:t>Έχει όλα τα πλεονεκτήματα των «στεγνών» προγραμμάτων.</a:t>
            </a:r>
          </a:p>
          <a:p>
            <a:pPr marL="342900" indent="-342900">
              <a:buFont typeface="+mj-lt"/>
              <a:buAutoNum type="arabicPeriod"/>
            </a:pPr>
            <a:endParaRPr lang="el-GR" b="1" dirty="0"/>
          </a:p>
          <a:p>
            <a:pPr marL="342900" indent="-342900">
              <a:buFont typeface="+mj-lt"/>
              <a:buAutoNum type="arabicPeriod"/>
            </a:pPr>
            <a:r>
              <a:rPr lang="el-GR" b="1" dirty="0" smtClean="0"/>
              <a:t>Από 1-5 επισκέψεις στο ιατρείο.</a:t>
            </a:r>
            <a:endParaRPr lang="el-GR" b="1" dirty="0"/>
          </a:p>
        </p:txBody>
      </p:sp>
      <p:pic>
        <p:nvPicPr>
          <p:cNvPr id="4" name="Picture 3" descr="C:\Documents and Settings\miltos\Desktop\Works\W99.jpg"/>
          <p:cNvPicPr>
            <a:picLocks noChangeAspect="1" noChangeArrowheads="1"/>
          </p:cNvPicPr>
          <p:nvPr/>
        </p:nvPicPr>
        <p:blipFill>
          <a:blip r:embed="rId2"/>
          <a:srcRect/>
          <a:stretch>
            <a:fillRect/>
          </a:stretch>
        </p:blipFill>
        <p:spPr bwMode="auto">
          <a:xfrm>
            <a:off x="5830910" y="1545120"/>
            <a:ext cx="6035675" cy="5095875"/>
          </a:xfrm>
          <a:prstGeom prst="rect">
            <a:avLst/>
          </a:prstGeom>
          <a:noFill/>
          <a:effectLst>
            <a:outerShdw dist="107763" dir="2700000" algn="ctr" rotWithShape="0">
              <a:srgbClr val="808080"/>
            </a:outerShdw>
          </a:effectLst>
        </p:spPr>
      </p:pic>
    </p:spTree>
    <p:extLst>
      <p:ext uri="{BB962C8B-B14F-4D97-AF65-F5344CB8AC3E}">
        <p14:creationId xmlns:p14="http://schemas.microsoft.com/office/powerpoint/2010/main" val="17326637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συμβολή του Βελονισμού (με απλά λόγια)</a:t>
            </a:r>
            <a:endParaRPr lang="el-GR" dirty="0"/>
          </a:p>
        </p:txBody>
      </p:sp>
      <p:graphicFrame>
        <p:nvGraphicFramePr>
          <p:cNvPr id="3" name="Διάγραμμα 2"/>
          <p:cNvGraphicFramePr/>
          <p:nvPr>
            <p:extLst>
              <p:ext uri="{D42A27DB-BD31-4B8C-83A1-F6EECF244321}">
                <p14:modId xmlns:p14="http://schemas.microsoft.com/office/powerpoint/2010/main" val="3652364112"/>
              </p:ext>
            </p:extLst>
          </p:nvPr>
        </p:nvGraphicFramePr>
        <p:xfrm>
          <a:off x="1671390" y="1320085"/>
          <a:ext cx="8760496" cy="6053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40913" y="2897747"/>
            <a:ext cx="2884867" cy="3139321"/>
          </a:xfrm>
          <a:prstGeom prst="rect">
            <a:avLst/>
          </a:prstGeom>
          <a:noFill/>
        </p:spPr>
        <p:txBody>
          <a:bodyPr wrap="square" rtlCol="0">
            <a:spAutoFit/>
          </a:bodyPr>
          <a:lstStyle/>
          <a:p>
            <a:r>
              <a:rPr lang="el-GR" b="1" dirty="0" smtClean="0"/>
              <a:t>Αυτοί είναι οι </a:t>
            </a:r>
            <a:r>
              <a:rPr lang="el-GR" b="1" dirty="0" smtClean="0">
                <a:solidFill>
                  <a:srgbClr val="FF0000"/>
                </a:solidFill>
              </a:rPr>
              <a:t>τρείς βασικοί στόχοι</a:t>
            </a:r>
            <a:r>
              <a:rPr lang="el-GR" b="1" dirty="0" smtClean="0"/>
              <a:t> του προγράμματος βελονισμού για τη διακοπή του καπνίσματος.</a:t>
            </a:r>
          </a:p>
          <a:p>
            <a:endParaRPr lang="el-GR" b="1" dirty="0" smtClean="0"/>
          </a:p>
          <a:p>
            <a:endParaRPr lang="el-GR" b="1" dirty="0"/>
          </a:p>
          <a:p>
            <a:r>
              <a:rPr lang="el-GR" b="1" dirty="0" smtClean="0"/>
              <a:t>Ο βελονισμός δεν κόβει το κάπνισμα σε κανέναν. Το τσιγάρο το πετάει ο καπνιστής. Ο βελονισμός στηρίζει την προσπάθεια.</a:t>
            </a:r>
            <a:endParaRPr lang="el-GR" b="1" dirty="0"/>
          </a:p>
        </p:txBody>
      </p:sp>
      <p:sp>
        <p:nvSpPr>
          <p:cNvPr id="6" name="TextBox 5"/>
          <p:cNvSpPr txBox="1"/>
          <p:nvPr/>
        </p:nvSpPr>
        <p:spPr>
          <a:xfrm>
            <a:off x="8281115" y="3301147"/>
            <a:ext cx="3730581" cy="1477328"/>
          </a:xfrm>
          <a:prstGeom prst="rect">
            <a:avLst/>
          </a:prstGeom>
          <a:noFill/>
        </p:spPr>
        <p:txBody>
          <a:bodyPr wrap="square" rtlCol="0">
            <a:spAutoFit/>
          </a:bodyPr>
          <a:lstStyle/>
          <a:p>
            <a:r>
              <a:rPr lang="el-GR" b="1" dirty="0" smtClean="0"/>
              <a:t>Πρόγραμμα 5 (πέντε) σημείων βελονισμού.</a:t>
            </a:r>
          </a:p>
          <a:p>
            <a:endParaRPr lang="el-GR" b="1" dirty="0"/>
          </a:p>
          <a:p>
            <a:r>
              <a:rPr lang="el-GR" b="1" dirty="0" smtClean="0"/>
              <a:t>Επανάληψη της θεραπείας μόνο μετά από υποτροπή.</a:t>
            </a:r>
            <a:endParaRPr lang="el-GR" b="1" dirty="0"/>
          </a:p>
        </p:txBody>
      </p:sp>
    </p:spTree>
    <p:extLst>
      <p:ext uri="{BB962C8B-B14F-4D97-AF65-F5344CB8AC3E}">
        <p14:creationId xmlns:p14="http://schemas.microsoft.com/office/powerpoint/2010/main" val="2746152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images.travelpod.com/users/toddnrachel/spring_break_06.1142639460.statue_face.jpg"/>
          <p:cNvPicPr>
            <a:picLocks noChangeAspect="1" noChangeArrowheads="1"/>
          </p:cNvPicPr>
          <p:nvPr/>
        </p:nvPicPr>
        <p:blipFill>
          <a:blip r:embed="rId2" cstate="print"/>
          <a:srcRect/>
          <a:stretch>
            <a:fillRect/>
          </a:stretch>
        </p:blipFill>
        <p:spPr bwMode="auto">
          <a:xfrm>
            <a:off x="848197" y="914400"/>
            <a:ext cx="3962400" cy="5943600"/>
          </a:xfrm>
          <a:prstGeom prst="rect">
            <a:avLst/>
          </a:prstGeom>
          <a:noFill/>
        </p:spPr>
      </p:pic>
      <p:sp>
        <p:nvSpPr>
          <p:cNvPr id="5" name="4 - Έλλειψη"/>
          <p:cNvSpPr/>
          <p:nvPr/>
        </p:nvSpPr>
        <p:spPr>
          <a:xfrm>
            <a:off x="2205519" y="1985970"/>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2991337" y="4343424"/>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1491139" y="4271986"/>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TextBox"/>
          <p:cNvSpPr txBox="1"/>
          <p:nvPr/>
        </p:nvSpPr>
        <p:spPr>
          <a:xfrm>
            <a:off x="3134213" y="4271986"/>
            <a:ext cx="609462" cy="307777"/>
          </a:xfrm>
          <a:prstGeom prst="rect">
            <a:avLst/>
          </a:prstGeom>
          <a:noFill/>
        </p:spPr>
        <p:txBody>
          <a:bodyPr wrap="none" rtlCol="0">
            <a:spAutoFit/>
          </a:bodyPr>
          <a:lstStyle/>
          <a:p>
            <a:r>
              <a:rPr lang="el-GR" sz="1400" b="1" dirty="0">
                <a:solidFill>
                  <a:srgbClr val="FF0000"/>
                </a:solidFill>
              </a:rPr>
              <a:t>ΠΕ 20</a:t>
            </a:r>
          </a:p>
        </p:txBody>
      </p:sp>
      <p:sp>
        <p:nvSpPr>
          <p:cNvPr id="22" name="21 - TextBox"/>
          <p:cNvSpPr txBox="1"/>
          <p:nvPr/>
        </p:nvSpPr>
        <p:spPr>
          <a:xfrm>
            <a:off x="1848329" y="1700218"/>
            <a:ext cx="822982" cy="307777"/>
          </a:xfrm>
          <a:prstGeom prst="rect">
            <a:avLst/>
          </a:prstGeom>
          <a:noFill/>
        </p:spPr>
        <p:txBody>
          <a:bodyPr wrap="none" rtlCol="0">
            <a:spAutoFit/>
          </a:bodyPr>
          <a:lstStyle/>
          <a:p>
            <a:r>
              <a:rPr lang="el-GR" sz="1400" b="1" dirty="0" err="1">
                <a:solidFill>
                  <a:srgbClr val="FF0000"/>
                </a:solidFill>
              </a:rPr>
              <a:t>Γιντάνγκ</a:t>
            </a:r>
            <a:endParaRPr lang="el-GR" sz="1400" b="1" dirty="0">
              <a:solidFill>
                <a:srgbClr val="FF0000"/>
              </a:solidFill>
            </a:endParaRPr>
          </a:p>
        </p:txBody>
      </p:sp>
      <p:sp>
        <p:nvSpPr>
          <p:cNvPr id="26" name="25 - TextBox"/>
          <p:cNvSpPr txBox="1"/>
          <p:nvPr/>
        </p:nvSpPr>
        <p:spPr>
          <a:xfrm>
            <a:off x="776759" y="4200548"/>
            <a:ext cx="609462" cy="307777"/>
          </a:xfrm>
          <a:prstGeom prst="rect">
            <a:avLst/>
          </a:prstGeom>
          <a:noFill/>
        </p:spPr>
        <p:txBody>
          <a:bodyPr wrap="none" rtlCol="0">
            <a:spAutoFit/>
          </a:bodyPr>
          <a:lstStyle/>
          <a:p>
            <a:r>
              <a:rPr lang="el-GR" sz="1400" b="1" dirty="0">
                <a:solidFill>
                  <a:srgbClr val="FF0000"/>
                </a:solidFill>
              </a:rPr>
              <a:t>ΠΕ 20</a:t>
            </a:r>
          </a:p>
        </p:txBody>
      </p:sp>
      <p:sp>
        <p:nvSpPr>
          <p:cNvPr id="8" name="7 - Έλλειψη"/>
          <p:cNvSpPr/>
          <p:nvPr/>
        </p:nvSpPr>
        <p:spPr>
          <a:xfrm>
            <a:off x="1705453" y="3414730"/>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Έλλειψη"/>
          <p:cNvSpPr/>
          <p:nvPr/>
        </p:nvSpPr>
        <p:spPr>
          <a:xfrm>
            <a:off x="2705585" y="3414730"/>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Έλλειψη"/>
          <p:cNvSpPr/>
          <p:nvPr/>
        </p:nvSpPr>
        <p:spPr>
          <a:xfrm>
            <a:off x="3062775" y="1771656"/>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Έλλειψη"/>
          <p:cNvSpPr/>
          <p:nvPr/>
        </p:nvSpPr>
        <p:spPr>
          <a:xfrm>
            <a:off x="1348263" y="1843094"/>
            <a:ext cx="142876" cy="1428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TextBox"/>
          <p:cNvSpPr txBox="1"/>
          <p:nvPr/>
        </p:nvSpPr>
        <p:spPr>
          <a:xfrm>
            <a:off x="3205651" y="1700218"/>
            <a:ext cx="535724" cy="307777"/>
          </a:xfrm>
          <a:prstGeom prst="rect">
            <a:avLst/>
          </a:prstGeom>
          <a:noFill/>
        </p:spPr>
        <p:txBody>
          <a:bodyPr wrap="none" rtlCol="0">
            <a:spAutoFit/>
          </a:bodyPr>
          <a:lstStyle/>
          <a:p>
            <a:r>
              <a:rPr lang="el-GR" sz="1400" b="1" dirty="0">
                <a:solidFill>
                  <a:srgbClr val="FF0000"/>
                </a:solidFill>
              </a:rPr>
              <a:t>ΟΚ 2</a:t>
            </a:r>
          </a:p>
        </p:txBody>
      </p:sp>
      <p:sp>
        <p:nvSpPr>
          <p:cNvPr id="27" name="26 - TextBox"/>
          <p:cNvSpPr txBox="1"/>
          <p:nvPr/>
        </p:nvSpPr>
        <p:spPr>
          <a:xfrm>
            <a:off x="776759" y="1700218"/>
            <a:ext cx="535724" cy="307777"/>
          </a:xfrm>
          <a:prstGeom prst="rect">
            <a:avLst/>
          </a:prstGeom>
          <a:noFill/>
        </p:spPr>
        <p:txBody>
          <a:bodyPr wrap="none" rtlCol="0">
            <a:spAutoFit/>
          </a:bodyPr>
          <a:lstStyle/>
          <a:p>
            <a:r>
              <a:rPr lang="el-GR" sz="1400" b="1" dirty="0">
                <a:solidFill>
                  <a:srgbClr val="FF0000"/>
                </a:solidFill>
              </a:rPr>
              <a:t>ΟΚ 2</a:t>
            </a:r>
          </a:p>
        </p:txBody>
      </p:sp>
      <p:pic>
        <p:nvPicPr>
          <p:cNvPr id="38" name="Picture 2" descr="F4"/>
          <p:cNvPicPr>
            <a:picLocks noChangeAspect="1" noChangeArrowheads="1"/>
          </p:cNvPicPr>
          <p:nvPr/>
        </p:nvPicPr>
        <p:blipFill>
          <a:blip r:embed="rId3" cstate="print"/>
          <a:srcRect/>
          <a:stretch>
            <a:fillRect/>
          </a:stretch>
        </p:blipFill>
        <p:spPr bwMode="auto">
          <a:xfrm>
            <a:off x="5344937" y="914400"/>
            <a:ext cx="5836696" cy="5752737"/>
          </a:xfrm>
          <a:prstGeom prst="rect">
            <a:avLst/>
          </a:prstGeom>
          <a:noFill/>
          <a:ln w="9525">
            <a:noFill/>
            <a:miter lim="800000"/>
            <a:headEnd/>
            <a:tailEnd/>
          </a:ln>
        </p:spPr>
      </p:pic>
    </p:spTree>
    <p:extLst>
      <p:ext uri="{BB962C8B-B14F-4D97-AF65-F5344CB8AC3E}">
        <p14:creationId xmlns:p14="http://schemas.microsoft.com/office/powerpoint/2010/main" val="10715389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Σύγκρουσης Συμφερόντων (</a:t>
            </a:r>
            <a:r>
              <a:rPr lang="en-US" dirty="0" smtClean="0"/>
              <a:t>conflict of interest)</a:t>
            </a:r>
            <a:endParaRPr lang="el-GR" dirty="0"/>
          </a:p>
        </p:txBody>
      </p:sp>
      <p:sp>
        <p:nvSpPr>
          <p:cNvPr id="3" name="TextBox 2"/>
          <p:cNvSpPr txBox="1"/>
          <p:nvPr/>
        </p:nvSpPr>
        <p:spPr>
          <a:xfrm>
            <a:off x="476518" y="2283281"/>
            <a:ext cx="6246254" cy="3693319"/>
          </a:xfrm>
          <a:prstGeom prst="rect">
            <a:avLst/>
          </a:prstGeom>
          <a:noFill/>
        </p:spPr>
        <p:txBody>
          <a:bodyPr wrap="square" rtlCol="0">
            <a:spAutoFit/>
          </a:bodyPr>
          <a:lstStyle/>
          <a:p>
            <a:r>
              <a:rPr lang="el-GR" b="1" dirty="0" smtClean="0"/>
              <a:t>Ε.Ο.Φ 14666/25.2.2010 (δήλωση)</a:t>
            </a:r>
          </a:p>
          <a:p>
            <a:endParaRPr lang="el-GR" b="1" dirty="0" smtClean="0"/>
          </a:p>
          <a:p>
            <a:pPr marL="285750" indent="-285750">
              <a:buFont typeface="Wingdings" panose="05000000000000000000" pitchFamily="2" charset="2"/>
              <a:buChar char="ü"/>
            </a:pPr>
            <a:r>
              <a:rPr lang="el-GR" b="1" dirty="0" smtClean="0"/>
              <a:t>Είναι προφανές ότι υπάρχει σύγκρουση συμφερόντων.</a:t>
            </a:r>
          </a:p>
          <a:p>
            <a:pPr marL="285750" indent="-285750">
              <a:buFont typeface="Wingdings" panose="05000000000000000000" pitchFamily="2" charset="2"/>
              <a:buChar char="ü"/>
            </a:pPr>
            <a:endParaRPr lang="el-GR" b="1" dirty="0" smtClean="0"/>
          </a:p>
          <a:p>
            <a:pPr marL="285750" indent="-285750">
              <a:buFont typeface="Wingdings" panose="05000000000000000000" pitchFamily="2" charset="2"/>
              <a:buChar char="ü"/>
            </a:pPr>
            <a:r>
              <a:rPr lang="el-GR" b="1" dirty="0" smtClean="0"/>
              <a:t>Η ομιλία αυτή είναι μεροληπτική (προκατειλημμένη - </a:t>
            </a:r>
            <a:r>
              <a:rPr lang="en-US" b="1" dirty="0" smtClean="0"/>
              <a:t>biased</a:t>
            </a:r>
            <a:r>
              <a:rPr lang="el-GR" b="1" dirty="0" smtClean="0"/>
              <a:t>) εφόσον εγώ, ο ομιλητής, εφαρμόζω (στο ιατρείο μου), και διδάσκω (είμαι διευθυντής εκπαίδευσης) τον Ιατρικό Βελονισμό. </a:t>
            </a:r>
            <a:endParaRPr lang="en-US" b="1" dirty="0" smtClean="0"/>
          </a:p>
          <a:p>
            <a:pPr marL="285750" indent="-285750">
              <a:buFont typeface="Wingdings" panose="05000000000000000000" pitchFamily="2" charset="2"/>
              <a:buChar char="ü"/>
            </a:pPr>
            <a:endParaRPr lang="en-US" b="1" dirty="0"/>
          </a:p>
          <a:p>
            <a:pPr marL="285750" indent="-285750">
              <a:buFont typeface="Wingdings" panose="05000000000000000000" pitchFamily="2" charset="2"/>
              <a:buChar char="ü"/>
            </a:pPr>
            <a:r>
              <a:rPr lang="el-GR" b="1" dirty="0" smtClean="0"/>
              <a:t>Προετοιμαστείτε </a:t>
            </a:r>
            <a:r>
              <a:rPr lang="el-GR" b="1" dirty="0" smtClean="0"/>
              <a:t>λοιπόν για μια «υποκειμενική» ματιά στον Ιατρικό Βελονισμό, τα στοιχεία, όμως, θα </a:t>
            </a:r>
            <a:r>
              <a:rPr lang="en-US" b="1" dirty="0" smtClean="0"/>
              <a:t>(</a:t>
            </a:r>
            <a:r>
              <a:rPr lang="el-GR" b="1" dirty="0" smtClean="0"/>
              <a:t>προσπαθήσω να) τα </a:t>
            </a:r>
            <a:r>
              <a:rPr lang="el-GR" b="1" dirty="0" smtClean="0"/>
              <a:t>παρουσιάσω με αντικειμενικό και επιστημονικό τρόπο.</a:t>
            </a:r>
          </a:p>
          <a:p>
            <a:pPr marL="285750" indent="-285750">
              <a:buFont typeface="Wingdings" panose="05000000000000000000" pitchFamily="2" charset="2"/>
              <a:buChar char="ü"/>
            </a:pPr>
            <a:endParaRPr lang="el-GR" b="1" dirty="0"/>
          </a:p>
        </p:txBody>
      </p:sp>
      <p:pic>
        <p:nvPicPr>
          <p:cNvPr id="1026" name="Picture 2" descr="http://leftfootforward.org/images/2015/09/Sun-29-9-15-66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516" y="2781835"/>
            <a:ext cx="4685655" cy="319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5772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gfsprojects.co.uk/wp-content/uploads/2014/02/smoking-st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4" y="2097411"/>
            <a:ext cx="6351002" cy="421407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t>Α) Έλεγχος του </a:t>
            </a:r>
            <a:r>
              <a:rPr lang="en-US" dirty="0" smtClean="0"/>
              <a:t>stress </a:t>
            </a:r>
            <a:r>
              <a:rPr lang="el-GR" dirty="0" smtClean="0"/>
              <a:t>των πρώτων ημερών…</a:t>
            </a:r>
            <a:endParaRPr lang="el-GR" dirty="0"/>
          </a:p>
        </p:txBody>
      </p:sp>
      <p:pic>
        <p:nvPicPr>
          <p:cNvPr id="3074" name="Picture 2" descr="http://undsci.berkeley.edu/images/us101/pstd_grap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32" y="1995041"/>
            <a:ext cx="8375275" cy="448303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79932" y="6478074"/>
            <a:ext cx="8375275" cy="246221"/>
          </a:xfrm>
          <a:prstGeom prst="rect">
            <a:avLst/>
          </a:prstGeom>
        </p:spPr>
        <p:txBody>
          <a:bodyPr wrap="square">
            <a:spAutoFit/>
          </a:bodyPr>
          <a:lstStyle/>
          <a:p>
            <a:r>
              <a:rPr lang="en-US" sz="1000" dirty="0">
                <a:solidFill>
                  <a:srgbClr val="000000"/>
                </a:solidFill>
                <a:latin typeface="Verdana" panose="020B0604030504040204" pitchFamily="34" charset="0"/>
              </a:rPr>
              <a:t>This graph charts the results of a 58-patient clinical study that used acupuncture to treat post-traumatic stress disorder</a:t>
            </a:r>
            <a:r>
              <a:rPr lang="en-US" sz="1000" dirty="0" smtClean="0">
                <a:solidFill>
                  <a:srgbClr val="000000"/>
                </a:solidFill>
                <a:latin typeface="Verdana" panose="020B0604030504040204" pitchFamily="34" charset="0"/>
              </a:rPr>
              <a:t>.</a:t>
            </a:r>
            <a:endParaRPr lang="el-GR" sz="1000" dirty="0"/>
          </a:p>
        </p:txBody>
      </p:sp>
      <p:sp>
        <p:nvSpPr>
          <p:cNvPr id="4" name="Ορθογώνιο 3"/>
          <p:cNvSpPr/>
          <p:nvPr/>
        </p:nvSpPr>
        <p:spPr>
          <a:xfrm>
            <a:off x="8850772" y="3220894"/>
            <a:ext cx="3144289" cy="2031325"/>
          </a:xfrm>
          <a:prstGeom prst="rect">
            <a:avLst/>
          </a:prstGeom>
        </p:spPr>
        <p:txBody>
          <a:bodyPr wrap="square">
            <a:spAutoFit/>
          </a:bodyPr>
          <a:lstStyle/>
          <a:p>
            <a:r>
              <a:rPr lang="en-US" sz="1400" dirty="0" err="1">
                <a:solidFill>
                  <a:srgbClr val="666666"/>
                </a:solidFill>
                <a:latin typeface="Verdana" panose="020B0604030504040204" pitchFamily="34" charset="0"/>
              </a:rPr>
              <a:t>Hollifield</a:t>
            </a:r>
            <a:r>
              <a:rPr lang="en-US" sz="1400" dirty="0">
                <a:solidFill>
                  <a:srgbClr val="666666"/>
                </a:solidFill>
                <a:latin typeface="Verdana" panose="020B0604030504040204" pitchFamily="34" charset="0"/>
              </a:rPr>
              <a:t>, M., N. Sinclair-</a:t>
            </a:r>
            <a:r>
              <a:rPr lang="en-US" sz="1400" dirty="0" err="1">
                <a:solidFill>
                  <a:srgbClr val="666666"/>
                </a:solidFill>
                <a:latin typeface="Verdana" panose="020B0604030504040204" pitchFamily="34" charset="0"/>
              </a:rPr>
              <a:t>Lian</a:t>
            </a:r>
            <a:r>
              <a:rPr lang="en-US" sz="1400" dirty="0">
                <a:solidFill>
                  <a:srgbClr val="666666"/>
                </a:solidFill>
                <a:latin typeface="Verdana" panose="020B0604030504040204" pitchFamily="34" charset="0"/>
              </a:rPr>
              <a:t>, T.D. Warner, et al. 2007. </a:t>
            </a:r>
            <a:endParaRPr lang="el-GR" sz="1400" dirty="0" smtClean="0">
              <a:solidFill>
                <a:srgbClr val="666666"/>
              </a:solidFill>
              <a:latin typeface="Verdana" panose="020B0604030504040204" pitchFamily="34" charset="0"/>
            </a:endParaRPr>
          </a:p>
          <a:p>
            <a:endParaRPr lang="el-GR" sz="1400" dirty="0">
              <a:solidFill>
                <a:srgbClr val="666666"/>
              </a:solidFill>
              <a:latin typeface="Verdana" panose="020B0604030504040204" pitchFamily="34" charset="0"/>
            </a:endParaRPr>
          </a:p>
          <a:p>
            <a:r>
              <a:rPr lang="en-US" sz="1400" dirty="0" smtClean="0">
                <a:solidFill>
                  <a:srgbClr val="666666"/>
                </a:solidFill>
                <a:latin typeface="Verdana" panose="020B0604030504040204" pitchFamily="34" charset="0"/>
              </a:rPr>
              <a:t>Acupuncture </a:t>
            </a:r>
            <a:r>
              <a:rPr lang="en-US" sz="1400" dirty="0">
                <a:solidFill>
                  <a:srgbClr val="666666"/>
                </a:solidFill>
                <a:latin typeface="Verdana" panose="020B0604030504040204" pitchFamily="34" charset="0"/>
              </a:rPr>
              <a:t>for posttraumatic stress disorder — A randomized controlled pilot trial. </a:t>
            </a:r>
            <a:endParaRPr lang="el-GR" sz="1400" dirty="0" smtClean="0">
              <a:solidFill>
                <a:srgbClr val="666666"/>
              </a:solidFill>
              <a:latin typeface="Verdana" panose="020B0604030504040204" pitchFamily="34" charset="0"/>
            </a:endParaRPr>
          </a:p>
          <a:p>
            <a:endParaRPr lang="el-GR" sz="1400" i="1" dirty="0">
              <a:solidFill>
                <a:srgbClr val="666666"/>
              </a:solidFill>
              <a:latin typeface="Verdana" panose="020B0604030504040204" pitchFamily="34" charset="0"/>
            </a:endParaRPr>
          </a:p>
          <a:p>
            <a:r>
              <a:rPr lang="en-US" sz="1400" i="1" dirty="0" smtClean="0">
                <a:solidFill>
                  <a:srgbClr val="666666"/>
                </a:solidFill>
                <a:latin typeface="Verdana" panose="020B0604030504040204" pitchFamily="34" charset="0"/>
              </a:rPr>
              <a:t>Journal </a:t>
            </a:r>
            <a:r>
              <a:rPr lang="en-US" sz="1400" i="1" dirty="0">
                <a:solidFill>
                  <a:srgbClr val="666666"/>
                </a:solidFill>
                <a:latin typeface="Verdana" panose="020B0604030504040204" pitchFamily="34" charset="0"/>
              </a:rPr>
              <a:t>of Nervous and Mental Disease</a:t>
            </a:r>
            <a:r>
              <a:rPr lang="en-US" sz="1400" dirty="0">
                <a:solidFill>
                  <a:srgbClr val="666666"/>
                </a:solidFill>
                <a:latin typeface="Verdana" panose="020B0604030504040204" pitchFamily="34" charset="0"/>
              </a:rPr>
              <a:t> 195(6):504-513. </a:t>
            </a:r>
            <a:endParaRPr lang="el-GR" sz="1400" dirty="0"/>
          </a:p>
        </p:txBody>
      </p:sp>
    </p:spTree>
    <p:extLst>
      <p:ext uri="{BB962C8B-B14F-4D97-AF65-F5344CB8AC3E}">
        <p14:creationId xmlns:p14="http://schemas.microsoft.com/office/powerpoint/2010/main" val="30795303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ytimg.com/vi/sSbexIK7m40/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35" y="0"/>
            <a:ext cx="5924281" cy="4443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intechopen.com/source/html/43329/media/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068" y="-387"/>
            <a:ext cx="5143790" cy="685838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73942" y="4522923"/>
            <a:ext cx="6096000" cy="646331"/>
          </a:xfrm>
          <a:prstGeom prst="rect">
            <a:avLst/>
          </a:prstGeom>
        </p:spPr>
        <p:txBody>
          <a:bodyPr>
            <a:spAutoFit/>
          </a:bodyPr>
          <a:lstStyle/>
          <a:p>
            <a:pPr fontAlgn="base"/>
            <a:r>
              <a:rPr lang="en-US" b="1" dirty="0" smtClean="0">
                <a:solidFill>
                  <a:srgbClr val="536895"/>
                </a:solidFill>
                <a:latin typeface="inherit"/>
                <a:hlinkClick r:id="rId4"/>
              </a:rPr>
              <a:t>UCLA </a:t>
            </a:r>
            <a:r>
              <a:rPr lang="en-US" b="1" dirty="0">
                <a:solidFill>
                  <a:srgbClr val="536895"/>
                </a:solidFill>
                <a:latin typeface="inherit"/>
                <a:hlinkClick r:id="rId4"/>
              </a:rPr>
              <a:t>Center for East-West Medicine</a:t>
            </a:r>
            <a:endParaRPr lang="en-US" dirty="0">
              <a:solidFill>
                <a:srgbClr val="000000"/>
              </a:solidFill>
              <a:latin typeface="PT Sans"/>
            </a:endParaRPr>
          </a:p>
          <a:p>
            <a:pPr fontAlgn="base"/>
            <a:r>
              <a:rPr lang="en-US" dirty="0">
                <a:solidFill>
                  <a:srgbClr val="000000"/>
                </a:solidFill>
                <a:latin typeface="PT Sans"/>
              </a:rPr>
              <a:t>Copyright © 2016 UC Regents</a:t>
            </a:r>
            <a:endParaRPr lang="en-US" b="0" i="0" dirty="0">
              <a:solidFill>
                <a:srgbClr val="000000"/>
              </a:solidFill>
              <a:effectLst/>
              <a:latin typeface="PT Sans"/>
            </a:endParaRPr>
          </a:p>
        </p:txBody>
      </p:sp>
      <p:sp>
        <p:nvSpPr>
          <p:cNvPr id="4" name="Ορθογώνιο 3"/>
          <p:cNvSpPr/>
          <p:nvPr/>
        </p:nvSpPr>
        <p:spPr>
          <a:xfrm>
            <a:off x="379374" y="5255868"/>
            <a:ext cx="6096000" cy="1415772"/>
          </a:xfrm>
          <a:prstGeom prst="rect">
            <a:avLst/>
          </a:prstGeom>
        </p:spPr>
        <p:txBody>
          <a:bodyPr>
            <a:spAutoFit/>
          </a:bodyPr>
          <a:lstStyle/>
          <a:p>
            <a:r>
              <a:rPr lang="en-US" u="sng" dirty="0">
                <a:solidFill>
                  <a:srgbClr val="660066"/>
                </a:solidFill>
                <a:latin typeface="arial" panose="020B0604020202020204" pitchFamily="34" charset="0"/>
                <a:hlinkClick r:id="rId5" tooltip="Journal of cardiac failure."/>
              </a:rPr>
              <a:t>J Card Fail.</a:t>
            </a:r>
            <a:r>
              <a:rPr lang="en-US" dirty="0">
                <a:solidFill>
                  <a:srgbClr val="000000"/>
                </a:solidFill>
                <a:latin typeface="arial" panose="020B0604020202020204" pitchFamily="34" charset="0"/>
              </a:rPr>
              <a:t> 2002 Dec;8(6):399-406.</a:t>
            </a:r>
          </a:p>
          <a:p>
            <a:r>
              <a:rPr lang="en-US" b="1" dirty="0">
                <a:solidFill>
                  <a:srgbClr val="000000"/>
                </a:solidFill>
                <a:latin typeface="arial" panose="020B0604020202020204" pitchFamily="34" charset="0"/>
              </a:rPr>
              <a:t>Acupuncture inhibits sympathetic activation during mental stress in advanced heart failure patients.</a:t>
            </a:r>
          </a:p>
          <a:p>
            <a:r>
              <a:rPr lang="en-US" sz="1600" u="sng" dirty="0" err="1">
                <a:solidFill>
                  <a:srgbClr val="660066"/>
                </a:solidFill>
                <a:latin typeface="arial" panose="020B0604020202020204" pitchFamily="34" charset="0"/>
                <a:hlinkClick r:id="rId6"/>
              </a:rPr>
              <a:t>Middlekauff</a:t>
            </a:r>
            <a:r>
              <a:rPr lang="en-US" sz="1600" u="sng" dirty="0">
                <a:solidFill>
                  <a:srgbClr val="660066"/>
                </a:solidFill>
                <a:latin typeface="arial" panose="020B0604020202020204" pitchFamily="34" charset="0"/>
                <a:hlinkClick r:id="rId6"/>
              </a:rPr>
              <a:t> HR</a:t>
            </a:r>
            <a:r>
              <a:rPr lang="en-US" sz="1600" baseline="30000" dirty="0">
                <a:solidFill>
                  <a:srgbClr val="000000"/>
                </a:solidFill>
                <a:latin typeface="arial" panose="020B0604020202020204" pitchFamily="34" charset="0"/>
              </a:rPr>
              <a:t>1</a:t>
            </a:r>
            <a:r>
              <a:rPr lang="en-US" sz="1600" dirty="0">
                <a:solidFill>
                  <a:srgbClr val="000000"/>
                </a:solidFill>
                <a:latin typeface="arial" panose="020B0604020202020204" pitchFamily="34" charset="0"/>
              </a:rPr>
              <a:t>, </a:t>
            </a:r>
            <a:r>
              <a:rPr lang="en-US" sz="1600" u="sng" dirty="0">
                <a:solidFill>
                  <a:srgbClr val="660066"/>
                </a:solidFill>
                <a:latin typeface="arial" panose="020B0604020202020204" pitchFamily="34" charset="0"/>
                <a:hlinkClick r:id="rId7"/>
              </a:rPr>
              <a:t>Hui K</a:t>
            </a:r>
            <a:r>
              <a:rPr lang="en-US" sz="1600" dirty="0">
                <a:solidFill>
                  <a:srgbClr val="000000"/>
                </a:solidFill>
                <a:latin typeface="arial" panose="020B0604020202020204" pitchFamily="34" charset="0"/>
              </a:rPr>
              <a:t>, </a:t>
            </a:r>
            <a:r>
              <a:rPr lang="en-US" sz="1600" u="sng" dirty="0">
                <a:solidFill>
                  <a:srgbClr val="660066"/>
                </a:solidFill>
                <a:latin typeface="arial" panose="020B0604020202020204" pitchFamily="34" charset="0"/>
                <a:hlinkClick r:id="rId8"/>
              </a:rPr>
              <a:t>Yu JL</a:t>
            </a:r>
            <a:r>
              <a:rPr lang="en-US" sz="1600" dirty="0">
                <a:solidFill>
                  <a:srgbClr val="000000"/>
                </a:solidFill>
                <a:latin typeface="arial" panose="020B0604020202020204" pitchFamily="34" charset="0"/>
              </a:rPr>
              <a:t>, </a:t>
            </a:r>
            <a:r>
              <a:rPr lang="en-US" sz="1600" u="sng" dirty="0">
                <a:solidFill>
                  <a:srgbClr val="660066"/>
                </a:solidFill>
                <a:latin typeface="arial" panose="020B0604020202020204" pitchFamily="34" charset="0"/>
                <a:hlinkClick r:id="rId9"/>
              </a:rPr>
              <a:t>Hamilton MA</a:t>
            </a:r>
            <a:r>
              <a:rPr lang="en-US" sz="1600" dirty="0">
                <a:solidFill>
                  <a:srgbClr val="000000"/>
                </a:solidFill>
                <a:latin typeface="arial" panose="020B0604020202020204" pitchFamily="34" charset="0"/>
              </a:rPr>
              <a:t>, </a:t>
            </a:r>
            <a:r>
              <a:rPr lang="en-US" sz="1600" u="sng" dirty="0" err="1">
                <a:solidFill>
                  <a:srgbClr val="660066"/>
                </a:solidFill>
                <a:latin typeface="arial" panose="020B0604020202020204" pitchFamily="34" charset="0"/>
                <a:hlinkClick r:id="rId10"/>
              </a:rPr>
              <a:t>Fonarow</a:t>
            </a:r>
            <a:r>
              <a:rPr lang="en-US" sz="1600" u="sng" dirty="0">
                <a:solidFill>
                  <a:srgbClr val="660066"/>
                </a:solidFill>
                <a:latin typeface="arial" panose="020B0604020202020204" pitchFamily="34" charset="0"/>
                <a:hlinkClick r:id="rId10"/>
              </a:rPr>
              <a:t> GC</a:t>
            </a:r>
            <a:r>
              <a:rPr lang="en-US" sz="1600" dirty="0">
                <a:solidFill>
                  <a:srgbClr val="000000"/>
                </a:solidFill>
                <a:latin typeface="arial" panose="020B0604020202020204" pitchFamily="34" charset="0"/>
              </a:rPr>
              <a:t>, </a:t>
            </a:r>
            <a:r>
              <a:rPr lang="en-US" sz="1600" u="sng" dirty="0" err="1">
                <a:solidFill>
                  <a:srgbClr val="660066"/>
                </a:solidFill>
                <a:latin typeface="arial" panose="020B0604020202020204" pitchFamily="34" charset="0"/>
                <a:hlinkClick r:id="rId11"/>
              </a:rPr>
              <a:t>Moriguchi</a:t>
            </a:r>
            <a:r>
              <a:rPr lang="en-US" sz="1600" u="sng" dirty="0">
                <a:solidFill>
                  <a:srgbClr val="660066"/>
                </a:solidFill>
                <a:latin typeface="arial" panose="020B0604020202020204" pitchFamily="34" charset="0"/>
                <a:hlinkClick r:id="rId11"/>
              </a:rPr>
              <a:t> J</a:t>
            </a:r>
            <a:r>
              <a:rPr lang="en-US" sz="1600" dirty="0">
                <a:solidFill>
                  <a:srgbClr val="000000"/>
                </a:solidFill>
                <a:latin typeface="arial" panose="020B0604020202020204" pitchFamily="34" charset="0"/>
              </a:rPr>
              <a:t>, </a:t>
            </a:r>
            <a:r>
              <a:rPr lang="en-US" sz="1600" u="sng" dirty="0" err="1">
                <a:solidFill>
                  <a:srgbClr val="660066"/>
                </a:solidFill>
                <a:latin typeface="arial" panose="020B0604020202020204" pitchFamily="34" charset="0"/>
                <a:hlinkClick r:id="rId12"/>
              </a:rPr>
              <a:t>Maclellan</a:t>
            </a:r>
            <a:r>
              <a:rPr lang="en-US" sz="1600" u="sng" dirty="0">
                <a:solidFill>
                  <a:srgbClr val="660066"/>
                </a:solidFill>
                <a:latin typeface="arial" panose="020B0604020202020204" pitchFamily="34" charset="0"/>
                <a:hlinkClick r:id="rId12"/>
              </a:rPr>
              <a:t> WR</a:t>
            </a:r>
            <a:r>
              <a:rPr lang="en-US" sz="1600" dirty="0">
                <a:solidFill>
                  <a:srgbClr val="000000"/>
                </a:solidFill>
                <a:latin typeface="arial" panose="020B0604020202020204" pitchFamily="34" charset="0"/>
              </a:rPr>
              <a:t>, </a:t>
            </a:r>
            <a:r>
              <a:rPr lang="en-US" sz="1600" u="sng" dirty="0" err="1">
                <a:solidFill>
                  <a:srgbClr val="660066"/>
                </a:solidFill>
                <a:latin typeface="arial" panose="020B0604020202020204" pitchFamily="34" charset="0"/>
                <a:hlinkClick r:id="rId13"/>
              </a:rPr>
              <a:t>Hage</a:t>
            </a:r>
            <a:r>
              <a:rPr lang="en-US" sz="1600" u="sng" dirty="0">
                <a:solidFill>
                  <a:srgbClr val="660066"/>
                </a:solidFill>
                <a:latin typeface="arial" panose="020B0604020202020204" pitchFamily="34" charset="0"/>
                <a:hlinkClick r:id="rId13"/>
              </a:rPr>
              <a:t> A</a:t>
            </a:r>
            <a:r>
              <a:rPr lang="en-US" sz="1600" dirty="0" smtClean="0">
                <a:solidFill>
                  <a:srgbClr val="000000"/>
                </a:solidFill>
                <a:latin typeface="arial" panose="020B0604020202020204" pitchFamily="34" charset="0"/>
              </a:rPr>
              <a:t>.</a:t>
            </a:r>
            <a:endParaRPr lang="en-US" sz="1600" dirty="0">
              <a:solidFill>
                <a:srgbClr val="000000"/>
              </a:solidFill>
              <a:latin typeface="arial" panose="020B0604020202020204" pitchFamily="34" charset="0"/>
            </a:endParaRPr>
          </a:p>
        </p:txBody>
      </p:sp>
    </p:spTree>
    <p:extLst>
      <p:ext uri="{BB962C8B-B14F-4D97-AF65-F5344CB8AC3E}">
        <p14:creationId xmlns:p14="http://schemas.microsoft.com/office/powerpoint/2010/main" val="9147101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0910" y="0"/>
            <a:ext cx="7320643" cy="2031325"/>
          </a:xfrm>
          <a:prstGeom prst="rect">
            <a:avLst/>
          </a:prstGeom>
        </p:spPr>
        <p:txBody>
          <a:bodyPr wrap="square">
            <a:spAutoFit/>
          </a:bodyPr>
          <a:lstStyle/>
          <a:p>
            <a:pPr fontAlgn="base">
              <a:buFont typeface="Arial" panose="020B0604020202020204" pitchFamily="34" charset="0"/>
              <a:buChar char="•"/>
            </a:pPr>
            <a:endParaRPr lang="en-US" cap="all" dirty="0">
              <a:solidFill>
                <a:srgbClr val="555555"/>
              </a:solidFill>
              <a:latin typeface="inherit"/>
            </a:endParaRPr>
          </a:p>
          <a:p>
            <a:pPr fontAlgn="base"/>
            <a:r>
              <a:rPr lang="en-US" b="1" dirty="0">
                <a:solidFill>
                  <a:srgbClr val="2CAAE2"/>
                </a:solidFill>
                <a:latin typeface="arial" panose="020B0604020202020204" pitchFamily="34" charset="0"/>
              </a:rPr>
              <a:t>Acupuncture blocks cold stress-induced increases in the hypothalamus–pituitary–adrenal axis in the </a:t>
            </a:r>
            <a:r>
              <a:rPr lang="en-US" b="1" dirty="0" smtClean="0">
                <a:solidFill>
                  <a:srgbClr val="2CAAE2"/>
                </a:solidFill>
                <a:latin typeface="arial" panose="020B0604020202020204" pitchFamily="34" charset="0"/>
              </a:rPr>
              <a:t>rat</a:t>
            </a:r>
            <a:endParaRPr lang="el-GR" b="1" dirty="0" smtClean="0">
              <a:solidFill>
                <a:srgbClr val="2CAAE2"/>
              </a:solidFill>
              <a:latin typeface="arial" panose="020B0604020202020204" pitchFamily="34" charset="0"/>
            </a:endParaRPr>
          </a:p>
          <a:p>
            <a:pPr fontAlgn="base"/>
            <a:endParaRPr lang="en-US" b="1" dirty="0">
              <a:solidFill>
                <a:srgbClr val="2CAAE2"/>
              </a:solidFill>
              <a:latin typeface="arial" panose="020B0604020202020204" pitchFamily="34" charset="0"/>
            </a:endParaRPr>
          </a:p>
          <a:p>
            <a:pPr fontAlgn="base"/>
            <a:r>
              <a:rPr lang="en-US" b="1" dirty="0" err="1">
                <a:solidFill>
                  <a:srgbClr val="333333"/>
                </a:solidFill>
                <a:latin typeface="inherit"/>
                <a:hlinkClick r:id="rId2"/>
              </a:rPr>
              <a:t>Ladan</a:t>
            </a:r>
            <a:r>
              <a:rPr lang="en-US" b="1" dirty="0">
                <a:solidFill>
                  <a:srgbClr val="333333"/>
                </a:solidFill>
                <a:latin typeface="inherit"/>
                <a:hlinkClick r:id="rId2"/>
              </a:rPr>
              <a:t> </a:t>
            </a:r>
            <a:r>
              <a:rPr lang="en-US" b="1" dirty="0" err="1">
                <a:solidFill>
                  <a:srgbClr val="333333"/>
                </a:solidFill>
                <a:latin typeface="inherit"/>
                <a:hlinkClick r:id="rId2"/>
              </a:rPr>
              <a:t>Eshkevari</a:t>
            </a:r>
            <a:r>
              <a:rPr lang="en-US" b="1" dirty="0">
                <a:solidFill>
                  <a:srgbClr val="403838"/>
                </a:solidFill>
                <a:latin typeface="inherit"/>
              </a:rPr>
              <a:t>, </a:t>
            </a:r>
            <a:r>
              <a:rPr lang="en-US" b="1" dirty="0" smtClean="0">
                <a:solidFill>
                  <a:srgbClr val="333333"/>
                </a:solidFill>
                <a:latin typeface="inherit"/>
                <a:hlinkClick r:id="rId3"/>
              </a:rPr>
              <a:t>Eva </a:t>
            </a:r>
            <a:r>
              <a:rPr lang="en-US" b="1" dirty="0" err="1" smtClean="0">
                <a:solidFill>
                  <a:srgbClr val="333333"/>
                </a:solidFill>
                <a:latin typeface="inherit"/>
                <a:hlinkClick r:id="rId3"/>
              </a:rPr>
              <a:t>Permaul</a:t>
            </a:r>
            <a:r>
              <a:rPr lang="en-US" b="1" dirty="0">
                <a:solidFill>
                  <a:srgbClr val="403838"/>
                </a:solidFill>
                <a:latin typeface="inherit"/>
              </a:rPr>
              <a:t> and </a:t>
            </a:r>
            <a:r>
              <a:rPr lang="en-US" b="1" dirty="0" smtClean="0">
                <a:solidFill>
                  <a:srgbClr val="333333"/>
                </a:solidFill>
                <a:latin typeface="inherit"/>
                <a:hlinkClick r:id="rId4"/>
              </a:rPr>
              <a:t>Susan </a:t>
            </a:r>
            <a:r>
              <a:rPr lang="en-US" b="1" dirty="0">
                <a:solidFill>
                  <a:srgbClr val="333333"/>
                </a:solidFill>
                <a:latin typeface="inherit"/>
                <a:hlinkClick r:id="rId4"/>
              </a:rPr>
              <a:t>E </a:t>
            </a:r>
            <a:r>
              <a:rPr lang="en-US" b="1" dirty="0" smtClean="0">
                <a:solidFill>
                  <a:srgbClr val="333333"/>
                </a:solidFill>
                <a:latin typeface="inherit"/>
                <a:hlinkClick r:id="rId4"/>
              </a:rPr>
              <a:t>Mulroney</a:t>
            </a:r>
            <a:endParaRPr lang="el-GR" b="1" dirty="0" smtClean="0">
              <a:solidFill>
                <a:srgbClr val="333333"/>
              </a:solidFill>
              <a:latin typeface="inherit"/>
            </a:endParaRPr>
          </a:p>
          <a:p>
            <a:pPr fontAlgn="base"/>
            <a:endParaRPr lang="el-GR" b="1" dirty="0">
              <a:solidFill>
                <a:srgbClr val="333333"/>
              </a:solidFill>
              <a:latin typeface="inherit"/>
            </a:endParaRPr>
          </a:p>
          <a:p>
            <a:pPr fontAlgn="base"/>
            <a:endParaRPr lang="en-US" b="1" dirty="0">
              <a:solidFill>
                <a:srgbClr val="403838"/>
              </a:solidFill>
              <a:latin typeface="inherit"/>
            </a:endParaRPr>
          </a:p>
        </p:txBody>
      </p:sp>
      <p:sp>
        <p:nvSpPr>
          <p:cNvPr id="3" name="Rectangle 1"/>
          <p:cNvSpPr>
            <a:spLocks noChangeArrowheads="1"/>
          </p:cNvSpPr>
          <p:nvPr/>
        </p:nvSpPr>
        <p:spPr bwMode="auto">
          <a:xfrm>
            <a:off x="210910" y="3848229"/>
            <a:ext cx="6093279" cy="22560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967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8"/>
              <a:tabLst/>
            </a:pPr>
            <a:endParaRPr kumimoji="0" lang="el-GR" altLang="el-GR" sz="1400" b="0" i="0" u="none" strike="noStrike" cap="none" normalizeH="0" baseline="0" dirty="0" smtClean="0">
              <a:ln>
                <a:noFill/>
              </a:ln>
              <a:solidFill>
                <a:srgbClr val="222222"/>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err="1" smtClean="0">
                <a:ln>
                  <a:noFill/>
                </a:ln>
                <a:solidFill>
                  <a:srgbClr val="222222"/>
                </a:solidFill>
                <a:effectLst/>
                <a:latin typeface="inherit"/>
              </a:rPr>
              <a:t>Acupuncture</a:t>
            </a:r>
            <a:r>
              <a:rPr kumimoji="0" lang="el-GR" altLang="el-GR" sz="1600" b="0" i="0" u="none" strike="noStrike" cap="none" normalizeH="0" baseline="0" dirty="0" smtClean="0">
                <a:ln>
                  <a:noFill/>
                </a:ln>
                <a:solidFill>
                  <a:srgbClr val="222222"/>
                </a:solidFill>
                <a:effectLst/>
                <a:latin typeface="inherit"/>
              </a:rPr>
              <a:t> </a:t>
            </a:r>
            <a:r>
              <a:rPr kumimoji="0" lang="el-GR" altLang="el-GR" sz="1600" b="0" i="0" u="none" strike="noStrike" cap="none" normalizeH="0" baseline="0" dirty="0" err="1" smtClean="0">
                <a:ln>
                  <a:noFill/>
                </a:ln>
                <a:solidFill>
                  <a:srgbClr val="222222"/>
                </a:solidFill>
                <a:effectLst/>
                <a:latin typeface="inherit"/>
              </a:rPr>
              <a:t>at</a:t>
            </a:r>
            <a:r>
              <a:rPr kumimoji="0" lang="el-GR" altLang="el-GR" sz="1600" b="0" i="0" u="none" strike="noStrike" cap="none" normalizeH="0" baseline="0" dirty="0" smtClean="0">
                <a:ln>
                  <a:noFill/>
                </a:ln>
                <a:solidFill>
                  <a:srgbClr val="222222"/>
                </a:solidFill>
                <a:effectLst/>
                <a:latin typeface="inherit"/>
              </a:rPr>
              <a:t> ST36 </a:t>
            </a:r>
            <a:r>
              <a:rPr kumimoji="0" lang="el-GR" altLang="el-GR" sz="1600" b="0" i="0" u="none" strike="noStrike" cap="none" normalizeH="0" baseline="0" dirty="0" err="1" smtClean="0">
                <a:ln>
                  <a:noFill/>
                </a:ln>
                <a:solidFill>
                  <a:srgbClr val="222222"/>
                </a:solidFill>
                <a:effectLst/>
                <a:latin typeface="inherit"/>
              </a:rPr>
              <a:t>prevents</a:t>
            </a:r>
            <a:r>
              <a:rPr kumimoji="0" lang="el-GR" altLang="el-GR" sz="1600" b="0" i="0" u="none" strike="noStrike" cap="none" normalizeH="0" baseline="0" dirty="0" smtClean="0">
                <a:ln>
                  <a:noFill/>
                </a:ln>
                <a:solidFill>
                  <a:srgbClr val="222222"/>
                </a:solidFill>
                <a:effectLst/>
                <a:latin typeface="inherit"/>
              </a:rPr>
              <a:t> </a:t>
            </a:r>
            <a:r>
              <a:rPr kumimoji="0" lang="el-GR" altLang="el-GR" sz="1600" b="0" i="0" u="none" strike="noStrike" cap="none" normalizeH="0" baseline="0" dirty="0" err="1" smtClean="0">
                <a:ln>
                  <a:noFill/>
                </a:ln>
                <a:solidFill>
                  <a:srgbClr val="222222"/>
                </a:solidFill>
                <a:effectLst/>
                <a:latin typeface="inherit"/>
              </a:rPr>
              <a:t>chronic</a:t>
            </a:r>
            <a:r>
              <a:rPr kumimoji="0" lang="el-GR" altLang="el-GR" sz="1600" b="0" i="0" u="none" strike="noStrike" cap="none" normalizeH="0" baseline="0" dirty="0" smtClean="0">
                <a:ln>
                  <a:noFill/>
                </a:ln>
                <a:solidFill>
                  <a:srgbClr val="222222"/>
                </a:solidFill>
                <a:effectLst/>
                <a:latin typeface="inherit"/>
              </a:rPr>
              <a:t> </a:t>
            </a:r>
            <a:r>
              <a:rPr kumimoji="0" lang="el-GR" altLang="el-GR" sz="1600" b="0" i="0" u="none" strike="noStrike" cap="none" normalizeH="0" baseline="0" dirty="0" err="1" smtClean="0">
                <a:ln>
                  <a:noFill/>
                </a:ln>
                <a:solidFill>
                  <a:srgbClr val="222222"/>
                </a:solidFill>
                <a:effectLst/>
                <a:latin typeface="inherit"/>
              </a:rPr>
              <a:t>stress-induced</a:t>
            </a:r>
            <a:r>
              <a:rPr kumimoji="0" lang="el-GR" altLang="el-GR" sz="1600" b="0" i="0" u="none" strike="noStrike" cap="none" normalizeH="0" baseline="0" dirty="0" smtClean="0">
                <a:ln>
                  <a:noFill/>
                </a:ln>
                <a:solidFill>
                  <a:srgbClr val="222222"/>
                </a:solidFill>
                <a:effectLst/>
                <a:latin typeface="inherit"/>
              </a:rPr>
              <a:t> </a:t>
            </a:r>
            <a:r>
              <a:rPr kumimoji="0" lang="el-GR" altLang="el-GR" sz="1600" b="0" i="0" u="none" strike="noStrike" cap="none" normalizeH="0" baseline="0" dirty="0" err="1" smtClean="0">
                <a:ln>
                  <a:noFill/>
                </a:ln>
                <a:solidFill>
                  <a:srgbClr val="222222"/>
                </a:solidFill>
                <a:effectLst/>
                <a:latin typeface="inherit"/>
              </a:rPr>
              <a:t>increases</a:t>
            </a:r>
            <a:r>
              <a:rPr kumimoji="0" lang="el-GR" altLang="el-GR" sz="1600" b="0" i="0" u="none" strike="noStrike" cap="none" normalizeH="0" baseline="0" dirty="0" smtClean="0">
                <a:ln>
                  <a:noFill/>
                </a:ln>
                <a:solidFill>
                  <a:srgbClr val="222222"/>
                </a:solidFill>
                <a:effectLst/>
                <a:latin typeface="inherit"/>
              </a:rPr>
              <a:t> in </a:t>
            </a:r>
            <a:r>
              <a:rPr kumimoji="0" lang="el-GR" altLang="el-GR" sz="1600" b="0" i="0" u="none" strike="noStrike" cap="none" normalizeH="0" baseline="0" dirty="0" err="1" smtClean="0">
                <a:ln>
                  <a:noFill/>
                </a:ln>
                <a:solidFill>
                  <a:srgbClr val="222222"/>
                </a:solidFill>
                <a:effectLst/>
                <a:latin typeface="inherit"/>
              </a:rPr>
              <a:t>neuropeptide</a:t>
            </a:r>
            <a:r>
              <a:rPr kumimoji="0" lang="el-GR" altLang="el-GR" sz="1600" b="0" i="0" u="none" strike="noStrike" cap="none" normalizeH="0" baseline="0" dirty="0" smtClean="0">
                <a:ln>
                  <a:noFill/>
                </a:ln>
                <a:solidFill>
                  <a:srgbClr val="222222"/>
                </a:solidFill>
                <a:effectLst/>
                <a:latin typeface="inherit"/>
              </a:rPr>
              <a:t> Y in </a:t>
            </a:r>
            <a:r>
              <a:rPr kumimoji="0" lang="el-GR" altLang="el-GR" sz="1600" b="0" i="0" u="none" strike="noStrike" cap="none" normalizeH="0" baseline="0" dirty="0" err="1" smtClean="0">
                <a:ln>
                  <a:noFill/>
                </a:ln>
                <a:solidFill>
                  <a:srgbClr val="222222"/>
                </a:solidFill>
                <a:effectLst/>
                <a:latin typeface="inherit"/>
              </a:rPr>
              <a:t>rat</a:t>
            </a:r>
            <a:r>
              <a:rPr kumimoji="0" lang="el-GR" altLang="el-GR" sz="1600" b="0" i="0" u="none" strike="noStrike" cap="none" normalizeH="0" baseline="0" dirty="0" smtClean="0">
                <a:ln>
                  <a:noFill/>
                </a:ln>
                <a:solidFill>
                  <a:srgbClr val="222222"/>
                </a:solidFill>
                <a:effectLst/>
                <a:latin typeface="Georgia" panose="02040502050405020303"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sz="1400" dirty="0">
              <a:solidFill>
                <a:srgbClr val="222222"/>
              </a:solidFill>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22222"/>
                </a:solidFill>
                <a:effectLst/>
                <a:latin typeface="Georgia" panose="02040502050405020303" pitchFamily="18" charset="0"/>
              </a:rPr>
              <a:t>2012, </a:t>
            </a:r>
            <a:r>
              <a:rPr kumimoji="0" lang="el-GR" altLang="el-GR" sz="1400" b="0" i="0" u="none" strike="noStrike" cap="none" normalizeH="0" baseline="0" dirty="0" err="1" smtClean="0">
                <a:ln>
                  <a:noFill/>
                </a:ln>
                <a:solidFill>
                  <a:srgbClr val="222222"/>
                </a:solidFill>
                <a:effectLst/>
                <a:latin typeface="Georgia" panose="02040502050405020303" pitchFamily="18" charset="0"/>
              </a:rPr>
              <a:t>Experimental</a:t>
            </a:r>
            <a:r>
              <a:rPr kumimoji="0" lang="el-GR" altLang="el-GR" sz="1400" b="0" i="0" u="none" strike="noStrike" cap="none" normalizeH="0" baseline="0" dirty="0" smtClean="0">
                <a:ln>
                  <a:noFill/>
                </a:ln>
                <a:solidFill>
                  <a:srgbClr val="222222"/>
                </a:solidFill>
                <a:effectLst/>
                <a:latin typeface="Georgia" panose="02040502050405020303" pitchFamily="18" charset="0"/>
              </a:rPr>
              <a:t> </a:t>
            </a:r>
            <a:r>
              <a:rPr kumimoji="0" lang="el-GR" altLang="el-GR" sz="1400" b="0" i="0" u="none" strike="noStrike" cap="none" normalizeH="0" baseline="0" dirty="0" err="1" smtClean="0">
                <a:ln>
                  <a:noFill/>
                </a:ln>
                <a:solidFill>
                  <a:srgbClr val="222222"/>
                </a:solidFill>
                <a:effectLst/>
                <a:latin typeface="Georgia" panose="02040502050405020303" pitchFamily="18" charset="0"/>
              </a:rPr>
              <a:t>Biology</a:t>
            </a:r>
            <a:r>
              <a:rPr kumimoji="0" lang="el-GR" altLang="el-GR" sz="1400" b="0" i="0" u="none" strike="noStrike" cap="none" normalizeH="0" baseline="0" dirty="0" smtClean="0">
                <a:ln>
                  <a:noFill/>
                </a:ln>
                <a:solidFill>
                  <a:srgbClr val="222222"/>
                </a:solidFill>
                <a:effectLst/>
                <a:latin typeface="Georgia" panose="02040502050405020303" pitchFamily="18" charset="0"/>
              </a:rPr>
              <a:t> and </a:t>
            </a:r>
            <a:r>
              <a:rPr kumimoji="0" lang="el-GR" altLang="el-GR" sz="1400" b="0" i="0" u="none" strike="noStrike" cap="none" normalizeH="0" baseline="0" dirty="0" err="1" smtClean="0">
                <a:ln>
                  <a:noFill/>
                </a:ln>
                <a:solidFill>
                  <a:srgbClr val="222222"/>
                </a:solidFill>
                <a:effectLst/>
                <a:latin typeface="Georgia" panose="02040502050405020303" pitchFamily="18" charset="0"/>
              </a:rPr>
              <a:t>Medicine</a:t>
            </a:r>
            <a:r>
              <a:rPr kumimoji="0" lang="el-GR" altLang="el-GR" sz="1400" b="0" i="0" u="none" strike="noStrike" cap="none" normalizeH="0" baseline="0" dirty="0" smtClean="0">
                <a:ln>
                  <a:noFill/>
                </a:ln>
                <a:solidFill>
                  <a:srgbClr val="222222"/>
                </a:solidFill>
                <a:effectLst/>
                <a:latin typeface="Georgia" panose="02040502050405020303" pitchFamily="18" charset="0"/>
              </a:rPr>
              <a:t> </a:t>
            </a:r>
            <a:r>
              <a:rPr kumimoji="0" lang="el-GR" altLang="el-GR" sz="1400" b="1" i="0" u="none" strike="noStrike" cap="none" normalizeH="0" baseline="0" dirty="0" smtClean="0">
                <a:ln>
                  <a:noFill/>
                </a:ln>
                <a:solidFill>
                  <a:srgbClr val="222222"/>
                </a:solidFill>
                <a:effectLst/>
                <a:latin typeface="inherit"/>
              </a:rPr>
              <a:t>237</a:t>
            </a:r>
            <a:r>
              <a:rPr kumimoji="0" lang="el-GR" altLang="el-GR" sz="1400" b="0" i="0" u="none" strike="noStrike" cap="none" normalizeH="0" baseline="0" dirty="0" smtClean="0">
                <a:ln>
                  <a:noFill/>
                </a:ln>
                <a:solidFill>
                  <a:srgbClr val="222222"/>
                </a:solidFill>
                <a:effectLst/>
                <a:latin typeface="Georgia" panose="02040502050405020303" pitchFamily="18" charset="0"/>
              </a:rPr>
              <a:t> </a:t>
            </a:r>
            <a:r>
              <a:rPr kumimoji="0" lang="el-GR" altLang="el-GR" sz="1400" b="0" i="0" u="none" strike="noStrike" cap="none" normalizeH="0" baseline="0" dirty="0" smtClean="0">
                <a:ln>
                  <a:noFill/>
                </a:ln>
                <a:solidFill>
                  <a:srgbClr val="222222"/>
                </a:solidFill>
                <a:effectLst/>
                <a:latin typeface="inherit"/>
              </a:rPr>
              <a:t>18</a:t>
            </a:r>
            <a:r>
              <a:rPr kumimoji="0" lang="el-GR" altLang="el-GR" sz="1400" b="0" i="0" u="none" strike="noStrike" cap="none" normalizeH="0" baseline="0" dirty="0" smtClean="0">
                <a:ln>
                  <a:noFill/>
                </a:ln>
                <a:solidFill>
                  <a:srgbClr val="222222"/>
                </a:solidFill>
                <a:effectLst/>
                <a:latin typeface="Georgia" panose="02040502050405020303" pitchFamily="18" charset="0"/>
              </a:rPr>
              <a:t>–</a:t>
            </a:r>
            <a:r>
              <a:rPr kumimoji="0" lang="el-GR" altLang="el-GR" sz="1400" b="0" i="0" u="none" strike="noStrike" cap="none" normalizeH="0" baseline="0" dirty="0" smtClean="0">
                <a:ln>
                  <a:noFill/>
                </a:ln>
                <a:solidFill>
                  <a:srgbClr val="222222"/>
                </a:solidFill>
                <a:effectLst/>
                <a:latin typeface="inherit"/>
              </a:rPr>
              <a:t>23</a:t>
            </a:r>
            <a:r>
              <a:rPr kumimoji="0" lang="el-GR" altLang="el-GR" sz="1400" b="0" i="0" u="none" strike="noStrike" cap="none" normalizeH="0" baseline="0" dirty="0" smtClean="0">
                <a:ln>
                  <a:noFill/>
                </a:ln>
                <a:solidFill>
                  <a:srgbClr val="222222"/>
                </a:solidFill>
                <a:effectLst/>
                <a:latin typeface="Georgia" panose="02040502050405020303" pitchFamily="18" charset="0"/>
              </a:rPr>
              <a:t>.</a:t>
            </a:r>
            <a:r>
              <a:rPr kumimoji="0" lang="el-GR" altLang="el-GR" sz="1400" b="0" i="0" u="none" strike="noStrike" cap="none" normalizeH="0" baseline="0" dirty="0" smtClean="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sz="1400" dirty="0">
              <a:latin typeface="Arial" panose="020B0604020202020204" pitchFamily="34" charset="0"/>
            </a:endParaRPr>
          </a:p>
          <a:p>
            <a:pPr eaLnBrk="0" fontAlgn="base" hangingPunct="0">
              <a:spcBef>
                <a:spcPct val="0"/>
              </a:spcBef>
              <a:spcAft>
                <a:spcPct val="0"/>
              </a:spcAft>
            </a:pPr>
            <a:r>
              <a:rPr lang="el-GR" altLang="el-GR" sz="1400" dirty="0" err="1">
                <a:solidFill>
                  <a:srgbClr val="222222"/>
                </a:solidFill>
                <a:latin typeface="inherit"/>
              </a:rPr>
              <a:t>Eshkevari</a:t>
            </a:r>
            <a:r>
              <a:rPr lang="el-GR" altLang="el-GR" sz="1400" dirty="0">
                <a:solidFill>
                  <a:srgbClr val="222222"/>
                </a:solidFill>
                <a:latin typeface="inherit"/>
              </a:rPr>
              <a:t> L, </a:t>
            </a:r>
            <a:r>
              <a:rPr lang="el-GR" altLang="el-GR" sz="1400" dirty="0" err="1">
                <a:solidFill>
                  <a:srgbClr val="222222"/>
                </a:solidFill>
                <a:latin typeface="inherit"/>
              </a:rPr>
              <a:t>Egan</a:t>
            </a:r>
            <a:r>
              <a:rPr lang="el-GR" altLang="el-GR" sz="1400" dirty="0">
                <a:solidFill>
                  <a:srgbClr val="222222"/>
                </a:solidFill>
                <a:latin typeface="inherit"/>
              </a:rPr>
              <a:t> R, </a:t>
            </a:r>
            <a:r>
              <a:rPr lang="el-GR" altLang="el-GR" sz="1400" dirty="0" err="1">
                <a:solidFill>
                  <a:srgbClr val="222222"/>
                </a:solidFill>
                <a:latin typeface="inherit"/>
              </a:rPr>
              <a:t>Phillips</a:t>
            </a:r>
            <a:r>
              <a:rPr lang="el-GR" altLang="el-GR" sz="1400" dirty="0">
                <a:solidFill>
                  <a:srgbClr val="222222"/>
                </a:solidFill>
                <a:latin typeface="inherit"/>
              </a:rPr>
              <a:t> D, </a:t>
            </a:r>
            <a:r>
              <a:rPr lang="el-GR" altLang="el-GR" sz="1400" dirty="0" err="1">
                <a:solidFill>
                  <a:srgbClr val="222222"/>
                </a:solidFill>
                <a:latin typeface="inherit"/>
              </a:rPr>
              <a:t>Tilan</a:t>
            </a:r>
            <a:r>
              <a:rPr lang="el-GR" altLang="el-GR" sz="1400" dirty="0">
                <a:solidFill>
                  <a:srgbClr val="222222"/>
                </a:solidFill>
                <a:latin typeface="inherit"/>
              </a:rPr>
              <a:t> J, </a:t>
            </a:r>
            <a:r>
              <a:rPr lang="el-GR" altLang="el-GR" sz="1400" dirty="0" err="1">
                <a:solidFill>
                  <a:srgbClr val="222222"/>
                </a:solidFill>
                <a:latin typeface="inherit"/>
              </a:rPr>
              <a:t>Carney</a:t>
            </a:r>
            <a:r>
              <a:rPr lang="el-GR" altLang="el-GR" sz="1400" dirty="0">
                <a:solidFill>
                  <a:srgbClr val="222222"/>
                </a:solidFill>
                <a:latin typeface="inherit"/>
              </a:rPr>
              <a:t> E, </a:t>
            </a:r>
            <a:r>
              <a:rPr lang="el-GR" altLang="el-GR" sz="1400" dirty="0" err="1">
                <a:solidFill>
                  <a:srgbClr val="222222"/>
                </a:solidFill>
                <a:latin typeface="inherit"/>
              </a:rPr>
              <a:t>Azzam</a:t>
            </a:r>
            <a:r>
              <a:rPr lang="el-GR" altLang="el-GR" sz="1400" dirty="0">
                <a:solidFill>
                  <a:srgbClr val="222222"/>
                </a:solidFill>
                <a:latin typeface="inherit"/>
              </a:rPr>
              <a:t> N, </a:t>
            </a:r>
            <a:r>
              <a:rPr lang="el-GR" altLang="el-GR" sz="1400" dirty="0" err="1">
                <a:solidFill>
                  <a:srgbClr val="222222"/>
                </a:solidFill>
                <a:latin typeface="inherit"/>
              </a:rPr>
              <a:t>Amri</a:t>
            </a:r>
            <a:r>
              <a:rPr lang="el-GR" altLang="el-GR" sz="1400" dirty="0">
                <a:solidFill>
                  <a:srgbClr val="222222"/>
                </a:solidFill>
                <a:latin typeface="inherit"/>
              </a:rPr>
              <a:t> H &amp; </a:t>
            </a:r>
            <a:r>
              <a:rPr lang="el-GR" altLang="el-GR" sz="1400" dirty="0" err="1">
                <a:solidFill>
                  <a:srgbClr val="222222"/>
                </a:solidFill>
                <a:latin typeface="inherit"/>
              </a:rPr>
              <a:t>Mulroney</a:t>
            </a:r>
            <a:r>
              <a:rPr lang="el-GR" altLang="el-GR" sz="1400" dirty="0">
                <a:solidFill>
                  <a:srgbClr val="222222"/>
                </a:solidFill>
                <a:latin typeface="inherit"/>
              </a:rPr>
              <a:t> 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210910" y="1639460"/>
            <a:ext cx="36647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chemeClr val="tx1"/>
                </a:solidFill>
                <a:effectLst/>
              </a:rPr>
              <a:t>J </a:t>
            </a:r>
            <a:r>
              <a:rPr kumimoji="0" lang="el-GR" altLang="el-GR" sz="1400" b="0" i="0" u="none" strike="noStrike" cap="none" normalizeH="0" baseline="0" dirty="0" err="1" smtClean="0">
                <a:ln>
                  <a:noFill/>
                </a:ln>
                <a:solidFill>
                  <a:schemeClr val="tx1"/>
                </a:solidFill>
                <a:effectLst/>
              </a:rPr>
              <a:t>Endocrinol</a:t>
            </a:r>
            <a:r>
              <a:rPr kumimoji="0" lang="el-GR" altLang="el-GR" sz="1400" b="0" i="0" u="none" strike="noStrike" cap="none" normalizeH="0" baseline="0" dirty="0" smtClean="0">
                <a:ln>
                  <a:noFill/>
                </a:ln>
                <a:solidFill>
                  <a:srgbClr val="333300"/>
                </a:solidFill>
                <a:effectLst/>
                <a:latin typeface="Lucida Sans Unicode" panose="020B0602030504020204" pitchFamily="34" charset="0"/>
                <a:cs typeface="Lucida Sans Unicode" panose="020B0602030504020204" pitchFamily="34" charset="0"/>
              </a:rPr>
              <a:t> </a:t>
            </a:r>
            <a:r>
              <a:rPr kumimoji="0" lang="el-GR" altLang="el-GR" sz="1400" b="0" i="0" u="none" strike="noStrike" cap="none" normalizeH="0" baseline="0" dirty="0" err="1" smtClean="0">
                <a:ln>
                  <a:noFill/>
                </a:ln>
                <a:solidFill>
                  <a:srgbClr val="333300"/>
                </a:solidFill>
                <a:effectLst/>
                <a:latin typeface="Lucida Sans Unicode" panose="020B0602030504020204" pitchFamily="34" charset="0"/>
                <a:cs typeface="Lucida Sans Unicode" panose="020B0602030504020204" pitchFamily="34" charset="0"/>
              </a:rPr>
              <a:t>April</a:t>
            </a:r>
            <a:r>
              <a:rPr kumimoji="0" lang="el-GR" altLang="el-GR" sz="1400" b="0" i="0" u="none" strike="noStrike" cap="none" normalizeH="0" baseline="0" dirty="0" smtClean="0">
                <a:ln>
                  <a:noFill/>
                </a:ln>
                <a:solidFill>
                  <a:srgbClr val="333300"/>
                </a:solidFill>
                <a:effectLst/>
                <a:latin typeface="Lucida Sans Unicode" panose="020B0602030504020204" pitchFamily="34" charset="0"/>
                <a:cs typeface="Lucida Sans Unicode" panose="020B0602030504020204" pitchFamily="34" charset="0"/>
              </a:rPr>
              <a:t> 1, 2013, </a:t>
            </a:r>
            <a:r>
              <a:rPr kumimoji="0" lang="el-GR" altLang="el-GR" sz="1400" b="1" i="0" u="none" strike="noStrike" cap="none" normalizeH="0" baseline="0" dirty="0" smtClean="0">
                <a:ln>
                  <a:noFill/>
                </a:ln>
                <a:solidFill>
                  <a:srgbClr val="333300"/>
                </a:solidFill>
                <a:effectLst/>
                <a:latin typeface="Lucida Sans Unicode" panose="020B0602030504020204" pitchFamily="34" charset="0"/>
                <a:cs typeface="Lucida Sans Unicode" panose="020B0602030504020204" pitchFamily="34" charset="0"/>
              </a:rPr>
              <a:t>217, </a:t>
            </a:r>
            <a:r>
              <a:rPr kumimoji="0" lang="el-GR" altLang="el-GR" sz="1400" b="0" i="0" u="none" strike="noStrike" cap="none" normalizeH="0" baseline="0" dirty="0" smtClean="0">
                <a:ln>
                  <a:noFill/>
                </a:ln>
                <a:solidFill>
                  <a:srgbClr val="333300"/>
                </a:solidFill>
                <a:effectLst/>
                <a:latin typeface="Lucida Sans Unicode" panose="020B0602030504020204" pitchFamily="34" charset="0"/>
                <a:cs typeface="Lucida Sans Unicode" panose="020B0602030504020204" pitchFamily="34" charset="0"/>
              </a:rPr>
              <a:t>95-104</a:t>
            </a:r>
            <a:r>
              <a:rPr kumimoji="0" lang="el-GR" altLang="el-GR" sz="1400" b="0" i="0" u="none" strike="noStrike" cap="none" normalizeH="0" baseline="0" dirty="0" smtClean="0">
                <a:ln>
                  <a:noFill/>
                </a:ln>
                <a:solidFill>
                  <a:schemeClr val="tx1"/>
                </a:solidFill>
                <a:effectLst/>
              </a:rPr>
              <a:t> </a:t>
            </a:r>
          </a:p>
        </p:txBody>
      </p:sp>
      <p:sp>
        <p:nvSpPr>
          <p:cNvPr id="7" name="Ορθογώνιο 6"/>
          <p:cNvSpPr/>
          <p:nvPr/>
        </p:nvSpPr>
        <p:spPr>
          <a:xfrm>
            <a:off x="210910" y="2031325"/>
            <a:ext cx="5644243" cy="1077218"/>
          </a:xfrm>
          <a:prstGeom prst="rect">
            <a:avLst/>
          </a:prstGeom>
        </p:spPr>
        <p:txBody>
          <a:bodyPr wrap="square">
            <a:spAutoFit/>
          </a:bodyPr>
          <a:lstStyle/>
          <a:p>
            <a:endParaRPr lang="el-GR" sz="1600" dirty="0"/>
          </a:p>
          <a:p>
            <a:r>
              <a:rPr lang="en-US" sz="1200" dirty="0" smtClean="0"/>
              <a:t>Georgetown </a:t>
            </a:r>
            <a:r>
              <a:rPr lang="en-US" sz="1200" dirty="0"/>
              <a:t>University Medical Center, 421 St Mary’s Hall, 3700 Reservoir Road NW, Washington, District of Columbia 20007, </a:t>
            </a:r>
            <a:endParaRPr lang="el-GR" sz="1200" dirty="0" smtClean="0"/>
          </a:p>
          <a:p>
            <a:r>
              <a:rPr lang="en-US" sz="1200" dirty="0" smtClean="0"/>
              <a:t>USA </a:t>
            </a:r>
            <a:r>
              <a:rPr lang="en-US" sz="1200" dirty="0"/>
              <a:t>Departments of 1 Histopathology and 2 Pharmacology and Physiology, </a:t>
            </a:r>
            <a:endParaRPr lang="el-GR" sz="1200" dirty="0" smtClean="0"/>
          </a:p>
          <a:p>
            <a:r>
              <a:rPr lang="en-US" sz="1200" dirty="0" smtClean="0"/>
              <a:t>Georgetown </a:t>
            </a:r>
            <a:r>
              <a:rPr lang="en-US" sz="1200" dirty="0"/>
              <a:t>University Medical Center, Washington, District of Columbia 20007, USA</a:t>
            </a:r>
            <a:endParaRPr lang="el-GR" sz="1200" dirty="0"/>
          </a:p>
        </p:txBody>
      </p:sp>
      <p:pic>
        <p:nvPicPr>
          <p:cNvPr id="2053" name="Picture 5" descr="http://cdn3.howtogeek.com/wp-content/uploads/gg/up/stress-reduction-k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474" y="1427189"/>
            <a:ext cx="5515480" cy="414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8920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Βελονισμός για τη διαχείριση του </a:t>
            </a:r>
            <a:r>
              <a:rPr lang="en-US" dirty="0" smtClean="0"/>
              <a:t>stress</a:t>
            </a:r>
            <a:endParaRPr lang="el-GR" dirty="0"/>
          </a:p>
        </p:txBody>
      </p:sp>
      <p:sp>
        <p:nvSpPr>
          <p:cNvPr id="3" name="TextBox 2"/>
          <p:cNvSpPr txBox="1"/>
          <p:nvPr/>
        </p:nvSpPr>
        <p:spPr>
          <a:xfrm>
            <a:off x="755226" y="2788636"/>
            <a:ext cx="6493124" cy="2585323"/>
          </a:xfrm>
          <a:prstGeom prst="rect">
            <a:avLst/>
          </a:prstGeom>
          <a:noFill/>
        </p:spPr>
        <p:txBody>
          <a:bodyPr wrap="none" rtlCol="0">
            <a:spAutoFit/>
          </a:bodyPr>
          <a:lstStyle/>
          <a:p>
            <a:pPr marL="285750" indent="-285750">
              <a:buFont typeface="Wingdings" panose="05000000000000000000" pitchFamily="2" charset="2"/>
              <a:buChar char="ü"/>
            </a:pPr>
            <a:r>
              <a:rPr lang="el-GR" b="1" dirty="0" smtClean="0"/>
              <a:t>Μειώνει το </a:t>
            </a:r>
            <a:r>
              <a:rPr lang="en-US" b="1" dirty="0" smtClean="0"/>
              <a:t>stress</a:t>
            </a:r>
            <a:r>
              <a:rPr lang="el-GR" b="1" dirty="0" smtClean="0"/>
              <a:t>, την ένταση, την πίεση</a:t>
            </a:r>
            <a:r>
              <a:rPr lang="en-US" b="1" dirty="0" smtClean="0"/>
              <a:t> </a:t>
            </a:r>
            <a:r>
              <a:rPr lang="el-GR" b="1" dirty="0" smtClean="0"/>
              <a:t>των πρώτων ημερών.</a:t>
            </a:r>
          </a:p>
          <a:p>
            <a:pPr marL="285750" indent="-285750">
              <a:buFont typeface="Wingdings" panose="05000000000000000000" pitchFamily="2" charset="2"/>
              <a:buChar char="ü"/>
            </a:pPr>
            <a:endParaRPr lang="el-GR" b="1" dirty="0"/>
          </a:p>
          <a:p>
            <a:pPr marL="285750" indent="-285750">
              <a:buFont typeface="Wingdings" panose="05000000000000000000" pitchFamily="2" charset="2"/>
              <a:buChar char="ü"/>
            </a:pPr>
            <a:r>
              <a:rPr lang="el-GR" b="1" dirty="0" smtClean="0"/>
              <a:t>Μειώνει τη συμπαθητική διέγερση</a:t>
            </a:r>
          </a:p>
          <a:p>
            <a:pPr marL="285750" indent="-285750">
              <a:buFont typeface="Wingdings" panose="05000000000000000000" pitchFamily="2" charset="2"/>
              <a:buChar char="ü"/>
            </a:pPr>
            <a:endParaRPr lang="el-GR" b="1" dirty="0"/>
          </a:p>
          <a:p>
            <a:pPr marL="285750" indent="-285750">
              <a:buFont typeface="Wingdings" panose="05000000000000000000" pitchFamily="2" charset="2"/>
              <a:buChar char="ü"/>
            </a:pPr>
            <a:r>
              <a:rPr lang="el-GR" b="1" dirty="0" smtClean="0"/>
              <a:t>Βελτιώνει τον ύπνο.</a:t>
            </a:r>
          </a:p>
          <a:p>
            <a:pPr marL="285750" indent="-285750">
              <a:buFont typeface="Wingdings" panose="05000000000000000000" pitchFamily="2" charset="2"/>
              <a:buChar char="ü"/>
            </a:pPr>
            <a:endParaRPr lang="el-GR" b="1" dirty="0"/>
          </a:p>
          <a:p>
            <a:pPr marL="285750" indent="-285750">
              <a:buFont typeface="Wingdings" panose="05000000000000000000" pitchFamily="2" charset="2"/>
              <a:buChar char="ü"/>
            </a:pPr>
            <a:r>
              <a:rPr lang="el-GR" b="1" dirty="0" smtClean="0"/>
              <a:t>Προκαλεί ευφορία (παρόμοια με το </a:t>
            </a:r>
            <a:r>
              <a:rPr lang="en-US" b="1" dirty="0" smtClean="0"/>
              <a:t>athletes High).</a:t>
            </a:r>
          </a:p>
          <a:p>
            <a:pPr marL="285750" indent="-285750">
              <a:buFont typeface="Wingdings" panose="05000000000000000000" pitchFamily="2" charset="2"/>
              <a:buChar char="ü"/>
            </a:pPr>
            <a:endParaRPr lang="en-US" b="1" dirty="0"/>
          </a:p>
          <a:p>
            <a:pPr marL="285750" indent="-285750">
              <a:buFont typeface="Wingdings" panose="05000000000000000000" pitchFamily="2" charset="2"/>
              <a:buChar char="ü"/>
            </a:pPr>
            <a:r>
              <a:rPr lang="el-GR" b="1" dirty="0" smtClean="0"/>
              <a:t>Στηρίζει το «σύστημα διαχείρισης του Στρες».</a:t>
            </a:r>
            <a:endParaRPr lang="el-GR" b="1" dirty="0"/>
          </a:p>
        </p:txBody>
      </p:sp>
      <p:pic>
        <p:nvPicPr>
          <p:cNvPr id="4" name="Picture 2" descr="http://qph.is.quoracdn.net/main-qimg-34e0bbc4d0ab6624e8ad668becf145c1?convert_to_webp=tru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587" y="1467141"/>
            <a:ext cx="4403492" cy="522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8851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30002" y="2345543"/>
            <a:ext cx="4608714" cy="4321137"/>
          </a:xfrm>
          <a:prstGeom prst="rect">
            <a:avLst/>
          </a:prstGeom>
        </p:spPr>
      </p:pic>
      <p:sp>
        <p:nvSpPr>
          <p:cNvPr id="2" name="Τίτλος 1"/>
          <p:cNvSpPr>
            <a:spLocks noGrp="1"/>
          </p:cNvSpPr>
          <p:nvPr>
            <p:ph type="title"/>
          </p:nvPr>
        </p:nvSpPr>
        <p:spPr/>
        <p:txBody>
          <a:bodyPr/>
          <a:lstStyle/>
          <a:p>
            <a:r>
              <a:rPr lang="el-GR" dirty="0" smtClean="0"/>
              <a:t>Β) Στήριξη του συστήματος </a:t>
            </a:r>
            <a:r>
              <a:rPr lang="el-GR" dirty="0" err="1" smtClean="0"/>
              <a:t>Ντοπαμίνης</a:t>
            </a:r>
            <a:endParaRPr lang="el-GR" dirty="0"/>
          </a:p>
        </p:txBody>
      </p:sp>
      <p:sp>
        <p:nvSpPr>
          <p:cNvPr id="3" name="TextBox 2"/>
          <p:cNvSpPr txBox="1"/>
          <p:nvPr/>
        </p:nvSpPr>
        <p:spPr>
          <a:xfrm>
            <a:off x="1280160" y="1828456"/>
            <a:ext cx="3449599" cy="461665"/>
          </a:xfrm>
          <a:prstGeom prst="rect">
            <a:avLst/>
          </a:prstGeom>
          <a:noFill/>
        </p:spPr>
        <p:txBody>
          <a:bodyPr wrap="none" rtlCol="0">
            <a:spAutoFit/>
          </a:bodyPr>
          <a:lstStyle/>
          <a:p>
            <a:r>
              <a:rPr lang="el-GR" sz="2400" b="1" dirty="0" smtClean="0"/>
              <a:t>Τρείς ενδείξεις επιτυχίας</a:t>
            </a:r>
            <a:r>
              <a:rPr lang="en-US" sz="2400" b="1" dirty="0" smtClean="0"/>
              <a:t>:</a:t>
            </a:r>
            <a:endParaRPr lang="el-GR" sz="2400" b="1" dirty="0"/>
          </a:p>
        </p:txBody>
      </p:sp>
      <p:sp>
        <p:nvSpPr>
          <p:cNvPr id="4" name="TextBox 3"/>
          <p:cNvSpPr txBox="1"/>
          <p:nvPr/>
        </p:nvSpPr>
        <p:spPr>
          <a:xfrm>
            <a:off x="2474891" y="2290121"/>
            <a:ext cx="5960772" cy="1754326"/>
          </a:xfrm>
          <a:prstGeom prst="rect">
            <a:avLst/>
          </a:prstGeom>
          <a:noFill/>
        </p:spPr>
        <p:txBody>
          <a:bodyPr wrap="square" rtlCol="0">
            <a:spAutoFit/>
          </a:bodyPr>
          <a:lstStyle/>
          <a:p>
            <a:pPr marL="342900" indent="-342900">
              <a:buFont typeface="+mj-lt"/>
              <a:buAutoNum type="arabicPeriod"/>
            </a:pPr>
            <a:r>
              <a:rPr lang="el-GR" b="1" dirty="0" smtClean="0"/>
              <a:t>Μείωση επιθυμίας και παρορμητικής συμπεριφοράς.</a:t>
            </a:r>
          </a:p>
          <a:p>
            <a:pPr marL="342900" indent="-342900">
              <a:buFont typeface="+mj-lt"/>
              <a:buAutoNum type="arabicPeriod"/>
            </a:pPr>
            <a:endParaRPr lang="el-GR" b="1" dirty="0" smtClean="0"/>
          </a:p>
          <a:p>
            <a:pPr marL="342900" indent="-342900">
              <a:buFont typeface="+mj-lt"/>
              <a:buAutoNum type="arabicPeriod"/>
            </a:pPr>
            <a:r>
              <a:rPr lang="el-GR" b="1" dirty="0" smtClean="0"/>
              <a:t>Μείωση (σε ένταση, διάρκεια, συχνότητα εμφάνισης) συμπτωμάτων στέρησης νικοτίνης.</a:t>
            </a:r>
          </a:p>
          <a:p>
            <a:pPr marL="342900" indent="-342900">
              <a:buFont typeface="+mj-lt"/>
              <a:buAutoNum type="arabicPeriod"/>
            </a:pPr>
            <a:endParaRPr lang="el-GR" b="1" dirty="0"/>
          </a:p>
          <a:p>
            <a:pPr marL="342900" indent="-342900">
              <a:buFont typeface="+mj-lt"/>
              <a:buAutoNum type="arabicPeriod"/>
            </a:pPr>
            <a:r>
              <a:rPr lang="el-GR" b="1" dirty="0" smtClean="0"/>
              <a:t>Αίσθημα «πρώτης φοράς».</a:t>
            </a:r>
            <a:endParaRPr lang="el-GR" b="1" dirty="0"/>
          </a:p>
        </p:txBody>
      </p:sp>
      <p:pic>
        <p:nvPicPr>
          <p:cNvPr id="3074" name="Picture 2" descr="http://www.nature.com/nrn/journal/v12/n11/images/nrn3105-f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72" y="4044447"/>
            <a:ext cx="3966881" cy="2482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0775" y="6497403"/>
            <a:ext cx="4010778" cy="338554"/>
          </a:xfrm>
          <a:prstGeom prst="rect">
            <a:avLst/>
          </a:prstGeom>
          <a:noFill/>
        </p:spPr>
        <p:txBody>
          <a:bodyPr wrap="none" rtlCol="0">
            <a:spAutoFit/>
          </a:bodyPr>
          <a:lstStyle/>
          <a:p>
            <a:r>
              <a:rPr lang="el-GR" sz="1600" b="1" dirty="0" smtClean="0"/>
              <a:t>Η εξάρτηση είναι θέμα εγκεφαλικής χημείας</a:t>
            </a:r>
            <a:endParaRPr lang="el-GR" sz="1600" b="1" dirty="0"/>
          </a:p>
        </p:txBody>
      </p:sp>
    </p:spTree>
    <p:extLst>
      <p:ext uri="{BB962C8B-B14F-4D97-AF65-F5344CB8AC3E}">
        <p14:creationId xmlns:p14="http://schemas.microsoft.com/office/powerpoint/2010/main" val="18441244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Μηχανισμοί δράσης / εξαρτήσεις / σύστημα </a:t>
            </a:r>
            <a:r>
              <a:rPr lang="el-GR" dirty="0" err="1" smtClean="0"/>
              <a:t>ντοπαμίνης</a:t>
            </a:r>
            <a:r>
              <a:rPr lang="el-GR" dirty="0" smtClean="0"/>
              <a:t>. </a:t>
            </a:r>
            <a:endParaRPr lang="el-GR" dirty="0"/>
          </a:p>
        </p:txBody>
      </p:sp>
      <p:sp>
        <p:nvSpPr>
          <p:cNvPr id="3" name="TextBox 2"/>
          <p:cNvSpPr txBox="1"/>
          <p:nvPr/>
        </p:nvSpPr>
        <p:spPr>
          <a:xfrm>
            <a:off x="399245" y="2176550"/>
            <a:ext cx="7353837" cy="4524315"/>
          </a:xfrm>
          <a:prstGeom prst="rect">
            <a:avLst/>
          </a:prstGeom>
          <a:noFill/>
        </p:spPr>
        <p:txBody>
          <a:bodyPr wrap="square" rtlCol="0">
            <a:spAutoFit/>
          </a:bodyPr>
          <a:lstStyle/>
          <a:p>
            <a:r>
              <a:rPr lang="el-GR" b="1" dirty="0" smtClean="0">
                <a:solidFill>
                  <a:srgbClr val="FF0000"/>
                </a:solidFill>
              </a:rPr>
              <a:t>Το </a:t>
            </a:r>
            <a:r>
              <a:rPr lang="el-GR" b="1" dirty="0" err="1" smtClean="0">
                <a:solidFill>
                  <a:srgbClr val="FF0000"/>
                </a:solidFill>
              </a:rPr>
              <a:t>μεσο-μεταιχμιακό</a:t>
            </a:r>
            <a:r>
              <a:rPr lang="el-GR" b="1" dirty="0" smtClean="0">
                <a:solidFill>
                  <a:srgbClr val="FF0000"/>
                </a:solidFill>
              </a:rPr>
              <a:t> σύστημα </a:t>
            </a:r>
            <a:r>
              <a:rPr lang="el-GR" b="1" dirty="0" err="1" smtClean="0">
                <a:solidFill>
                  <a:srgbClr val="FF0000"/>
                </a:solidFill>
              </a:rPr>
              <a:t>ντοπαμίνης</a:t>
            </a:r>
            <a:r>
              <a:rPr lang="el-GR" b="1" dirty="0" smtClean="0">
                <a:solidFill>
                  <a:srgbClr val="FF0000"/>
                </a:solidFill>
              </a:rPr>
              <a:t> </a:t>
            </a:r>
            <a:r>
              <a:rPr lang="el-GR" dirty="0" smtClean="0"/>
              <a:t>αποτελείται από δέσμες νευρώνων, τα κυτταρικά σώματα των οποίων εδράζονται στην κοιλιακή </a:t>
            </a:r>
            <a:r>
              <a:rPr lang="el-GR" dirty="0" err="1" smtClean="0"/>
              <a:t>καλυπτρική</a:t>
            </a:r>
            <a:r>
              <a:rPr lang="el-GR" dirty="0" smtClean="0"/>
              <a:t> περιοχή και οι άξονες τους καταλήγουν στον </a:t>
            </a:r>
            <a:r>
              <a:rPr lang="el-GR" dirty="0" err="1" smtClean="0"/>
              <a:t>επικληνή</a:t>
            </a:r>
            <a:r>
              <a:rPr lang="el-GR" dirty="0" smtClean="0"/>
              <a:t> πυρήνα και τον προμετωπιαίο φλοιό.</a:t>
            </a:r>
          </a:p>
          <a:p>
            <a:endParaRPr lang="el-GR" dirty="0"/>
          </a:p>
          <a:p>
            <a:r>
              <a:rPr lang="el-GR" dirty="0" smtClean="0"/>
              <a:t>Οι περισσότερες </a:t>
            </a:r>
            <a:r>
              <a:rPr lang="el-GR" dirty="0" err="1" smtClean="0"/>
              <a:t>εξαρτησιογόνες</a:t>
            </a:r>
            <a:r>
              <a:rPr lang="el-GR" dirty="0" smtClean="0"/>
              <a:t> ουσίες δρουν στο σύστημα αυτό και </a:t>
            </a:r>
            <a:r>
              <a:rPr lang="el-GR" b="1" dirty="0" smtClean="0">
                <a:solidFill>
                  <a:srgbClr val="FF0000"/>
                </a:solidFill>
              </a:rPr>
              <a:t>αλλάζουν τα επίπεδα </a:t>
            </a:r>
            <a:r>
              <a:rPr lang="el-GR" b="1" dirty="0" err="1" smtClean="0">
                <a:solidFill>
                  <a:srgbClr val="FF0000"/>
                </a:solidFill>
              </a:rPr>
              <a:t>ντοπαμίνης</a:t>
            </a:r>
            <a:r>
              <a:rPr lang="en-US" b="1" dirty="0" smtClean="0">
                <a:solidFill>
                  <a:srgbClr val="FF0000"/>
                </a:solidFill>
              </a:rPr>
              <a:t>, </a:t>
            </a:r>
            <a:r>
              <a:rPr lang="el-GR" b="1" dirty="0" smtClean="0">
                <a:solidFill>
                  <a:srgbClr val="FF0000"/>
                </a:solidFill>
              </a:rPr>
              <a:t>τον πληθυσμό των υποδοχέων </a:t>
            </a:r>
            <a:r>
              <a:rPr lang="el-GR" dirty="0" smtClean="0"/>
              <a:t>και τη «συμπεριφορά της» στις εγκεφαλικές συνάψεις. Η αύξηση της συνδέεται με την ευχαρίστηση, την ευφορία και τη μείωση του στρες. Προκαλεί δηλαδή τέτοια θετικά συμπτώματα που ωθεί τον χρήστη σε επαναλαμβανόμενη (και συνεχή) χρήση </a:t>
            </a:r>
            <a:r>
              <a:rPr lang="en-US" dirty="0" smtClean="0"/>
              <a:t>(positive reinforcement).</a:t>
            </a:r>
          </a:p>
          <a:p>
            <a:endParaRPr lang="en-US" dirty="0"/>
          </a:p>
          <a:p>
            <a:r>
              <a:rPr lang="el-GR" dirty="0" smtClean="0"/>
              <a:t>Η στέρηση της ουσίας, μετά από χρόνια χρήσης, </a:t>
            </a:r>
            <a:r>
              <a:rPr lang="el-GR" b="1" dirty="0" smtClean="0">
                <a:solidFill>
                  <a:srgbClr val="FF0000"/>
                </a:solidFill>
              </a:rPr>
              <a:t>μειώνει τη συγκέντρωση </a:t>
            </a:r>
            <a:r>
              <a:rPr lang="el-GR" b="1" dirty="0" err="1" smtClean="0">
                <a:solidFill>
                  <a:srgbClr val="FF0000"/>
                </a:solidFill>
              </a:rPr>
              <a:t>ντοπαμίνης</a:t>
            </a:r>
            <a:r>
              <a:rPr lang="el-GR" b="1" dirty="0" smtClean="0">
                <a:solidFill>
                  <a:srgbClr val="FF0000"/>
                </a:solidFill>
              </a:rPr>
              <a:t> στον </a:t>
            </a:r>
            <a:r>
              <a:rPr lang="el-GR" b="1" dirty="0" err="1" smtClean="0">
                <a:solidFill>
                  <a:srgbClr val="FF0000"/>
                </a:solidFill>
              </a:rPr>
              <a:t>επικληνή</a:t>
            </a:r>
            <a:r>
              <a:rPr lang="el-GR" b="1" dirty="0" smtClean="0">
                <a:solidFill>
                  <a:srgbClr val="FF0000"/>
                </a:solidFill>
              </a:rPr>
              <a:t> πυρήνα. </a:t>
            </a:r>
            <a:r>
              <a:rPr lang="el-GR" dirty="0" smtClean="0"/>
              <a:t>Αυτό </a:t>
            </a:r>
            <a:r>
              <a:rPr lang="en-US" dirty="0" smtClean="0"/>
              <a:t>(</a:t>
            </a:r>
            <a:r>
              <a:rPr lang="el-GR" dirty="0" smtClean="0"/>
              <a:t>προκαλεί δυσφορία, διέγερση και «αίσθημα ασθένειας», συμπτώματα τόσο έντονα  που, εξαναγκάζουν τον χρήστη σε αναζήτηση ουσίας (</a:t>
            </a:r>
            <a:r>
              <a:rPr lang="en-US" dirty="0" smtClean="0"/>
              <a:t>negative reinforcement).</a:t>
            </a:r>
            <a:r>
              <a:rPr lang="el-GR" dirty="0" smtClean="0"/>
              <a:t> </a:t>
            </a:r>
            <a:endParaRPr lang="el-GR" dirty="0"/>
          </a:p>
        </p:txBody>
      </p:sp>
      <p:pic>
        <p:nvPicPr>
          <p:cNvPr id="1026" name="Picture 2" descr="https://qph.is.quoracdn.net/main-qimg-378a020dc62f9239a254c6af109c664f?convert_to_webp=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825" y="2176550"/>
            <a:ext cx="4034708" cy="287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8175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 Στερεότυπες κινήσεις των καπνιστών</a:t>
            </a:r>
            <a:endParaRPr lang="el-GR" dirty="0"/>
          </a:p>
        </p:txBody>
      </p:sp>
      <p:sp>
        <p:nvSpPr>
          <p:cNvPr id="3" name="TextBox 2"/>
          <p:cNvSpPr txBox="1"/>
          <p:nvPr/>
        </p:nvSpPr>
        <p:spPr>
          <a:xfrm>
            <a:off x="433493" y="1954728"/>
            <a:ext cx="6452317" cy="2308324"/>
          </a:xfrm>
          <a:prstGeom prst="rect">
            <a:avLst/>
          </a:prstGeom>
          <a:noFill/>
        </p:spPr>
        <p:txBody>
          <a:bodyPr wrap="square" rtlCol="0">
            <a:spAutoFit/>
          </a:bodyPr>
          <a:lstStyle/>
          <a:p>
            <a:r>
              <a:rPr lang="el-GR" b="1" dirty="0" err="1" smtClean="0"/>
              <a:t>Νευροπλαστικότητα</a:t>
            </a:r>
            <a:r>
              <a:rPr lang="en-US" b="1" dirty="0" smtClean="0"/>
              <a:t>:</a:t>
            </a:r>
            <a:r>
              <a:rPr lang="el-GR" b="1" dirty="0" smtClean="0"/>
              <a:t> </a:t>
            </a:r>
            <a:r>
              <a:rPr lang="el-GR" dirty="0" smtClean="0"/>
              <a:t>η ικανότητα του εγκεφάλου να αλλάζει (ανατομικά &amp; λειτουργικά, ποσοτικά και ποιοτικά), σε σχέση και ανάλογα με τα ερεθίσματα που δέχεται από το περιβάλλον (εσωτερικό και εξωτερικό).</a:t>
            </a:r>
          </a:p>
          <a:p>
            <a:endParaRPr lang="el-GR" dirty="0"/>
          </a:p>
          <a:p>
            <a:r>
              <a:rPr lang="el-GR" b="1" dirty="0" smtClean="0"/>
              <a:t>Αρχές </a:t>
            </a:r>
            <a:r>
              <a:rPr lang="el-GR" b="1" dirty="0" err="1" smtClean="0"/>
              <a:t>νευροπλαστικότητας</a:t>
            </a:r>
            <a:r>
              <a:rPr lang="en-US" b="1" dirty="0" smtClean="0"/>
              <a:t>: </a:t>
            </a:r>
            <a:r>
              <a:rPr lang="en-US" b="1" dirty="0" smtClean="0">
                <a:solidFill>
                  <a:srgbClr val="FF0000"/>
                </a:solidFill>
              </a:rPr>
              <a:t>use it or lose it, use it and improve it.</a:t>
            </a:r>
          </a:p>
          <a:p>
            <a:endParaRPr lang="en-US" b="1" dirty="0">
              <a:solidFill>
                <a:srgbClr val="FF0000"/>
              </a:solidFill>
            </a:endParaRPr>
          </a:p>
          <a:p>
            <a:r>
              <a:rPr lang="el-GR" b="1" dirty="0" smtClean="0"/>
              <a:t>Παράδειγμα με αυτοκίνητο και οδηγό</a:t>
            </a:r>
            <a:r>
              <a:rPr lang="en-US" b="1" dirty="0" smtClean="0"/>
              <a:t>:</a:t>
            </a:r>
            <a:r>
              <a:rPr lang="el-GR" b="1" dirty="0" smtClean="0"/>
              <a:t> υπομονή 30-35 μέρες.</a:t>
            </a:r>
            <a:endParaRPr lang="el-GR" b="1" dirty="0"/>
          </a:p>
        </p:txBody>
      </p:sp>
      <p:pic>
        <p:nvPicPr>
          <p:cNvPr id="6146" name="Picture 2" descr="http://image.slidesharecdn.com/behaviouralexplanationsofaddiction2013-130611062943-phpapp01/95/behavioural-explanations-of-addiction-2013-7-638.jpg?cb=13709325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810" y="2069113"/>
            <a:ext cx="5106661" cy="38339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sobernation.com/wp-content/uploads/2013/11/cl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173" y="4389324"/>
            <a:ext cx="4026958" cy="231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113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 Σύνδρομο στέρησης – Αύξηση βάρους ……</a:t>
            </a:r>
            <a:endParaRPr lang="el-GR" dirty="0"/>
          </a:p>
        </p:txBody>
      </p:sp>
      <p:sp>
        <p:nvSpPr>
          <p:cNvPr id="3" name="Ορθογώνιο 2"/>
          <p:cNvSpPr/>
          <p:nvPr/>
        </p:nvSpPr>
        <p:spPr>
          <a:xfrm>
            <a:off x="930729" y="2002076"/>
            <a:ext cx="9978063" cy="4677947"/>
          </a:xfrm>
          <a:prstGeom prst="rect">
            <a:avLst/>
          </a:prstGeom>
        </p:spPr>
        <p:txBody>
          <a:bodyPr wrap="square">
            <a:spAutoFit/>
          </a:bodyPr>
          <a:lstStyle/>
          <a:p>
            <a:pPr>
              <a:lnSpc>
                <a:spcPct val="107000"/>
              </a:lnSpc>
              <a:spcBef>
                <a:spcPts val="1200"/>
              </a:spcBef>
              <a:spcAft>
                <a:spcPts val="600"/>
              </a:spcAft>
            </a:pPr>
            <a:r>
              <a:rPr lang="en-US" sz="1400" b="1" kern="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http://www.ncbi.nlm.nih.gov/books/NBK279143/#pharmacother-obesity.toc</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spcBef>
                <a:spcPts val="450"/>
              </a:spcBef>
              <a:spcAft>
                <a:spcPts val="450"/>
              </a:spcAft>
            </a:pPr>
            <a:r>
              <a:rPr lang="en-US" sz="2800" b="1" dirty="0">
                <a:solidFill>
                  <a:srgbClr val="000000"/>
                </a:solidFill>
                <a:latin typeface="Arial" panose="020B0604020202020204" pitchFamily="34" charset="0"/>
                <a:ea typeface="Times New Roman" panose="02020603050405020304" pitchFamily="18" charset="0"/>
              </a:rPr>
              <a:t>New molecular targets for the Pharmacotherapy of Obesity.</a:t>
            </a:r>
            <a:endParaRPr lang="el-GR" sz="4000" b="1" dirty="0">
              <a:latin typeface="Times New Roman" panose="02020603050405020304" pitchFamily="18" charset="0"/>
              <a:ea typeface="Times New Roman" panose="02020603050405020304" pitchFamily="18" charset="0"/>
            </a:endParaRPr>
          </a:p>
          <a:p>
            <a:pPr>
              <a:lnSpc>
                <a:spcPct val="107000"/>
              </a:lnSpc>
              <a:spcBef>
                <a:spcPts val="1540"/>
              </a:spcBef>
              <a:spcAft>
                <a:spcPts val="770"/>
              </a:spcAft>
            </a:pPr>
            <a:r>
              <a:rPr lang="en-US" sz="2000" b="1" dirty="0">
                <a:solidFill>
                  <a:srgbClr val="724128"/>
                </a:solidFill>
                <a:latin typeface="Arial" panose="020B0604020202020204" pitchFamily="34" charset="0"/>
                <a:ea typeface="Times New Roman" panose="02020603050405020304" pitchFamily="18" charset="0"/>
                <a:cs typeface="Times New Roman" panose="02020603050405020304" pitchFamily="18" charset="0"/>
              </a:rPr>
              <a:t>Authors</a:t>
            </a:r>
            <a:endParaRPr lang="el-GR" sz="2000" b="1" dirty="0">
              <a:solidFill>
                <a:srgbClr val="1F4D78"/>
              </a:solidFill>
              <a:latin typeface="Calibri Light" panose="020F030202020403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u="sng" dirty="0">
                <a:solidFill>
                  <a:srgbClr val="660066"/>
                </a:solidFill>
                <a:latin typeface="Arial" panose="020B0604020202020204" pitchFamily="34" charset="0"/>
                <a:ea typeface="Times New Roman" panose="02020603050405020304" pitchFamily="18" charset="0"/>
                <a:hlinkClick r:id="rId2"/>
              </a:rPr>
              <a:t>Konstantinos L</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3"/>
              </a:rPr>
              <a:t>Karavis M</a:t>
            </a:r>
            <a:r>
              <a:rPr lang="en-US" dirty="0">
                <a:solidFill>
                  <a:srgbClr val="000000"/>
                </a:solidFill>
                <a:latin typeface="Arial" panose="020B0604020202020204" pitchFamily="34" charset="0"/>
                <a:ea typeface="Times New Roman" panose="02020603050405020304" pitchFamily="18" charset="0"/>
              </a:rPr>
              <a:t>, </a:t>
            </a:r>
            <a:r>
              <a:rPr lang="en-US" u="sng" dirty="0" err="1">
                <a:solidFill>
                  <a:srgbClr val="660066"/>
                </a:solidFill>
                <a:latin typeface="Arial" panose="020B0604020202020204" pitchFamily="34" charset="0"/>
                <a:ea typeface="Times New Roman" panose="02020603050405020304" pitchFamily="18" charset="0"/>
                <a:hlinkClick r:id="rId4"/>
              </a:rPr>
              <a:t>Mastorakos</a:t>
            </a:r>
            <a:r>
              <a:rPr lang="en-US" u="sng" dirty="0">
                <a:solidFill>
                  <a:srgbClr val="660066"/>
                </a:solidFill>
                <a:latin typeface="Arial" panose="020B0604020202020204" pitchFamily="34" charset="0"/>
                <a:ea typeface="Times New Roman" panose="02020603050405020304" pitchFamily="18" charset="0"/>
                <a:hlinkClick r:id="rId4"/>
              </a:rPr>
              <a:t> G</a:t>
            </a:r>
            <a:r>
              <a:rPr lang="en-US" dirty="0">
                <a:solidFill>
                  <a:srgbClr val="000000"/>
                </a:solidFill>
                <a:latin typeface="Arial" panose="020B0604020202020204" pitchFamily="34" charset="0"/>
                <a:ea typeface="Times New Roman" panose="02020603050405020304" pitchFamily="18" charset="0"/>
              </a:rPr>
              <a:t>, </a:t>
            </a:r>
            <a:r>
              <a:rPr lang="en-US" u="sng" dirty="0" err="1">
                <a:solidFill>
                  <a:srgbClr val="660066"/>
                </a:solidFill>
                <a:latin typeface="Arial" panose="020B0604020202020204" pitchFamily="34" charset="0"/>
                <a:ea typeface="Times New Roman" panose="02020603050405020304" pitchFamily="18" charset="0"/>
                <a:hlinkClick r:id="rId5"/>
              </a:rPr>
              <a:t>Valsamakis</a:t>
            </a:r>
            <a:r>
              <a:rPr lang="en-US" u="sng" dirty="0">
                <a:solidFill>
                  <a:srgbClr val="660066"/>
                </a:solidFill>
                <a:latin typeface="Arial" panose="020B0604020202020204" pitchFamily="34" charset="0"/>
                <a:ea typeface="Times New Roman" panose="02020603050405020304" pitchFamily="18" charset="0"/>
                <a:hlinkClick r:id="rId5"/>
              </a:rPr>
              <a:t> G</a:t>
            </a:r>
            <a:r>
              <a:rPr lang="en-US" dirty="0">
                <a:solidFill>
                  <a:srgbClr val="000000"/>
                </a:solidFill>
                <a:latin typeface="Arial" panose="020B0604020202020204" pitchFamily="34" charset="0"/>
                <a:ea typeface="Times New Roman" panose="02020603050405020304" pitchFamily="18" charset="0"/>
              </a:rPr>
              <a:t>.</a:t>
            </a:r>
            <a:endParaRPr lang="el-GR" sz="2000" dirty="0">
              <a:latin typeface="Times New Roman" panose="02020603050405020304" pitchFamily="18" charset="0"/>
              <a:ea typeface="Times New Roman" panose="02020603050405020304" pitchFamily="18" charset="0"/>
            </a:endParaRPr>
          </a:p>
          <a:p>
            <a:pPr>
              <a:lnSpc>
                <a:spcPct val="107000"/>
              </a:lnSpc>
              <a:spcBef>
                <a:spcPts val="1540"/>
              </a:spcBef>
              <a:spcAft>
                <a:spcPts val="770"/>
              </a:spcAft>
            </a:pPr>
            <a:r>
              <a:rPr lang="en-US" sz="2000" b="1" dirty="0">
                <a:solidFill>
                  <a:srgbClr val="724128"/>
                </a:solidFill>
                <a:latin typeface="Arial" panose="020B0604020202020204" pitchFamily="34" charset="0"/>
                <a:ea typeface="Times New Roman" panose="02020603050405020304" pitchFamily="18" charset="0"/>
                <a:cs typeface="Times New Roman" panose="02020603050405020304" pitchFamily="18" charset="0"/>
              </a:rPr>
              <a:t>Editors</a:t>
            </a:r>
            <a:endParaRPr lang="el-GR" sz="2000" b="1" dirty="0">
              <a:solidFill>
                <a:srgbClr val="1F4D78"/>
              </a:solidFill>
              <a:latin typeface="Calibri Light" panose="020F030202020403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dirty="0">
                <a:solidFill>
                  <a:srgbClr val="000000"/>
                </a:solidFill>
                <a:latin typeface="Arial" panose="020B0604020202020204" pitchFamily="34" charset="0"/>
                <a:ea typeface="Times New Roman" panose="02020603050405020304" pitchFamily="18" charset="0"/>
              </a:rPr>
              <a:t>In: </a:t>
            </a:r>
            <a:r>
              <a:rPr lang="en-US" u="sng" dirty="0">
                <a:solidFill>
                  <a:srgbClr val="660066"/>
                </a:solidFill>
                <a:latin typeface="Arial" panose="020B0604020202020204" pitchFamily="34" charset="0"/>
                <a:ea typeface="Times New Roman" panose="02020603050405020304" pitchFamily="18" charset="0"/>
                <a:hlinkClick r:id="rId6"/>
              </a:rPr>
              <a:t>De Groot LJ</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7"/>
              </a:rPr>
              <a:t>Beck-</a:t>
            </a:r>
            <a:r>
              <a:rPr lang="en-US" u="sng" dirty="0" err="1">
                <a:solidFill>
                  <a:srgbClr val="660066"/>
                </a:solidFill>
                <a:latin typeface="Arial" panose="020B0604020202020204" pitchFamily="34" charset="0"/>
                <a:ea typeface="Times New Roman" panose="02020603050405020304" pitchFamily="18" charset="0"/>
                <a:hlinkClick r:id="rId7"/>
              </a:rPr>
              <a:t>Peccoz</a:t>
            </a:r>
            <a:r>
              <a:rPr lang="en-US" u="sng" dirty="0">
                <a:solidFill>
                  <a:srgbClr val="660066"/>
                </a:solidFill>
                <a:latin typeface="Arial" panose="020B0604020202020204" pitchFamily="34" charset="0"/>
                <a:ea typeface="Times New Roman" panose="02020603050405020304" pitchFamily="18" charset="0"/>
                <a:hlinkClick r:id="rId7"/>
              </a:rPr>
              <a:t> P</a:t>
            </a:r>
            <a:r>
              <a:rPr lang="en-US" dirty="0">
                <a:solidFill>
                  <a:srgbClr val="000000"/>
                </a:solidFill>
                <a:latin typeface="Arial" panose="020B0604020202020204" pitchFamily="34" charset="0"/>
                <a:ea typeface="Times New Roman" panose="02020603050405020304" pitchFamily="18" charset="0"/>
              </a:rPr>
              <a:t>, </a:t>
            </a:r>
            <a:r>
              <a:rPr lang="en-US" u="sng" dirty="0" err="1">
                <a:solidFill>
                  <a:srgbClr val="660066"/>
                </a:solidFill>
                <a:latin typeface="Arial" panose="020B0604020202020204" pitchFamily="34" charset="0"/>
                <a:ea typeface="Times New Roman" panose="02020603050405020304" pitchFamily="18" charset="0"/>
                <a:hlinkClick r:id="rId8"/>
              </a:rPr>
              <a:t>Chrousos</a:t>
            </a:r>
            <a:r>
              <a:rPr lang="en-US" u="sng" dirty="0">
                <a:solidFill>
                  <a:srgbClr val="660066"/>
                </a:solidFill>
                <a:latin typeface="Arial" panose="020B0604020202020204" pitchFamily="34" charset="0"/>
                <a:ea typeface="Times New Roman" panose="02020603050405020304" pitchFamily="18" charset="0"/>
                <a:hlinkClick r:id="rId8"/>
              </a:rPr>
              <a:t> G</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9"/>
              </a:rPr>
              <a:t>Dungan K</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10"/>
              </a:rPr>
              <a:t>Grossman A</a:t>
            </a:r>
            <a:r>
              <a:rPr lang="en-US" dirty="0">
                <a:solidFill>
                  <a:srgbClr val="000000"/>
                </a:solidFill>
                <a:latin typeface="Arial" panose="020B0604020202020204" pitchFamily="34" charset="0"/>
                <a:ea typeface="Times New Roman" panose="02020603050405020304" pitchFamily="18" charset="0"/>
              </a:rPr>
              <a:t>, </a:t>
            </a:r>
            <a:r>
              <a:rPr lang="en-US" u="sng" dirty="0" err="1">
                <a:solidFill>
                  <a:srgbClr val="660066"/>
                </a:solidFill>
                <a:latin typeface="Arial" panose="020B0604020202020204" pitchFamily="34" charset="0"/>
                <a:ea typeface="Times New Roman" panose="02020603050405020304" pitchFamily="18" charset="0"/>
                <a:hlinkClick r:id="rId11"/>
              </a:rPr>
              <a:t>Hershman</a:t>
            </a:r>
            <a:r>
              <a:rPr lang="en-US" u="sng" dirty="0">
                <a:solidFill>
                  <a:srgbClr val="660066"/>
                </a:solidFill>
                <a:latin typeface="Arial" panose="020B0604020202020204" pitchFamily="34" charset="0"/>
                <a:ea typeface="Times New Roman" panose="02020603050405020304" pitchFamily="18" charset="0"/>
                <a:hlinkClick r:id="rId11"/>
              </a:rPr>
              <a:t> JM</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12"/>
              </a:rPr>
              <a:t>Koch C</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13"/>
              </a:rPr>
              <a:t>McLachlan R</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14"/>
              </a:rPr>
              <a:t>New M</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15"/>
              </a:rPr>
              <a:t>Rebar R</a:t>
            </a: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660066"/>
                </a:solidFill>
                <a:latin typeface="Arial" panose="020B0604020202020204" pitchFamily="34" charset="0"/>
                <a:ea typeface="Times New Roman" panose="02020603050405020304" pitchFamily="18" charset="0"/>
                <a:hlinkClick r:id="rId16"/>
              </a:rPr>
              <a:t>Singer F</a:t>
            </a:r>
            <a:r>
              <a:rPr lang="en-US" dirty="0">
                <a:solidFill>
                  <a:srgbClr val="000000"/>
                </a:solidFill>
                <a:latin typeface="Arial" panose="020B0604020202020204" pitchFamily="34" charset="0"/>
                <a:ea typeface="Times New Roman" panose="02020603050405020304" pitchFamily="18" charset="0"/>
              </a:rPr>
              <a:t>, </a:t>
            </a:r>
            <a:r>
              <a:rPr lang="en-US" u="sng" dirty="0" err="1">
                <a:solidFill>
                  <a:srgbClr val="660066"/>
                </a:solidFill>
                <a:latin typeface="Arial" panose="020B0604020202020204" pitchFamily="34" charset="0"/>
                <a:ea typeface="Times New Roman" panose="02020603050405020304" pitchFamily="18" charset="0"/>
                <a:hlinkClick r:id="rId17"/>
              </a:rPr>
              <a:t>Vinik</a:t>
            </a:r>
            <a:r>
              <a:rPr lang="en-US" u="sng" dirty="0">
                <a:solidFill>
                  <a:srgbClr val="660066"/>
                </a:solidFill>
                <a:latin typeface="Arial" panose="020B0604020202020204" pitchFamily="34" charset="0"/>
                <a:ea typeface="Times New Roman" panose="02020603050405020304" pitchFamily="18" charset="0"/>
                <a:hlinkClick r:id="rId17"/>
              </a:rPr>
              <a:t> A</a:t>
            </a:r>
            <a:r>
              <a:rPr lang="en-US" dirty="0">
                <a:solidFill>
                  <a:srgbClr val="000000"/>
                </a:solidFill>
                <a:latin typeface="Arial" panose="020B0604020202020204" pitchFamily="34" charset="0"/>
                <a:ea typeface="Times New Roman" panose="02020603050405020304" pitchFamily="18" charset="0"/>
              </a:rPr>
              <a:t>, </a:t>
            </a:r>
            <a:r>
              <a:rPr lang="en-US" u="sng" dirty="0" err="1">
                <a:solidFill>
                  <a:srgbClr val="660066"/>
                </a:solidFill>
                <a:latin typeface="Arial" panose="020B0604020202020204" pitchFamily="34" charset="0"/>
                <a:ea typeface="Times New Roman" panose="02020603050405020304" pitchFamily="18" charset="0"/>
                <a:hlinkClick r:id="rId18"/>
              </a:rPr>
              <a:t>Weickert</a:t>
            </a:r>
            <a:r>
              <a:rPr lang="en-US" u="sng" dirty="0">
                <a:solidFill>
                  <a:srgbClr val="660066"/>
                </a:solidFill>
                <a:latin typeface="Arial" panose="020B0604020202020204" pitchFamily="34" charset="0"/>
                <a:ea typeface="Times New Roman" panose="02020603050405020304" pitchFamily="18" charset="0"/>
                <a:hlinkClick r:id="rId18"/>
              </a:rPr>
              <a:t> MO</a:t>
            </a:r>
            <a:r>
              <a:rPr lang="en-US" dirty="0">
                <a:solidFill>
                  <a:srgbClr val="000000"/>
                </a:solidFill>
                <a:latin typeface="Arial" panose="020B0604020202020204" pitchFamily="34" charset="0"/>
                <a:ea typeface="Times New Roman" panose="02020603050405020304" pitchFamily="18" charset="0"/>
              </a:rPr>
              <a:t>, editors. </a:t>
            </a:r>
            <a:endParaRPr lang="el-GR" sz="2000" dirty="0">
              <a:latin typeface="Times New Roman" panose="02020603050405020304" pitchFamily="18" charset="0"/>
              <a:ea typeface="Times New Roman" panose="02020603050405020304" pitchFamily="18" charset="0"/>
            </a:endParaRPr>
          </a:p>
          <a:p>
            <a:pPr>
              <a:lnSpc>
                <a:spcPct val="107000"/>
              </a:lnSpc>
              <a:spcBef>
                <a:spcPts val="1540"/>
              </a:spcBef>
              <a:spcAft>
                <a:spcPts val="770"/>
              </a:spcAft>
            </a:pPr>
            <a:r>
              <a:rPr lang="en-US" b="1" dirty="0">
                <a:solidFill>
                  <a:srgbClr val="724128"/>
                </a:solidFill>
                <a:latin typeface="Arial" panose="020B0604020202020204" pitchFamily="34" charset="0"/>
                <a:ea typeface="Times New Roman" panose="02020603050405020304" pitchFamily="18" charset="0"/>
                <a:cs typeface="Times New Roman" panose="02020603050405020304" pitchFamily="18" charset="0"/>
              </a:rPr>
              <a:t>Source</a:t>
            </a:r>
            <a:endParaRPr lang="el-GR" sz="2000" b="1" dirty="0">
              <a:solidFill>
                <a:srgbClr val="1F4D78"/>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ts val="1310"/>
              </a:lnSpc>
              <a:spcBef>
                <a:spcPts val="600"/>
              </a:spcBef>
              <a:spcAft>
                <a:spcPts val="600"/>
              </a:spcAft>
            </a:pPr>
            <a:r>
              <a:rPr lang="en-US" sz="1400" dirty="0" err="1">
                <a:solidFill>
                  <a:srgbClr val="000000"/>
                </a:solidFill>
                <a:latin typeface="Arial" panose="020B0604020202020204" pitchFamily="34" charset="0"/>
                <a:ea typeface="Times New Roman" panose="02020603050405020304" pitchFamily="18" charset="0"/>
              </a:rPr>
              <a:t>Endotext</a:t>
            </a:r>
            <a:r>
              <a:rPr lang="en-US" sz="1400" dirty="0">
                <a:solidFill>
                  <a:srgbClr val="000000"/>
                </a:solidFill>
                <a:latin typeface="Arial" panose="020B0604020202020204" pitchFamily="34" charset="0"/>
                <a:ea typeface="Times New Roman" panose="02020603050405020304" pitchFamily="18" charset="0"/>
              </a:rPr>
              <a:t> [Internet]. South Dartmouth (MA): MDText.com, Inc.; 2000-2015 Apr 8.</a:t>
            </a:r>
            <a:endParaRPr lang="el-G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99881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Συμπέρασμα….</a:t>
            </a:r>
            <a:endParaRPr lang="el-GR" dirty="0"/>
          </a:p>
        </p:txBody>
      </p:sp>
      <p:sp>
        <p:nvSpPr>
          <p:cNvPr id="3" name="TextBox 2"/>
          <p:cNvSpPr txBox="1"/>
          <p:nvPr/>
        </p:nvSpPr>
        <p:spPr>
          <a:xfrm>
            <a:off x="261718" y="2088210"/>
            <a:ext cx="6775895" cy="4401205"/>
          </a:xfrm>
          <a:prstGeom prst="rect">
            <a:avLst/>
          </a:prstGeom>
          <a:noFill/>
        </p:spPr>
        <p:txBody>
          <a:bodyPr wrap="square" rtlCol="0">
            <a:spAutoFit/>
          </a:bodyPr>
          <a:lstStyle/>
          <a:p>
            <a:pPr marL="285750" indent="-285750">
              <a:buFont typeface="Arial" panose="020B0604020202020204" pitchFamily="34" charset="0"/>
              <a:buChar char="•"/>
            </a:pPr>
            <a:r>
              <a:rPr lang="el-GR" sz="2000" dirty="0" smtClean="0"/>
              <a:t>Υπάρχουν ενδείξεις (σε </a:t>
            </a:r>
            <a:r>
              <a:rPr lang="el-GR" sz="2000" dirty="0" err="1" smtClean="0"/>
              <a:t>νευροχημικό</a:t>
            </a:r>
            <a:r>
              <a:rPr lang="el-GR" sz="2000" dirty="0" smtClean="0"/>
              <a:t> και </a:t>
            </a:r>
            <a:r>
              <a:rPr lang="el-GR" sz="2000" dirty="0" err="1" smtClean="0"/>
              <a:t>συμπεριφορικό</a:t>
            </a:r>
            <a:r>
              <a:rPr lang="el-GR" sz="2000" dirty="0" smtClean="0"/>
              <a:t> επίπεδο) ότι ο βελονισμός βοηθά στη μείωση της θετικής και αρνητικής ενίσχυσης (επίτασης) της χρήσης.</a:t>
            </a:r>
          </a:p>
          <a:p>
            <a:pPr marL="285750" indent="-285750">
              <a:buFont typeface="Arial" panose="020B0604020202020204" pitchFamily="34" charset="0"/>
              <a:buChar char="•"/>
            </a:pPr>
            <a:r>
              <a:rPr lang="el-GR" sz="2000" dirty="0" smtClean="0"/>
              <a:t>Αυτό επιτυγχάνεται μέσω της διαμόρφωσης του </a:t>
            </a:r>
            <a:r>
              <a:rPr lang="el-GR" sz="2000" dirty="0" err="1" smtClean="0"/>
              <a:t>μεσο-μεταιχμιακού</a:t>
            </a:r>
            <a:r>
              <a:rPr lang="el-GR" sz="2000" dirty="0" smtClean="0"/>
              <a:t> κυκλώματος </a:t>
            </a:r>
            <a:r>
              <a:rPr lang="el-GR" sz="2000" dirty="0" err="1" smtClean="0"/>
              <a:t>ντοπαμίνης</a:t>
            </a:r>
            <a:r>
              <a:rPr lang="en-US" sz="2000" dirty="0" smtClean="0"/>
              <a:t> (</a:t>
            </a:r>
            <a:r>
              <a:rPr lang="el-GR" sz="2000" dirty="0" smtClean="0"/>
              <a:t>στηρίζει τη χημεία του εγκεφάλου, η οποία διαταράσσεται σοβαρά στον καπνιστή λόγω έλλειψης νικοτίνης).</a:t>
            </a:r>
          </a:p>
          <a:p>
            <a:pPr marL="285750" indent="-285750">
              <a:buFont typeface="Arial" panose="020B0604020202020204" pitchFamily="34" charset="0"/>
              <a:buChar char="•"/>
            </a:pPr>
            <a:r>
              <a:rPr lang="el-GR" sz="2000" dirty="0" smtClean="0"/>
              <a:t>Διάφοροι άλλοι νευροδιαβιβαστές, όπως τα ενδογενή </a:t>
            </a:r>
            <a:r>
              <a:rPr lang="el-GR" sz="2000" dirty="0" err="1" smtClean="0"/>
              <a:t>οπιοειδή</a:t>
            </a:r>
            <a:r>
              <a:rPr lang="el-GR" sz="2000" dirty="0" smtClean="0"/>
              <a:t> πεπτίδια και η </a:t>
            </a:r>
            <a:r>
              <a:rPr lang="en-US" sz="2000" dirty="0" smtClean="0"/>
              <a:t>GABA</a:t>
            </a:r>
            <a:r>
              <a:rPr lang="el-GR" sz="2000" dirty="0" smtClean="0"/>
              <a:t> συμμετέχουν επίσης στη διαμόρφωση της απελευθέρωσης </a:t>
            </a:r>
            <a:r>
              <a:rPr lang="el-GR" sz="2000" dirty="0" err="1" smtClean="0"/>
              <a:t>ντοπαμίνης</a:t>
            </a:r>
            <a:r>
              <a:rPr lang="el-GR" sz="2000" dirty="0" smtClean="0"/>
              <a:t>.</a:t>
            </a:r>
          </a:p>
          <a:p>
            <a:pPr marL="285750" indent="-285750">
              <a:buFont typeface="Arial" panose="020B0604020202020204" pitchFamily="34" charset="0"/>
              <a:buChar char="•"/>
            </a:pPr>
            <a:r>
              <a:rPr lang="el-GR" sz="2000" dirty="0" smtClean="0"/>
              <a:t>Υπάρχουν ακόμη πολλά αναπάντητα ερωτήματα, τόσο για τη δράση του βελονισμού  (ποσοστά αποτελεσματικότητας) όσο και για τον μηχανισμό που αυτός κινητοποιεί.</a:t>
            </a:r>
            <a:endParaRPr lang="el-GR" sz="2000" dirty="0"/>
          </a:p>
          <a:p>
            <a:pPr marL="285750" indent="-285750">
              <a:buFont typeface="Arial" panose="020B0604020202020204" pitchFamily="34" charset="0"/>
              <a:buChar char="•"/>
            </a:pPr>
            <a:endParaRPr lang="el-GR" sz="2000" dirty="0"/>
          </a:p>
        </p:txBody>
      </p:sp>
      <p:pic>
        <p:nvPicPr>
          <p:cNvPr id="6146" name="Picture 2" descr="http://oshercenter.org/wp-content/uploads/sites/2/2015/10/Final-Joint-Conference-Banner-300x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934" y="2628901"/>
            <a:ext cx="4004672" cy="28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500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Τελικό συμπέρασμα ….</a:t>
            </a:r>
            <a:endParaRPr lang="el-GR" dirty="0"/>
          </a:p>
        </p:txBody>
      </p:sp>
      <p:sp>
        <p:nvSpPr>
          <p:cNvPr id="3" name="TextBox 2"/>
          <p:cNvSpPr txBox="1"/>
          <p:nvPr/>
        </p:nvSpPr>
        <p:spPr>
          <a:xfrm>
            <a:off x="1110827" y="2201332"/>
            <a:ext cx="5933440" cy="4247317"/>
          </a:xfrm>
          <a:prstGeom prst="rect">
            <a:avLst/>
          </a:prstGeom>
          <a:noFill/>
        </p:spPr>
        <p:txBody>
          <a:bodyPr wrap="square" rtlCol="0">
            <a:spAutoFit/>
          </a:bodyPr>
          <a:lstStyle/>
          <a:p>
            <a:r>
              <a:rPr lang="el-GR" b="1" dirty="0" smtClean="0"/>
              <a:t>Μεγάλος όγκος εργασιών έχει εκπονηθεί από τις αρχές του 1970 έως σήμερα.</a:t>
            </a:r>
          </a:p>
          <a:p>
            <a:endParaRPr lang="el-GR" b="1" dirty="0"/>
          </a:p>
          <a:p>
            <a:r>
              <a:rPr lang="el-GR" b="1" dirty="0" smtClean="0"/>
              <a:t>Μετά από 40 χρόνια βασικής έρευνας (σε Ανατολή και Δύση) δεν μπορεί να επιβεβαιωθεί η αποτελεσματικότητα του βελονισμού στις εξαρτήσεις (σε σύγκριση με </a:t>
            </a:r>
            <a:r>
              <a:rPr lang="en-US" b="1" dirty="0" smtClean="0"/>
              <a:t>placebo </a:t>
            </a:r>
            <a:r>
              <a:rPr lang="el-GR" b="1" dirty="0" smtClean="0"/>
              <a:t>βελονισμό, </a:t>
            </a:r>
            <a:r>
              <a:rPr lang="el-GR" b="1" dirty="0" err="1" smtClean="0"/>
              <a:t>ψευδοβελονισμό</a:t>
            </a:r>
            <a:r>
              <a:rPr lang="el-GR" b="1" dirty="0" smtClean="0"/>
              <a:t> ή εικονικό φάρμακο). Είναι πάντως ανώτερος από τη μη θεραπεία.</a:t>
            </a:r>
          </a:p>
          <a:p>
            <a:endParaRPr lang="el-GR" b="1" dirty="0"/>
          </a:p>
          <a:p>
            <a:r>
              <a:rPr lang="el-GR" b="1" dirty="0" smtClean="0"/>
              <a:t>Οι περισσότερες εργασίες είναι μικρού δείγματος και κακής ποιότητας. Συνήθως δεν επιστρατεύονται μαθηματικοί και στατιστικολόγοι για να «διορθώσουν» το αποτέλεσμα.</a:t>
            </a:r>
          </a:p>
          <a:p>
            <a:endParaRPr lang="el-GR" b="1" dirty="0"/>
          </a:p>
          <a:p>
            <a:r>
              <a:rPr lang="el-GR" b="1" dirty="0" smtClean="0"/>
              <a:t>Στο μέλλον, ίσως να μπορώ να σας δώσω πιο «συμπαγή» στοιχεία. </a:t>
            </a:r>
            <a:endParaRPr lang="el-GR" b="1" dirty="0"/>
          </a:p>
        </p:txBody>
      </p:sp>
      <p:sp>
        <p:nvSpPr>
          <p:cNvPr id="4" name="TextBox 3"/>
          <p:cNvSpPr txBox="1"/>
          <p:nvPr/>
        </p:nvSpPr>
        <p:spPr>
          <a:xfrm>
            <a:off x="7213600" y="2570665"/>
            <a:ext cx="4726167" cy="1754326"/>
          </a:xfrm>
          <a:prstGeom prst="rect">
            <a:avLst/>
          </a:prstGeom>
          <a:noFill/>
        </p:spPr>
        <p:txBody>
          <a:bodyPr wrap="none" rtlCol="0">
            <a:spAutoFit/>
          </a:bodyPr>
          <a:lstStyle/>
          <a:p>
            <a:pPr algn="ctr"/>
            <a:r>
              <a:rPr lang="el-GR" sz="3600" b="1" dirty="0" smtClean="0"/>
              <a:t>Ευχαριστώ για την </a:t>
            </a:r>
            <a:r>
              <a:rPr lang="el-GR" sz="3600" b="1" dirty="0" smtClean="0">
                <a:solidFill>
                  <a:srgbClr val="C00000"/>
                </a:solidFill>
              </a:rPr>
              <a:t>Τιμή</a:t>
            </a:r>
          </a:p>
          <a:p>
            <a:pPr algn="ctr"/>
            <a:r>
              <a:rPr lang="el-GR" sz="3600" b="1" dirty="0" smtClean="0"/>
              <a:t>και την </a:t>
            </a:r>
          </a:p>
          <a:p>
            <a:pPr algn="ctr"/>
            <a:r>
              <a:rPr lang="el-GR" sz="3600" b="1" dirty="0" smtClean="0">
                <a:solidFill>
                  <a:srgbClr val="C00000"/>
                </a:solidFill>
              </a:rPr>
              <a:t>Υπομονή</a:t>
            </a:r>
            <a:r>
              <a:rPr lang="el-GR" sz="3600" b="1" dirty="0" smtClean="0"/>
              <a:t> Σας.</a:t>
            </a:r>
            <a:endParaRPr lang="el-GR" sz="3600" b="1" dirty="0"/>
          </a:p>
        </p:txBody>
      </p:sp>
      <p:pic>
        <p:nvPicPr>
          <p:cNvPr id="5122" name="Picture 2" descr="https://s-media-cache-ak0.pinimg.com/236x/52/1d/a9/521da91ea575945ee3a4fc89f81e26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733" y="4620057"/>
            <a:ext cx="2247900" cy="153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4837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a:lstStyle/>
          <a:p>
            <a:r>
              <a:rPr lang="el-GR" dirty="0" smtClean="0"/>
              <a:t>Περιεχόμενα ομιλίας</a:t>
            </a:r>
            <a:endParaRPr lang="el-GR" dirty="0"/>
          </a:p>
        </p:txBody>
      </p:sp>
      <p:sp>
        <p:nvSpPr>
          <p:cNvPr id="14" name="Σύμβολο κράτησης θέσης περιεχομένου 13"/>
          <p:cNvSpPr>
            <a:spLocks noGrp="1"/>
          </p:cNvSpPr>
          <p:nvPr>
            <p:ph idx="1"/>
          </p:nvPr>
        </p:nvSpPr>
        <p:spPr>
          <a:xfrm>
            <a:off x="803642" y="2871787"/>
            <a:ext cx="9628632" cy="3986213"/>
          </a:xfrm>
        </p:spPr>
        <p:txBody>
          <a:bodyPr/>
          <a:lstStyle/>
          <a:p>
            <a:r>
              <a:rPr lang="el-GR" b="1" dirty="0" smtClean="0"/>
              <a:t>Εισαγωγή</a:t>
            </a:r>
          </a:p>
          <a:p>
            <a:r>
              <a:rPr lang="el-GR" b="1" dirty="0" smtClean="0"/>
              <a:t>Αδρή περιγραφή συστήματος ανταμοιβής</a:t>
            </a:r>
          </a:p>
          <a:p>
            <a:r>
              <a:rPr lang="el-GR" b="1" dirty="0" smtClean="0"/>
              <a:t>Εφαρμογή του βελονισμού στο κάπνισμα</a:t>
            </a:r>
          </a:p>
          <a:p>
            <a:r>
              <a:rPr lang="el-GR" b="1" dirty="0" smtClean="0"/>
              <a:t>Επιλογή </a:t>
            </a:r>
            <a:r>
              <a:rPr lang="el-GR" b="1" dirty="0" smtClean="0"/>
              <a:t>περιστατικών</a:t>
            </a:r>
            <a:r>
              <a:rPr lang="en-US" b="1" dirty="0" smtClean="0"/>
              <a:t> / </a:t>
            </a:r>
            <a:r>
              <a:rPr lang="el-GR" b="1" dirty="0" smtClean="0"/>
              <a:t>μηχανισμοί</a:t>
            </a:r>
            <a:endParaRPr lang="el-GR" b="1" dirty="0" smtClean="0"/>
          </a:p>
          <a:p>
            <a:r>
              <a:rPr lang="el-GR" b="1" dirty="0" smtClean="0"/>
              <a:t>Βελονισμός βασισμένος σε ενδείξεις</a:t>
            </a:r>
            <a:endParaRPr lang="el-GR" b="1" dirty="0"/>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3678" y="2553041"/>
            <a:ext cx="5563137" cy="3708758"/>
          </a:xfrm>
          <a:prstGeom prst="rect">
            <a:avLst/>
          </a:prstGeom>
        </p:spPr>
      </p:pic>
    </p:spTree>
    <p:extLst>
      <p:ext uri="{BB962C8B-B14F-4D97-AF65-F5344CB8AC3E}">
        <p14:creationId xmlns:p14="http://schemas.microsoft.com/office/powerpoint/2010/main" val="144035568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Βελονισμός / κάπνισμα</a:t>
            </a:r>
            <a:endParaRPr lang="el-GR" dirty="0"/>
          </a:p>
        </p:txBody>
      </p:sp>
      <p:sp>
        <p:nvSpPr>
          <p:cNvPr id="3" name="Θέση κειμένου 2"/>
          <p:cNvSpPr>
            <a:spLocks noGrp="1"/>
          </p:cNvSpPr>
          <p:nvPr>
            <p:ph type="body" idx="1"/>
          </p:nvPr>
        </p:nvSpPr>
        <p:spPr/>
        <p:txBody>
          <a:bodyPr/>
          <a:lstStyle/>
          <a:p>
            <a:r>
              <a:rPr lang="el-GR" dirty="0" smtClean="0"/>
              <a:t>Υπάρχουν στοιχεία επιστημονικού ενδιαφέροντος</a:t>
            </a:r>
            <a:r>
              <a:rPr lang="en-US" dirty="0" smtClean="0"/>
              <a:t>;;</a:t>
            </a:r>
            <a:endParaRPr lang="el-GR" dirty="0"/>
          </a:p>
        </p:txBody>
      </p:sp>
      <p:pic>
        <p:nvPicPr>
          <p:cNvPr id="2050" name="Picture 2" descr="http://www.invitromagazine.gr/wp-content/uploads/2014/09/smoking.jpg3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659" y="90152"/>
            <a:ext cx="2699918" cy="343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2904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Μη επιβεβαιωμένη στις </a:t>
            </a:r>
            <a:r>
              <a:rPr lang="el-GR" dirty="0" err="1" smtClean="0"/>
              <a:t>μεταναλύσεις</a:t>
            </a:r>
            <a:r>
              <a:rPr lang="el-GR" dirty="0" smtClean="0"/>
              <a:t> δράση …..</a:t>
            </a:r>
            <a:endParaRPr lang="el-GR" dirty="0"/>
          </a:p>
        </p:txBody>
      </p:sp>
      <p:sp>
        <p:nvSpPr>
          <p:cNvPr id="3" name="Ορθογώνιο 2"/>
          <p:cNvSpPr/>
          <p:nvPr/>
        </p:nvSpPr>
        <p:spPr>
          <a:xfrm>
            <a:off x="228149" y="1957588"/>
            <a:ext cx="11732653" cy="5016758"/>
          </a:xfrm>
          <a:prstGeom prst="rect">
            <a:avLst/>
          </a:prstGeom>
        </p:spPr>
        <p:txBody>
          <a:bodyPr wrap="square">
            <a:spAutoFit/>
          </a:bodyPr>
          <a:lstStyle/>
          <a:p>
            <a:r>
              <a:rPr lang="en-US" sz="1600" u="sng" dirty="0">
                <a:solidFill>
                  <a:srgbClr val="660066"/>
                </a:solidFill>
                <a:latin typeface="arial" panose="020B0604020202020204" pitchFamily="34" charset="0"/>
                <a:hlinkClick r:id="rId2" tooltip="The Cochrane database of systematic reviews."/>
              </a:rPr>
              <a:t>Cochrane Database </a:t>
            </a:r>
            <a:r>
              <a:rPr lang="en-US" sz="1600" u="sng" dirty="0" err="1">
                <a:solidFill>
                  <a:srgbClr val="660066"/>
                </a:solidFill>
                <a:latin typeface="arial" panose="020B0604020202020204" pitchFamily="34" charset="0"/>
                <a:hlinkClick r:id="rId2" tooltip="The Cochrane database of systematic reviews."/>
              </a:rPr>
              <a:t>Syst</a:t>
            </a:r>
            <a:r>
              <a:rPr lang="en-US" sz="1600" u="sng" dirty="0">
                <a:solidFill>
                  <a:srgbClr val="660066"/>
                </a:solidFill>
                <a:latin typeface="arial" panose="020B0604020202020204" pitchFamily="34" charset="0"/>
                <a:hlinkClick r:id="rId2" tooltip="The Cochrane database of systematic reviews."/>
              </a:rPr>
              <a:t> Rev.</a:t>
            </a:r>
            <a:r>
              <a:rPr lang="en-US" sz="1600" dirty="0">
                <a:solidFill>
                  <a:srgbClr val="000000"/>
                </a:solidFill>
                <a:latin typeface="arial" panose="020B0604020202020204" pitchFamily="34" charset="0"/>
              </a:rPr>
              <a:t> 2002;(2):CD000009.</a:t>
            </a:r>
          </a:p>
          <a:p>
            <a:endParaRPr lang="el-GR" sz="1600" b="1" dirty="0" smtClean="0">
              <a:solidFill>
                <a:srgbClr val="000000"/>
              </a:solidFill>
              <a:latin typeface="arial" panose="020B0604020202020204" pitchFamily="34" charset="0"/>
            </a:endParaRPr>
          </a:p>
          <a:p>
            <a:r>
              <a:rPr lang="en-US" sz="1600" b="1" dirty="0" smtClean="0">
                <a:solidFill>
                  <a:srgbClr val="000000"/>
                </a:solidFill>
                <a:latin typeface="arial" panose="020B0604020202020204" pitchFamily="34" charset="0"/>
              </a:rPr>
              <a:t>Acupuncture </a:t>
            </a:r>
            <a:r>
              <a:rPr lang="en-US" sz="1600" b="1" dirty="0">
                <a:solidFill>
                  <a:srgbClr val="000000"/>
                </a:solidFill>
                <a:latin typeface="arial" panose="020B0604020202020204" pitchFamily="34" charset="0"/>
              </a:rPr>
              <a:t>for smoking cessation.</a:t>
            </a:r>
          </a:p>
          <a:p>
            <a:r>
              <a:rPr lang="en-US" sz="1600" u="sng" dirty="0">
                <a:solidFill>
                  <a:srgbClr val="660066"/>
                </a:solidFill>
                <a:latin typeface="arial" panose="020B0604020202020204" pitchFamily="34" charset="0"/>
                <a:hlinkClick r:id="rId3"/>
              </a:rPr>
              <a:t>White AR</a:t>
            </a:r>
            <a:r>
              <a:rPr lang="en-US" sz="1600" baseline="30000" dirty="0">
                <a:solidFill>
                  <a:srgbClr val="000000"/>
                </a:solidFill>
                <a:latin typeface="arial" panose="020B0604020202020204" pitchFamily="34" charset="0"/>
              </a:rPr>
              <a:t>1</a:t>
            </a:r>
            <a:r>
              <a:rPr lang="en-US" sz="1600" dirty="0">
                <a:solidFill>
                  <a:srgbClr val="000000"/>
                </a:solidFill>
                <a:latin typeface="arial" panose="020B0604020202020204" pitchFamily="34" charset="0"/>
              </a:rPr>
              <a:t>, </a:t>
            </a:r>
            <a:r>
              <a:rPr lang="en-US" sz="1600" u="sng" dirty="0" err="1">
                <a:solidFill>
                  <a:srgbClr val="660066"/>
                </a:solidFill>
                <a:latin typeface="arial" panose="020B0604020202020204" pitchFamily="34" charset="0"/>
                <a:hlinkClick r:id="rId4"/>
              </a:rPr>
              <a:t>Rampes</a:t>
            </a:r>
            <a:r>
              <a:rPr lang="en-US" sz="1600" u="sng" dirty="0">
                <a:solidFill>
                  <a:srgbClr val="660066"/>
                </a:solidFill>
                <a:latin typeface="arial" panose="020B0604020202020204" pitchFamily="34" charset="0"/>
                <a:hlinkClick r:id="rId4"/>
              </a:rPr>
              <a:t> H</a:t>
            </a:r>
            <a:r>
              <a:rPr lang="en-US" sz="1600" dirty="0">
                <a:solidFill>
                  <a:srgbClr val="000000"/>
                </a:solidFill>
                <a:latin typeface="arial" panose="020B0604020202020204" pitchFamily="34" charset="0"/>
              </a:rPr>
              <a:t>, </a:t>
            </a:r>
            <a:r>
              <a:rPr lang="en-US" sz="1600" u="sng" dirty="0">
                <a:solidFill>
                  <a:srgbClr val="660066"/>
                </a:solidFill>
                <a:latin typeface="arial" panose="020B0604020202020204" pitchFamily="34" charset="0"/>
                <a:hlinkClick r:id="rId5"/>
              </a:rPr>
              <a:t>Ernst E</a:t>
            </a:r>
            <a:r>
              <a:rPr lang="en-US" sz="1600" dirty="0">
                <a:solidFill>
                  <a:srgbClr val="000000"/>
                </a:solidFill>
                <a:latin typeface="arial" panose="020B0604020202020204" pitchFamily="34" charset="0"/>
              </a:rPr>
              <a:t>.</a:t>
            </a:r>
          </a:p>
          <a:p>
            <a:endParaRPr lang="el-GR" sz="1600" b="1" dirty="0" smtClean="0">
              <a:solidFill>
                <a:srgbClr val="000000"/>
              </a:solidFill>
              <a:latin typeface="arial" panose="020B0604020202020204" pitchFamily="34" charset="0"/>
            </a:endParaRPr>
          </a:p>
          <a:p>
            <a:r>
              <a:rPr lang="en-US" sz="1600" b="1" dirty="0" smtClean="0">
                <a:solidFill>
                  <a:srgbClr val="000000"/>
                </a:solidFill>
                <a:latin typeface="arial" panose="020B0604020202020204" pitchFamily="34" charset="0"/>
              </a:rPr>
              <a:t>Update </a:t>
            </a:r>
            <a:r>
              <a:rPr lang="en-US" sz="1600" b="1" dirty="0">
                <a:solidFill>
                  <a:srgbClr val="000000"/>
                </a:solidFill>
                <a:latin typeface="arial" panose="020B0604020202020204" pitchFamily="34" charset="0"/>
              </a:rPr>
              <a:t>in</a:t>
            </a:r>
          </a:p>
          <a:p>
            <a:pPr>
              <a:buFont typeface="Arial" panose="020B0604020202020204" pitchFamily="34" charset="0"/>
              <a:buChar char="•"/>
            </a:pPr>
            <a:r>
              <a:rPr lang="en-US" sz="1600" dirty="0">
                <a:solidFill>
                  <a:srgbClr val="14376C"/>
                </a:solidFill>
                <a:latin typeface="arial" panose="020B0604020202020204" pitchFamily="34" charset="0"/>
                <a:hlinkClick r:id="rId6"/>
              </a:rPr>
              <a:t>Acupuncture and related interventions for smoking cessation.</a:t>
            </a:r>
            <a:r>
              <a:rPr lang="en-US" sz="1600" dirty="0">
                <a:solidFill>
                  <a:srgbClr val="777777"/>
                </a:solidFill>
                <a:latin typeface="arial" panose="020B0604020202020204" pitchFamily="34" charset="0"/>
              </a:rPr>
              <a:t> [Cochrane Database </a:t>
            </a:r>
            <a:r>
              <a:rPr lang="en-US" sz="1600" dirty="0" err="1">
                <a:solidFill>
                  <a:srgbClr val="777777"/>
                </a:solidFill>
                <a:latin typeface="arial" panose="020B0604020202020204" pitchFamily="34" charset="0"/>
              </a:rPr>
              <a:t>Syst</a:t>
            </a:r>
            <a:r>
              <a:rPr lang="en-US" sz="1600" dirty="0">
                <a:solidFill>
                  <a:srgbClr val="777777"/>
                </a:solidFill>
                <a:latin typeface="arial" panose="020B0604020202020204" pitchFamily="34" charset="0"/>
              </a:rPr>
              <a:t> Rev. 2006]</a:t>
            </a:r>
            <a:endParaRPr lang="en-US" sz="1600" dirty="0">
              <a:solidFill>
                <a:srgbClr val="000000"/>
              </a:solidFill>
              <a:latin typeface="arial" panose="020B0604020202020204" pitchFamily="34" charset="0"/>
            </a:endParaRPr>
          </a:p>
          <a:p>
            <a:endParaRPr lang="el-GR" sz="1600" b="1" cap="all" dirty="0" smtClean="0">
              <a:solidFill>
                <a:srgbClr val="000000"/>
              </a:solidFill>
              <a:latin typeface="arial" panose="020B0604020202020204" pitchFamily="34" charset="0"/>
            </a:endParaRPr>
          </a:p>
          <a:p>
            <a:r>
              <a:rPr lang="en-US" sz="1600" b="1" cap="all" dirty="0" smtClean="0">
                <a:solidFill>
                  <a:srgbClr val="000000"/>
                </a:solidFill>
                <a:latin typeface="arial" panose="020B0604020202020204" pitchFamily="34" charset="0"/>
              </a:rPr>
              <a:t>MAIN </a:t>
            </a:r>
            <a:r>
              <a:rPr lang="en-US" sz="1600" b="1" cap="all" dirty="0">
                <a:solidFill>
                  <a:srgbClr val="000000"/>
                </a:solidFill>
                <a:latin typeface="arial" panose="020B0604020202020204" pitchFamily="34" charset="0"/>
              </a:rPr>
              <a:t>RESULTS:</a:t>
            </a:r>
          </a:p>
          <a:p>
            <a:r>
              <a:rPr lang="en-US" sz="1600" dirty="0">
                <a:solidFill>
                  <a:srgbClr val="000000"/>
                </a:solidFill>
                <a:latin typeface="arial" panose="020B0604020202020204" pitchFamily="34" charset="0"/>
              </a:rPr>
              <a:t>We identified 22 studies. Acupuncture was not superior to sham acupuncture in smoking cessation at any time point. The odds ratio (OR) for early outcomes was 1.22 (95% confidence interval 0.99 to 1.49); the OR after 6 months was 1.50 (95% confidence interval 0.99 to 2.27) and after 12 months 1.08 (95% confidence interval 0.77 to 1.52). Similarly, when acupuncture was compared with other anti-smoking interventions, there were no differences in outcome at any time point. Acupuncture appeared to be superior to no intervention in the early results, but this difference was not sustained. The results with different acupuncture techniques do not show any one particular method (i.e. auricular acupuncture or non-auricular acupuncture) to be superior to control intervention. Based on the results of single studies, acupressure was found to be superior to advice; laser therapy and electrostimulation were not superior to sham forms of these therapies.</a:t>
            </a:r>
          </a:p>
          <a:p>
            <a:r>
              <a:rPr lang="en-US" sz="1600" b="1" cap="all" dirty="0">
                <a:solidFill>
                  <a:srgbClr val="000000"/>
                </a:solidFill>
                <a:latin typeface="arial" panose="020B0604020202020204" pitchFamily="34" charset="0"/>
              </a:rPr>
              <a:t>REVIEWER'S CONCLUSIONS:</a:t>
            </a:r>
          </a:p>
          <a:p>
            <a:r>
              <a:rPr lang="en-US" sz="1600" dirty="0">
                <a:solidFill>
                  <a:srgbClr val="000000"/>
                </a:solidFill>
                <a:latin typeface="arial" panose="020B0604020202020204" pitchFamily="34" charset="0"/>
              </a:rPr>
              <a:t>There is </a:t>
            </a:r>
            <a:r>
              <a:rPr lang="en-US" sz="1600" b="1" dirty="0">
                <a:solidFill>
                  <a:srgbClr val="FF0000"/>
                </a:solidFill>
                <a:latin typeface="arial" panose="020B0604020202020204" pitchFamily="34" charset="0"/>
              </a:rPr>
              <a:t>no clear evidence </a:t>
            </a:r>
            <a:r>
              <a:rPr lang="en-US" sz="1600" dirty="0">
                <a:solidFill>
                  <a:srgbClr val="000000"/>
                </a:solidFill>
                <a:latin typeface="arial" panose="020B0604020202020204" pitchFamily="34" charset="0"/>
              </a:rPr>
              <a:t>that acupuncture, acupressure, laser therapy or electrostimulation are effective for smoking cessation</a:t>
            </a:r>
            <a:endParaRPr lang="en-US"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5382638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3587" y="146450"/>
            <a:ext cx="10848305" cy="2585323"/>
          </a:xfrm>
          <a:prstGeom prst="rect">
            <a:avLst/>
          </a:prstGeom>
        </p:spPr>
        <p:txBody>
          <a:bodyPr wrap="square">
            <a:spAutoFit/>
          </a:bodyPr>
          <a:lstStyle/>
          <a:p>
            <a:pPr fontAlgn="base"/>
            <a:r>
              <a:rPr lang="en-US" b="1" dirty="0">
                <a:solidFill>
                  <a:srgbClr val="A3A2A2"/>
                </a:solidFill>
                <a:latin typeface="Arial" panose="020B0604020202020204" pitchFamily="34" charset="0"/>
              </a:rPr>
              <a:t>Intervention Review</a:t>
            </a:r>
          </a:p>
          <a:p>
            <a:pPr fontAlgn="base"/>
            <a:r>
              <a:rPr lang="en-US" b="1" dirty="0" smtClean="0">
                <a:solidFill>
                  <a:srgbClr val="000000"/>
                </a:solidFill>
                <a:latin typeface="Arial" panose="020B0604020202020204" pitchFamily="34" charset="0"/>
              </a:rPr>
              <a:t>Acupuncture </a:t>
            </a:r>
            <a:r>
              <a:rPr lang="en-US" b="1" dirty="0">
                <a:solidFill>
                  <a:srgbClr val="000000"/>
                </a:solidFill>
                <a:latin typeface="Arial" panose="020B0604020202020204" pitchFamily="34" charset="0"/>
              </a:rPr>
              <a:t>and related interventions for smoking </a:t>
            </a:r>
            <a:r>
              <a:rPr lang="en-US" b="1" dirty="0" smtClean="0">
                <a:solidFill>
                  <a:srgbClr val="000000"/>
                </a:solidFill>
                <a:latin typeface="Arial" panose="020B0604020202020204" pitchFamily="34" charset="0"/>
              </a:rPr>
              <a:t>cessation</a:t>
            </a:r>
            <a:endParaRPr lang="el-GR" b="1" dirty="0" smtClean="0">
              <a:solidFill>
                <a:srgbClr val="000000"/>
              </a:solidFill>
              <a:latin typeface="Arial" panose="020B0604020202020204" pitchFamily="34" charset="0"/>
            </a:endParaRPr>
          </a:p>
          <a:p>
            <a:pPr fontAlgn="base"/>
            <a:endParaRPr lang="en-US" b="1" dirty="0">
              <a:solidFill>
                <a:srgbClr val="000000"/>
              </a:solidFill>
              <a:latin typeface="Arial" panose="020B0604020202020204" pitchFamily="34" charset="0"/>
            </a:endParaRPr>
          </a:p>
          <a:p>
            <a:pPr fontAlgn="base">
              <a:buFont typeface="+mj-lt"/>
              <a:buAutoNum type="arabicPeriod"/>
            </a:pPr>
            <a:r>
              <a:rPr lang="en-US" dirty="0">
                <a:solidFill>
                  <a:srgbClr val="000000"/>
                </a:solidFill>
                <a:latin typeface="Arial" panose="020B0604020202020204" pitchFamily="34" charset="0"/>
              </a:rPr>
              <a:t>Adrian R White</a:t>
            </a:r>
            <a:r>
              <a:rPr lang="en-US" baseline="30000" dirty="0">
                <a:solidFill>
                  <a:srgbClr val="000000"/>
                </a:solidFill>
                <a:latin typeface="Arial" panose="020B0604020202020204" pitchFamily="34" charset="0"/>
              </a:rPr>
              <a:t>1,*</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Hagen </a:t>
            </a:r>
            <a:r>
              <a:rPr lang="en-US" dirty="0">
                <a:solidFill>
                  <a:srgbClr val="000000"/>
                </a:solidFill>
                <a:latin typeface="Arial" panose="020B0604020202020204" pitchFamily="34" charset="0"/>
              </a:rPr>
              <a:t>Rampes</a:t>
            </a:r>
            <a:r>
              <a:rPr lang="en-US" baseline="30000" dirty="0">
                <a:solidFill>
                  <a:srgbClr val="000000"/>
                </a:solidFill>
                <a:latin typeface="Arial" panose="020B0604020202020204" pitchFamily="34" charset="0"/>
              </a:rPr>
              <a:t>2</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Jian </a:t>
            </a:r>
            <a:r>
              <a:rPr lang="en-US" dirty="0">
                <a:solidFill>
                  <a:srgbClr val="000000"/>
                </a:solidFill>
                <a:latin typeface="Arial" panose="020B0604020202020204" pitchFamily="34" charset="0"/>
              </a:rPr>
              <a:t>Ping Liu</a:t>
            </a:r>
            <a:r>
              <a:rPr lang="en-US" baseline="30000" dirty="0">
                <a:solidFill>
                  <a:srgbClr val="000000"/>
                </a:solidFill>
                <a:latin typeface="Arial" panose="020B0604020202020204" pitchFamily="34" charset="0"/>
              </a:rPr>
              <a:t>3</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Lindsay </a:t>
            </a:r>
            <a:r>
              <a:rPr lang="en-US" dirty="0">
                <a:solidFill>
                  <a:srgbClr val="000000"/>
                </a:solidFill>
                <a:latin typeface="Arial" panose="020B0604020202020204" pitchFamily="34" charset="0"/>
              </a:rPr>
              <a:t>F Stead</a:t>
            </a:r>
            <a:r>
              <a:rPr lang="en-US" baseline="30000" dirty="0">
                <a:solidFill>
                  <a:srgbClr val="000000"/>
                </a:solidFill>
                <a:latin typeface="Arial" panose="020B0604020202020204" pitchFamily="34" charset="0"/>
              </a:rPr>
              <a:t>4</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John </a:t>
            </a:r>
            <a:r>
              <a:rPr lang="en-US" dirty="0">
                <a:solidFill>
                  <a:srgbClr val="000000"/>
                </a:solidFill>
                <a:latin typeface="Arial" panose="020B0604020202020204" pitchFamily="34" charset="0"/>
              </a:rPr>
              <a:t>Campbell</a:t>
            </a:r>
            <a:r>
              <a:rPr lang="en-US" baseline="30000" dirty="0">
                <a:solidFill>
                  <a:srgbClr val="000000"/>
                </a:solidFill>
                <a:latin typeface="Arial" panose="020B0604020202020204" pitchFamily="34" charset="0"/>
              </a:rPr>
              <a:t>5</a:t>
            </a:r>
            <a:endParaRPr lang="en-US" dirty="0">
              <a:solidFill>
                <a:srgbClr val="000000"/>
              </a:solidFill>
              <a:latin typeface="Arial" panose="020B0604020202020204" pitchFamily="34" charset="0"/>
            </a:endParaRPr>
          </a:p>
          <a:p>
            <a:pPr fontAlgn="base"/>
            <a:endParaRPr lang="el-GR" dirty="0" smtClean="0">
              <a:solidFill>
                <a:srgbClr val="000000"/>
              </a:solidFill>
              <a:latin typeface="Arial" panose="020B0604020202020204" pitchFamily="34" charset="0"/>
            </a:endParaRPr>
          </a:p>
          <a:p>
            <a:pPr fontAlgn="base"/>
            <a:r>
              <a:rPr lang="en-US" dirty="0" smtClean="0">
                <a:solidFill>
                  <a:srgbClr val="000000"/>
                </a:solidFill>
                <a:latin typeface="Arial" panose="020B0604020202020204" pitchFamily="34" charset="0"/>
              </a:rPr>
              <a:t>Editorial </a:t>
            </a:r>
            <a:r>
              <a:rPr lang="en-US" dirty="0">
                <a:solidFill>
                  <a:srgbClr val="000000"/>
                </a:solidFill>
                <a:latin typeface="Arial" panose="020B0604020202020204" pitchFamily="34" charset="0"/>
              </a:rPr>
              <a:t>Group: </a:t>
            </a:r>
            <a:r>
              <a:rPr lang="en-US" dirty="0">
                <a:solidFill>
                  <a:srgbClr val="007E8A"/>
                </a:solidFill>
                <a:latin typeface="Arial" panose="020B0604020202020204" pitchFamily="34" charset="0"/>
                <a:hlinkClick r:id="rId2"/>
              </a:rPr>
              <a:t>Cochrane Tobacco Addiction Group</a:t>
            </a:r>
            <a:endParaRPr lang="en-US" dirty="0">
              <a:solidFill>
                <a:srgbClr val="000000"/>
              </a:solidFill>
              <a:latin typeface="Arial" panose="020B0604020202020204" pitchFamily="34" charset="0"/>
            </a:endParaRPr>
          </a:p>
          <a:p>
            <a:pPr fontAlgn="base"/>
            <a:endParaRPr lang="el-GR" dirty="0" smtClean="0">
              <a:solidFill>
                <a:srgbClr val="000000"/>
              </a:solidFill>
              <a:latin typeface="Arial" panose="020B0604020202020204" pitchFamily="34" charset="0"/>
            </a:endParaRPr>
          </a:p>
          <a:p>
            <a:pPr fontAlgn="base"/>
            <a:r>
              <a:rPr lang="en-US" dirty="0" smtClean="0">
                <a:solidFill>
                  <a:srgbClr val="000000"/>
                </a:solidFill>
                <a:latin typeface="Arial" panose="020B0604020202020204" pitchFamily="34" charset="0"/>
              </a:rPr>
              <a:t>Published </a:t>
            </a:r>
            <a:r>
              <a:rPr lang="en-US" dirty="0">
                <a:solidFill>
                  <a:srgbClr val="000000"/>
                </a:solidFill>
                <a:latin typeface="Arial" panose="020B0604020202020204" pitchFamily="34" charset="0"/>
              </a:rPr>
              <a:t>Online: 23 JAN 2014</a:t>
            </a:r>
          </a:p>
          <a:p>
            <a:pPr fontAlgn="base"/>
            <a:r>
              <a:rPr lang="en-US" dirty="0">
                <a:solidFill>
                  <a:srgbClr val="000000"/>
                </a:solidFill>
                <a:latin typeface="Arial" panose="020B0604020202020204" pitchFamily="34" charset="0"/>
              </a:rPr>
              <a:t>Assessed as up-to-date: 26 NOV 2013</a:t>
            </a:r>
            <a:endParaRPr lang="en-US" b="0" i="0" dirty="0">
              <a:solidFill>
                <a:srgbClr val="000000"/>
              </a:solidFill>
              <a:effectLst/>
              <a:latin typeface="Arial" panose="020B0604020202020204" pitchFamily="34" charset="0"/>
            </a:endParaRPr>
          </a:p>
        </p:txBody>
      </p:sp>
      <p:sp>
        <p:nvSpPr>
          <p:cNvPr id="3" name="Ορθογώνιο 2"/>
          <p:cNvSpPr/>
          <p:nvPr/>
        </p:nvSpPr>
        <p:spPr>
          <a:xfrm>
            <a:off x="2944969" y="3491994"/>
            <a:ext cx="6096000" cy="2308324"/>
          </a:xfrm>
          <a:prstGeom prst="rect">
            <a:avLst/>
          </a:prstGeom>
        </p:spPr>
        <p:txBody>
          <a:bodyPr>
            <a:spAutoFit/>
          </a:bodyPr>
          <a:lstStyle/>
          <a:p>
            <a:r>
              <a:rPr lang="en-US" dirty="0">
                <a:solidFill>
                  <a:srgbClr val="000000"/>
                </a:solidFill>
                <a:latin typeface="Arial" panose="020B0604020202020204" pitchFamily="34" charset="0"/>
              </a:rPr>
              <a:t>Although pooled estimates suggest possible short-term effects there is no consistent, bias-free evidence that acupuncture, acupressure, or laser therapy have a sustained benefit on smoking cessation for six months or more. </a:t>
            </a:r>
            <a:endParaRPr lang="el-GR" dirty="0" smtClean="0">
              <a:solidFill>
                <a:srgbClr val="000000"/>
              </a:solidFill>
              <a:latin typeface="Arial" panose="020B0604020202020204" pitchFamily="34" charset="0"/>
            </a:endParaRPr>
          </a:p>
          <a:p>
            <a:endParaRPr lang="el-GR" dirty="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However</a:t>
            </a:r>
            <a:r>
              <a:rPr lang="en-US" dirty="0">
                <a:solidFill>
                  <a:srgbClr val="000000"/>
                </a:solidFill>
                <a:latin typeface="Arial" panose="020B0604020202020204" pitchFamily="34" charset="0"/>
              </a:rPr>
              <a:t>, lack of evidence and methodological problems mean that no firm conclusions can be drawn. </a:t>
            </a:r>
            <a:endParaRPr lang="el-GR" dirty="0"/>
          </a:p>
        </p:txBody>
      </p:sp>
    </p:spTree>
    <p:extLst>
      <p:ext uri="{BB962C8B-B14F-4D97-AF65-F5344CB8AC3E}">
        <p14:creationId xmlns:p14="http://schemas.microsoft.com/office/powerpoint/2010/main" val="15547878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59347" y="281369"/>
            <a:ext cx="10474816" cy="2739211"/>
          </a:xfrm>
          <a:prstGeom prst="rect">
            <a:avLst/>
          </a:prstGeom>
        </p:spPr>
        <p:txBody>
          <a:bodyPr wrap="square">
            <a:spAutoFit/>
          </a:bodyPr>
          <a:lstStyle/>
          <a:p>
            <a:pPr fontAlgn="base"/>
            <a:r>
              <a:rPr lang="en-US" b="1" dirty="0">
                <a:solidFill>
                  <a:srgbClr val="403838"/>
                </a:solidFill>
                <a:latin typeface="Georgia" panose="02040502050405020303" pitchFamily="18" charset="0"/>
              </a:rPr>
              <a:t>The Efficacy of </a:t>
            </a:r>
            <a:r>
              <a:rPr lang="en-US" b="1" dirty="0" err="1">
                <a:solidFill>
                  <a:srgbClr val="403838"/>
                </a:solidFill>
                <a:latin typeface="Georgia" panose="02040502050405020303" pitchFamily="18" charset="0"/>
              </a:rPr>
              <a:t>Auriculotherapy</a:t>
            </a:r>
            <a:r>
              <a:rPr lang="en-US" b="1" dirty="0">
                <a:solidFill>
                  <a:srgbClr val="403838"/>
                </a:solidFill>
                <a:latin typeface="Georgia" panose="02040502050405020303" pitchFamily="18" charset="0"/>
              </a:rPr>
              <a:t> for Smoking Cessation: A Randomized, Placebo-Controlled Trial</a:t>
            </a:r>
          </a:p>
          <a:p>
            <a:pPr fontAlgn="base">
              <a:buFont typeface="+mj-lt"/>
              <a:buAutoNum type="arabicPeriod"/>
            </a:pPr>
            <a:r>
              <a:rPr lang="en-US" sz="1400" b="1" dirty="0">
                <a:solidFill>
                  <a:srgbClr val="333333"/>
                </a:solidFill>
                <a:latin typeface="inherit"/>
                <a:hlinkClick r:id="rId2"/>
              </a:rPr>
              <a:t>Deborah J. Fritz</a:t>
            </a:r>
            <a:r>
              <a:rPr lang="en-US" sz="1400" b="1" dirty="0">
                <a:solidFill>
                  <a:srgbClr val="403838"/>
                </a:solidFill>
                <a:latin typeface="inherit"/>
              </a:rPr>
              <a:t>, RN, PhD, </a:t>
            </a:r>
            <a:r>
              <a:rPr lang="en-US" sz="1400" b="1" dirty="0" smtClean="0">
                <a:solidFill>
                  <a:srgbClr val="333333"/>
                </a:solidFill>
                <a:latin typeface="inherit"/>
                <a:hlinkClick r:id="rId3"/>
              </a:rPr>
              <a:t>Robert </a:t>
            </a:r>
            <a:r>
              <a:rPr lang="en-US" sz="1400" b="1" dirty="0">
                <a:solidFill>
                  <a:srgbClr val="333333"/>
                </a:solidFill>
                <a:latin typeface="inherit"/>
                <a:hlinkClick r:id="rId3"/>
              </a:rPr>
              <a:t>M. Carney</a:t>
            </a:r>
            <a:r>
              <a:rPr lang="en-US" sz="1400" b="1" dirty="0">
                <a:solidFill>
                  <a:srgbClr val="403838"/>
                </a:solidFill>
                <a:latin typeface="inherit"/>
              </a:rPr>
              <a:t>, PhD, </a:t>
            </a:r>
            <a:r>
              <a:rPr lang="en-US" sz="1400" b="1" dirty="0" smtClean="0">
                <a:solidFill>
                  <a:srgbClr val="333333"/>
                </a:solidFill>
                <a:latin typeface="inherit"/>
                <a:hlinkClick r:id="rId4"/>
              </a:rPr>
              <a:t>Brian </a:t>
            </a:r>
            <a:r>
              <a:rPr lang="en-US" sz="1400" b="1" dirty="0" err="1">
                <a:solidFill>
                  <a:srgbClr val="333333"/>
                </a:solidFill>
                <a:latin typeface="inherit"/>
                <a:hlinkClick r:id="rId4"/>
              </a:rPr>
              <a:t>Steinmeyer</a:t>
            </a:r>
            <a:r>
              <a:rPr lang="en-US" sz="1400" b="1" dirty="0">
                <a:solidFill>
                  <a:srgbClr val="403838"/>
                </a:solidFill>
                <a:latin typeface="inherit"/>
              </a:rPr>
              <a:t>, </a:t>
            </a:r>
            <a:r>
              <a:rPr lang="en-US" sz="1400" b="1" dirty="0" smtClean="0">
                <a:solidFill>
                  <a:srgbClr val="403838"/>
                </a:solidFill>
                <a:latin typeface="inherit"/>
              </a:rPr>
              <a:t>MS,</a:t>
            </a:r>
            <a:r>
              <a:rPr lang="el-GR" sz="1400" b="1" dirty="0" smtClean="0">
                <a:solidFill>
                  <a:srgbClr val="403838"/>
                </a:solidFill>
                <a:latin typeface="inherit"/>
              </a:rPr>
              <a:t> </a:t>
            </a:r>
            <a:r>
              <a:rPr lang="en-US" sz="1400" b="1" dirty="0" smtClean="0">
                <a:solidFill>
                  <a:srgbClr val="333333"/>
                </a:solidFill>
                <a:latin typeface="inherit"/>
                <a:hlinkClick r:id="rId5"/>
              </a:rPr>
              <a:t>Gary </a:t>
            </a:r>
            <a:r>
              <a:rPr lang="en-US" sz="1400" b="1" dirty="0" err="1">
                <a:solidFill>
                  <a:srgbClr val="333333"/>
                </a:solidFill>
                <a:latin typeface="inherit"/>
                <a:hlinkClick r:id="rId5"/>
              </a:rPr>
              <a:t>Ditson</a:t>
            </a:r>
            <a:r>
              <a:rPr lang="en-US" sz="1400" b="1" dirty="0">
                <a:solidFill>
                  <a:srgbClr val="403838"/>
                </a:solidFill>
                <a:latin typeface="inherit"/>
              </a:rPr>
              <a:t>, DC, </a:t>
            </a:r>
          </a:p>
          <a:p>
            <a:pPr fontAlgn="base">
              <a:buFont typeface="+mj-lt"/>
              <a:buAutoNum type="arabicPeriod"/>
            </a:pPr>
            <a:r>
              <a:rPr lang="en-US" sz="1400" b="1" dirty="0">
                <a:solidFill>
                  <a:srgbClr val="333333"/>
                </a:solidFill>
                <a:latin typeface="inherit"/>
                <a:hlinkClick r:id="rId6"/>
              </a:rPr>
              <a:t>Nina Hill</a:t>
            </a:r>
            <a:r>
              <a:rPr lang="en-US" sz="1400" b="1" dirty="0">
                <a:solidFill>
                  <a:srgbClr val="403838"/>
                </a:solidFill>
                <a:latin typeface="inherit"/>
              </a:rPr>
              <a:t>, RN, MSN and </a:t>
            </a:r>
            <a:r>
              <a:rPr lang="en-US" sz="1400" b="1" dirty="0" smtClean="0">
                <a:solidFill>
                  <a:srgbClr val="333333"/>
                </a:solidFill>
                <a:latin typeface="inherit"/>
                <a:hlinkClick r:id="rId7"/>
              </a:rPr>
              <a:t>Joyce </a:t>
            </a:r>
            <a:r>
              <a:rPr lang="en-US" sz="1400" b="1" dirty="0">
                <a:solidFill>
                  <a:srgbClr val="333333"/>
                </a:solidFill>
                <a:latin typeface="inherit"/>
                <a:hlinkClick r:id="rId7"/>
              </a:rPr>
              <a:t>Zee-Cheng</a:t>
            </a:r>
            <a:r>
              <a:rPr lang="en-US" sz="1400" b="1" dirty="0">
                <a:solidFill>
                  <a:srgbClr val="403838"/>
                </a:solidFill>
                <a:latin typeface="inherit"/>
              </a:rPr>
              <a:t>, RN, MSN</a:t>
            </a:r>
          </a:p>
          <a:p>
            <a:pPr fontAlgn="base"/>
            <a:endParaRPr lang="el-GR" i="1" dirty="0" smtClean="0">
              <a:solidFill>
                <a:srgbClr val="403838"/>
              </a:solidFill>
              <a:latin typeface="inherit"/>
            </a:endParaRPr>
          </a:p>
          <a:p>
            <a:pPr fontAlgn="base"/>
            <a:r>
              <a:rPr lang="en-US" i="1" dirty="0" smtClean="0">
                <a:solidFill>
                  <a:srgbClr val="403838"/>
                </a:solidFill>
                <a:latin typeface="inherit"/>
              </a:rPr>
              <a:t>From</a:t>
            </a:r>
            <a:r>
              <a:rPr lang="en-US" dirty="0">
                <a:solidFill>
                  <a:srgbClr val="403838"/>
                </a:solidFill>
                <a:latin typeface="inherit"/>
              </a:rPr>
              <a:t> the Veteran's Administration (DF, NG, JZ) and Department of Psychiatry, Washington University (RMC, BS), St. Louis, MO; and private practice in Wentzville, MO (GD).</a:t>
            </a:r>
          </a:p>
          <a:p>
            <a:pPr fontAlgn="base"/>
            <a:endParaRPr lang="en-US" dirty="0">
              <a:solidFill>
                <a:srgbClr val="403838"/>
              </a:solidFill>
              <a:latin typeface="inherit"/>
            </a:endParaRPr>
          </a:p>
          <a:p>
            <a:pPr fontAlgn="base"/>
            <a:r>
              <a:rPr lang="en-US" i="1" dirty="0" smtClean="0">
                <a:solidFill>
                  <a:srgbClr val="403838"/>
                </a:solidFill>
                <a:latin typeface="inherit"/>
              </a:rPr>
              <a:t>Corresponding </a:t>
            </a:r>
            <a:r>
              <a:rPr lang="en-US" i="1" dirty="0">
                <a:solidFill>
                  <a:srgbClr val="403838"/>
                </a:solidFill>
                <a:latin typeface="inherit"/>
              </a:rPr>
              <a:t>author:</a:t>
            </a:r>
            <a:r>
              <a:rPr lang="en-US" dirty="0">
                <a:solidFill>
                  <a:srgbClr val="403838"/>
                </a:solidFill>
                <a:latin typeface="inherit"/>
              </a:rPr>
              <a:t> Deborah Fritz RN, PhD, Veteran's Administration, St. Louis, 915 North Grand Blvd, St. Louis, MO 63106 (</a:t>
            </a:r>
            <a:r>
              <a:rPr lang="en-US" dirty="0" err="1">
                <a:solidFill>
                  <a:srgbClr val="403838"/>
                </a:solidFill>
                <a:latin typeface="inherit"/>
              </a:rPr>
              <a:t>E-mail:</a:t>
            </a:r>
            <a:r>
              <a:rPr lang="en-US" dirty="0" err="1">
                <a:solidFill>
                  <a:srgbClr val="581858"/>
                </a:solidFill>
                <a:latin typeface="inherit"/>
                <a:hlinkClick r:id="rId8"/>
              </a:rPr>
              <a:t>deborah.fritz@va.gov</a:t>
            </a:r>
            <a:r>
              <a:rPr lang="en-US" dirty="0">
                <a:solidFill>
                  <a:srgbClr val="403838"/>
                </a:solidFill>
                <a:latin typeface="inherit"/>
              </a:rPr>
              <a:t>).</a:t>
            </a:r>
            <a:endParaRPr lang="en-US" b="0" i="0" dirty="0">
              <a:solidFill>
                <a:srgbClr val="403838"/>
              </a:solidFill>
              <a:effectLst/>
              <a:latin typeface="inherit"/>
            </a:endParaRPr>
          </a:p>
        </p:txBody>
      </p:sp>
      <p:sp>
        <p:nvSpPr>
          <p:cNvPr id="3" name="Ορθογώνιο 2"/>
          <p:cNvSpPr/>
          <p:nvPr/>
        </p:nvSpPr>
        <p:spPr>
          <a:xfrm>
            <a:off x="2996485" y="3511210"/>
            <a:ext cx="6096000" cy="2862322"/>
          </a:xfrm>
          <a:prstGeom prst="rect">
            <a:avLst/>
          </a:prstGeom>
        </p:spPr>
        <p:txBody>
          <a:bodyPr>
            <a:spAutoFit/>
          </a:bodyPr>
          <a:lstStyle/>
          <a:p>
            <a:r>
              <a:rPr lang="en-US" i="1" dirty="0">
                <a:solidFill>
                  <a:srgbClr val="403838"/>
                </a:solidFill>
                <a:latin typeface="Lucida Sans Unicode" panose="020B0602030504020204" pitchFamily="34" charset="0"/>
              </a:rPr>
              <a:t>Results:</a:t>
            </a:r>
            <a:r>
              <a:rPr lang="en-US" dirty="0">
                <a:solidFill>
                  <a:srgbClr val="403838"/>
                </a:solidFill>
                <a:latin typeface="Lucida Sans Unicode" panose="020B0602030504020204" pitchFamily="34" charset="0"/>
              </a:rPr>
              <a:t> </a:t>
            </a:r>
            <a:r>
              <a:rPr lang="en-US" dirty="0" err="1">
                <a:solidFill>
                  <a:srgbClr val="403838"/>
                </a:solidFill>
                <a:latin typeface="Lucida Sans Unicode" panose="020B0602030504020204" pitchFamily="34" charset="0"/>
              </a:rPr>
              <a:t>Auriculotherapy</a:t>
            </a:r>
            <a:r>
              <a:rPr lang="en-US" dirty="0">
                <a:solidFill>
                  <a:srgbClr val="403838"/>
                </a:solidFill>
                <a:latin typeface="Lucida Sans Unicode" panose="020B0602030504020204" pitchFamily="34" charset="0"/>
              </a:rPr>
              <a:t> was found to be safe and largely free from significant side effects. However, there was no difference in the rate of smoking cessation between those participants who received true </a:t>
            </a:r>
            <a:r>
              <a:rPr lang="en-US" dirty="0" err="1">
                <a:solidFill>
                  <a:srgbClr val="403838"/>
                </a:solidFill>
                <a:latin typeface="Lucida Sans Unicode" panose="020B0602030504020204" pitchFamily="34" charset="0"/>
              </a:rPr>
              <a:t>auriculotherapy</a:t>
            </a:r>
            <a:r>
              <a:rPr lang="en-US" dirty="0">
                <a:solidFill>
                  <a:srgbClr val="403838"/>
                </a:solidFill>
                <a:latin typeface="Lucida Sans Unicode" panose="020B0602030504020204" pitchFamily="34" charset="0"/>
              </a:rPr>
              <a:t> and those who received sham </a:t>
            </a:r>
            <a:r>
              <a:rPr lang="en-US" dirty="0" err="1">
                <a:solidFill>
                  <a:srgbClr val="403838"/>
                </a:solidFill>
                <a:latin typeface="Lucida Sans Unicode" panose="020B0602030504020204" pitchFamily="34" charset="0"/>
              </a:rPr>
              <a:t>auriculotherapy</a:t>
            </a:r>
            <a:r>
              <a:rPr lang="en-US" dirty="0">
                <a:solidFill>
                  <a:srgbClr val="403838"/>
                </a:solidFill>
                <a:latin typeface="Lucida Sans Unicode" panose="020B0602030504020204" pitchFamily="34" charset="0"/>
              </a:rPr>
              <a:t>. </a:t>
            </a:r>
            <a:endParaRPr lang="el-GR" dirty="0" smtClean="0">
              <a:solidFill>
                <a:srgbClr val="403838"/>
              </a:solidFill>
              <a:latin typeface="Lucida Sans Unicode" panose="020B0602030504020204" pitchFamily="34" charset="0"/>
            </a:endParaRPr>
          </a:p>
          <a:p>
            <a:endParaRPr lang="el-GR" dirty="0">
              <a:solidFill>
                <a:srgbClr val="403838"/>
              </a:solidFill>
              <a:latin typeface="Lucida Sans Unicode" panose="020B0602030504020204" pitchFamily="34" charset="0"/>
            </a:endParaRPr>
          </a:p>
          <a:p>
            <a:r>
              <a:rPr lang="en-US" dirty="0" smtClean="0">
                <a:solidFill>
                  <a:srgbClr val="403838"/>
                </a:solidFill>
                <a:latin typeface="Lucida Sans Unicode" panose="020B0602030504020204" pitchFamily="34" charset="0"/>
              </a:rPr>
              <a:t>The </a:t>
            </a:r>
            <a:r>
              <a:rPr lang="en-US" dirty="0" err="1">
                <a:solidFill>
                  <a:srgbClr val="403838"/>
                </a:solidFill>
                <a:latin typeface="Lucida Sans Unicode" panose="020B0602030504020204" pitchFamily="34" charset="0"/>
              </a:rPr>
              <a:t>auriculotherapy</a:t>
            </a:r>
            <a:r>
              <a:rPr lang="en-US" dirty="0">
                <a:solidFill>
                  <a:srgbClr val="403838"/>
                </a:solidFill>
                <a:latin typeface="Lucida Sans Unicode" panose="020B0602030504020204" pitchFamily="34" charset="0"/>
              </a:rPr>
              <a:t> group achieved a rate of 20.9% abstinence versus 17.9% for the placebo arm after 6 weeks.</a:t>
            </a:r>
            <a:endParaRPr lang="el-GR" dirty="0"/>
          </a:p>
        </p:txBody>
      </p:sp>
    </p:spTree>
    <p:extLst>
      <p:ext uri="{BB962C8B-B14F-4D97-AF65-F5344CB8AC3E}">
        <p14:creationId xmlns:p14="http://schemas.microsoft.com/office/powerpoint/2010/main" val="4509053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61745" y="513880"/>
            <a:ext cx="8229600" cy="1143000"/>
          </a:xfrm>
        </p:spPr>
        <p:txBody>
          <a:bodyPr/>
          <a:lstStyle/>
          <a:p>
            <a:pPr>
              <a:defRPr/>
            </a:pPr>
            <a:r>
              <a:rPr lang="el-GR" sz="4000" dirty="0" smtClean="0"/>
              <a:t>Η μοναδική Ελληνική εργασία</a:t>
            </a:r>
            <a:endParaRPr lang="el-GR" sz="4000" dirty="0"/>
          </a:p>
        </p:txBody>
      </p:sp>
      <p:sp>
        <p:nvSpPr>
          <p:cNvPr id="3" name="2 - Θέση περιεχομένου"/>
          <p:cNvSpPr>
            <a:spLocks noGrp="1"/>
          </p:cNvSpPr>
          <p:nvPr>
            <p:ph idx="1"/>
          </p:nvPr>
        </p:nvSpPr>
        <p:spPr>
          <a:xfrm>
            <a:off x="661745" y="2549197"/>
            <a:ext cx="5036005" cy="3857652"/>
          </a:xfrm>
        </p:spPr>
        <p:txBody>
          <a:bodyPr>
            <a:normAutofit lnSpcReduction="10000"/>
          </a:bodyPr>
          <a:lstStyle/>
          <a:p>
            <a:pPr>
              <a:defRPr/>
            </a:pPr>
            <a:r>
              <a:rPr lang="el-GR" dirty="0" smtClean="0">
                <a:solidFill>
                  <a:schemeClr val="tx2"/>
                </a:solidFill>
                <a:effectLst/>
              </a:rPr>
              <a:t>190 καπνιστές, (104 ♂, 86 ♀) (επιθυμία διακοπής)</a:t>
            </a:r>
          </a:p>
          <a:p>
            <a:pPr>
              <a:defRPr/>
            </a:pPr>
            <a:r>
              <a:rPr lang="el-GR" dirty="0" smtClean="0">
                <a:solidFill>
                  <a:schemeClr val="tx2"/>
                </a:solidFill>
              </a:rPr>
              <a:t>Οι περισσότεροι με προβλήματα υγείας</a:t>
            </a:r>
            <a:endParaRPr lang="el-GR" dirty="0" smtClean="0">
              <a:solidFill>
                <a:schemeClr val="tx2"/>
              </a:solidFill>
              <a:effectLst/>
            </a:endParaRPr>
          </a:p>
          <a:p>
            <a:pPr>
              <a:defRPr/>
            </a:pPr>
            <a:r>
              <a:rPr lang="el-GR" dirty="0" smtClean="0">
                <a:solidFill>
                  <a:schemeClr val="tx2"/>
                </a:solidFill>
                <a:effectLst/>
              </a:rPr>
              <a:t>Γενική τόνωση ΠΕ4, Πν11,7, ψυχισμού Κ7, ΕΡ1, τοπικά ρινικά ΠΕ20, </a:t>
            </a:r>
            <a:r>
              <a:rPr lang="en-US" dirty="0" smtClean="0">
                <a:solidFill>
                  <a:schemeClr val="tx2"/>
                </a:solidFill>
                <a:effectLst/>
              </a:rPr>
              <a:t>upper </a:t>
            </a:r>
            <a:r>
              <a:rPr lang="el-GR" dirty="0" smtClean="0">
                <a:solidFill>
                  <a:schemeClr val="tx2"/>
                </a:solidFill>
                <a:effectLst/>
              </a:rPr>
              <a:t>ΠΕ20, </a:t>
            </a:r>
            <a:r>
              <a:rPr lang="el-GR" dirty="0" err="1" smtClean="0">
                <a:solidFill>
                  <a:schemeClr val="tx2"/>
                </a:solidFill>
                <a:effectLst/>
              </a:rPr>
              <a:t>ωτικα</a:t>
            </a:r>
            <a:r>
              <a:rPr lang="el-GR" dirty="0" smtClean="0">
                <a:solidFill>
                  <a:schemeClr val="tx2"/>
                </a:solidFill>
                <a:effectLst/>
              </a:rPr>
              <a:t> </a:t>
            </a:r>
            <a:r>
              <a:rPr lang="en-US" dirty="0" err="1" smtClean="0">
                <a:solidFill>
                  <a:schemeClr val="tx2"/>
                </a:solidFill>
                <a:effectLst/>
              </a:rPr>
              <a:t>Shenmen</a:t>
            </a:r>
            <a:r>
              <a:rPr lang="en-US" dirty="0" smtClean="0">
                <a:solidFill>
                  <a:schemeClr val="tx2"/>
                </a:solidFill>
                <a:effectLst/>
              </a:rPr>
              <a:t>, </a:t>
            </a:r>
            <a:r>
              <a:rPr lang="el-GR" dirty="0" smtClean="0">
                <a:solidFill>
                  <a:schemeClr val="tx2"/>
                </a:solidFill>
                <a:effectLst/>
              </a:rPr>
              <a:t>Στ, </a:t>
            </a:r>
            <a:r>
              <a:rPr lang="el-GR" dirty="0" err="1" smtClean="0">
                <a:solidFill>
                  <a:schemeClr val="tx2"/>
                </a:solidFill>
                <a:effectLst/>
              </a:rPr>
              <a:t>Πν</a:t>
            </a:r>
            <a:endParaRPr lang="el-GR" dirty="0" smtClean="0">
              <a:solidFill>
                <a:schemeClr val="tx2"/>
              </a:solidFill>
              <a:effectLst/>
            </a:endParaRPr>
          </a:p>
          <a:p>
            <a:pPr>
              <a:defRPr/>
            </a:pPr>
            <a:r>
              <a:rPr lang="el-GR" dirty="0" smtClean="0">
                <a:solidFill>
                  <a:schemeClr val="tx2"/>
                </a:solidFill>
                <a:effectLst/>
              </a:rPr>
              <a:t>1-5 συνεδρίες από 20΄</a:t>
            </a:r>
          </a:p>
          <a:p>
            <a:pPr>
              <a:defRPr/>
            </a:pPr>
            <a:r>
              <a:rPr lang="el-GR" dirty="0" smtClean="0">
                <a:solidFill>
                  <a:schemeClr val="tx2"/>
                </a:solidFill>
                <a:effectLst/>
              </a:rPr>
              <a:t>2-3 / εβδομάδα</a:t>
            </a:r>
          </a:p>
          <a:p>
            <a:pPr>
              <a:buNone/>
              <a:defRPr/>
            </a:pPr>
            <a:r>
              <a:rPr lang="el-GR" dirty="0" smtClean="0">
                <a:solidFill>
                  <a:schemeClr val="tx2"/>
                </a:solidFill>
                <a:effectLst/>
              </a:rPr>
              <a:t>					</a:t>
            </a:r>
            <a:endParaRPr lang="el-GR" dirty="0">
              <a:solidFill>
                <a:schemeClr val="tx2"/>
              </a:solidFill>
              <a:effectLst/>
            </a:endParaRPr>
          </a:p>
        </p:txBody>
      </p:sp>
      <p:sp>
        <p:nvSpPr>
          <p:cNvPr id="6" name="3 - TextBox"/>
          <p:cNvSpPr txBox="1"/>
          <p:nvPr/>
        </p:nvSpPr>
        <p:spPr>
          <a:xfrm>
            <a:off x="7708832" y="716048"/>
            <a:ext cx="4286279" cy="738664"/>
          </a:xfrm>
          <a:prstGeom prst="rect">
            <a:avLst/>
          </a:prstGeom>
          <a:noFill/>
        </p:spPr>
        <p:txBody>
          <a:bodyPr wrap="square" rtlCol="0">
            <a:spAutoFit/>
          </a:bodyPr>
          <a:lstStyle/>
          <a:p>
            <a:r>
              <a:rPr lang="en-US" sz="1400" dirty="0">
                <a:solidFill>
                  <a:schemeClr val="bg2"/>
                </a:solidFill>
              </a:rPr>
              <a:t>A. </a:t>
            </a:r>
            <a:r>
              <a:rPr lang="en-US" sz="1400" i="1" dirty="0" err="1">
                <a:solidFill>
                  <a:schemeClr val="bg2"/>
                </a:solidFill>
              </a:rPr>
              <a:t>Apostolopoulos</a:t>
            </a:r>
            <a:r>
              <a:rPr lang="en-US" sz="1400" dirty="0">
                <a:solidFill>
                  <a:schemeClr val="bg2"/>
                </a:solidFill>
              </a:rPr>
              <a:t>, </a:t>
            </a:r>
            <a:r>
              <a:rPr lang="en-US" sz="1400" i="1" dirty="0">
                <a:solidFill>
                  <a:schemeClr val="bg2"/>
                </a:solidFill>
              </a:rPr>
              <a:t>M</a:t>
            </a:r>
            <a:r>
              <a:rPr lang="en-US" sz="1400" dirty="0">
                <a:solidFill>
                  <a:schemeClr val="bg2"/>
                </a:solidFill>
              </a:rPr>
              <a:t>. </a:t>
            </a:r>
            <a:r>
              <a:rPr lang="en-US" sz="1400" i="1" dirty="0" err="1">
                <a:solidFill>
                  <a:schemeClr val="bg2"/>
                </a:solidFill>
              </a:rPr>
              <a:t>Karavis</a:t>
            </a:r>
            <a:r>
              <a:rPr lang="en-US" sz="1400" dirty="0">
                <a:solidFill>
                  <a:schemeClr val="bg2"/>
                </a:solidFill>
              </a:rPr>
              <a:t>, "cessation of Smoking with the Help of Acupuncture", International </a:t>
            </a:r>
            <a:r>
              <a:rPr lang="en-US" sz="1400" dirty="0" err="1">
                <a:solidFill>
                  <a:schemeClr val="bg2"/>
                </a:solidFill>
              </a:rPr>
              <a:t>ICMART’s</a:t>
            </a:r>
            <a:r>
              <a:rPr lang="en-US" sz="1400" dirty="0">
                <a:solidFill>
                  <a:schemeClr val="bg2"/>
                </a:solidFill>
              </a:rPr>
              <a:t>  Symposium,</a:t>
            </a:r>
            <a:r>
              <a:rPr lang="el-GR" sz="1400" dirty="0">
                <a:solidFill>
                  <a:schemeClr val="bg2"/>
                </a:solidFill>
              </a:rPr>
              <a:t> </a:t>
            </a:r>
            <a:r>
              <a:rPr lang="en-US" sz="1400" dirty="0">
                <a:solidFill>
                  <a:schemeClr val="bg2"/>
                </a:solidFill>
              </a:rPr>
              <a:t>Cyprus 1997</a:t>
            </a:r>
            <a:endParaRPr lang="el-GR" sz="1400" dirty="0">
              <a:solidFill>
                <a:schemeClr val="bg2"/>
              </a:solidFill>
            </a:endParaRPr>
          </a:p>
        </p:txBody>
      </p:sp>
      <p:pic>
        <p:nvPicPr>
          <p:cNvPr id="7" name="Picture 4" descr="http://www.cnyacupuncture.com/images/img_0648.jpg"/>
          <p:cNvPicPr>
            <a:picLocks noChangeAspect="1" noChangeArrowheads="1"/>
          </p:cNvPicPr>
          <p:nvPr/>
        </p:nvPicPr>
        <p:blipFill>
          <a:blip r:embed="rId2" cstate="print"/>
          <a:srcRect/>
          <a:stretch>
            <a:fillRect/>
          </a:stretch>
        </p:blipFill>
        <p:spPr bwMode="auto">
          <a:xfrm>
            <a:off x="6319568" y="2404990"/>
            <a:ext cx="5335812" cy="4001859"/>
          </a:xfrm>
          <a:prstGeom prst="rect">
            <a:avLst/>
          </a:prstGeom>
          <a:noFill/>
        </p:spPr>
      </p:pic>
    </p:spTree>
    <p:extLst>
      <p:ext uri="{BB962C8B-B14F-4D97-AF65-F5344CB8AC3E}">
        <p14:creationId xmlns:p14="http://schemas.microsoft.com/office/powerpoint/2010/main" val="24561626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48803" y="2214555"/>
            <a:ext cx="8686800" cy="4143404"/>
          </a:xfrm>
        </p:spPr>
        <p:txBody>
          <a:bodyPr>
            <a:normAutofit/>
          </a:bodyPr>
          <a:lstStyle/>
          <a:p>
            <a:r>
              <a:rPr lang="el-GR" sz="2400" dirty="0"/>
              <a:t>75,8 % αναγνώριση θεραπευτικής βοήθειας</a:t>
            </a:r>
          </a:p>
          <a:p>
            <a:r>
              <a:rPr lang="el-GR" sz="2400" dirty="0"/>
              <a:t>72,9 % έλλειψη στερητικών συμπτωμάτων</a:t>
            </a:r>
          </a:p>
          <a:p>
            <a:r>
              <a:rPr lang="el-GR" sz="2400" dirty="0"/>
              <a:t>53,6 % συμπτώματα αποστροφής</a:t>
            </a:r>
          </a:p>
          <a:p>
            <a:r>
              <a:rPr lang="el-GR" sz="2400" dirty="0"/>
              <a:t>68,4 % (73,1% ♂, 62,8 ♀) </a:t>
            </a:r>
            <a:r>
              <a:rPr lang="en-US" sz="2400" dirty="0" smtClean="0"/>
              <a:t>STOP </a:t>
            </a:r>
            <a:r>
              <a:rPr lang="el-GR" sz="2400" dirty="0" smtClean="0"/>
              <a:t>τουλάχιστον </a:t>
            </a:r>
            <a:r>
              <a:rPr lang="el-GR" sz="2400" dirty="0"/>
              <a:t>1 μήνα </a:t>
            </a:r>
          </a:p>
          <a:p>
            <a:r>
              <a:rPr lang="el-GR" sz="2400" dirty="0"/>
              <a:t>43,7 </a:t>
            </a:r>
            <a:r>
              <a:rPr lang="en-US" sz="2400" dirty="0" smtClean="0"/>
              <a:t>STOP  </a:t>
            </a:r>
            <a:r>
              <a:rPr lang="el-GR" sz="2400" dirty="0" smtClean="0"/>
              <a:t>τουλάχιστον </a:t>
            </a:r>
            <a:r>
              <a:rPr lang="el-GR" sz="2400" dirty="0"/>
              <a:t>1 χρόνο</a:t>
            </a:r>
          </a:p>
          <a:p>
            <a:r>
              <a:rPr lang="el-GR" sz="2400" dirty="0"/>
              <a:t>Επανέναρξη 46,9 %  (36, 2 % στο τρίμηνο</a:t>
            </a:r>
            <a:r>
              <a:rPr lang="en-US" sz="2400" dirty="0"/>
              <a:t>, </a:t>
            </a:r>
            <a:r>
              <a:rPr lang="el-GR" sz="2400" dirty="0"/>
              <a:t>κοινωνικοί λόγοι)</a:t>
            </a:r>
          </a:p>
          <a:p>
            <a:pPr lvl="8">
              <a:buNone/>
            </a:pPr>
            <a:endParaRPr lang="el-GR" sz="2400" dirty="0"/>
          </a:p>
          <a:p>
            <a:pPr lvl="8">
              <a:buNone/>
            </a:pPr>
            <a:endParaRPr lang="el-GR" sz="2400" dirty="0"/>
          </a:p>
          <a:p>
            <a:pPr>
              <a:buNone/>
            </a:pPr>
            <a:endParaRPr lang="el-GR" sz="2400" b="1" dirty="0"/>
          </a:p>
        </p:txBody>
      </p:sp>
      <p:pic>
        <p:nvPicPr>
          <p:cNvPr id="35842" name="Picture 2" descr="http://www.advancedclinicaltherapies.com/images/smoking-gun.jpg"/>
          <p:cNvPicPr>
            <a:picLocks noChangeAspect="1" noChangeArrowheads="1"/>
          </p:cNvPicPr>
          <p:nvPr/>
        </p:nvPicPr>
        <p:blipFill>
          <a:blip r:embed="rId2" cstate="print"/>
          <a:srcRect/>
          <a:stretch>
            <a:fillRect/>
          </a:stretch>
        </p:blipFill>
        <p:spPr bwMode="auto">
          <a:xfrm>
            <a:off x="8536874" y="1969141"/>
            <a:ext cx="3180651" cy="4091653"/>
          </a:xfrm>
          <a:prstGeom prst="rect">
            <a:avLst/>
          </a:prstGeom>
          <a:noFill/>
        </p:spPr>
      </p:pic>
      <p:sp>
        <p:nvSpPr>
          <p:cNvPr id="2" name="TextBox 1"/>
          <p:cNvSpPr txBox="1"/>
          <p:nvPr/>
        </p:nvSpPr>
        <p:spPr>
          <a:xfrm>
            <a:off x="643944" y="734096"/>
            <a:ext cx="3377976" cy="707886"/>
          </a:xfrm>
          <a:prstGeom prst="rect">
            <a:avLst/>
          </a:prstGeom>
          <a:noFill/>
        </p:spPr>
        <p:txBody>
          <a:bodyPr wrap="none" rtlCol="0">
            <a:spAutoFit/>
          </a:bodyPr>
          <a:lstStyle/>
          <a:p>
            <a:r>
              <a:rPr lang="el-GR" sz="4000" dirty="0" smtClean="0">
                <a:solidFill>
                  <a:schemeClr val="bg2"/>
                </a:solidFill>
              </a:rPr>
              <a:t>Συμπεράσματα</a:t>
            </a:r>
            <a:endParaRPr lang="el-GR" sz="4000" dirty="0">
              <a:solidFill>
                <a:schemeClr val="bg2"/>
              </a:solidFill>
            </a:endParaRPr>
          </a:p>
        </p:txBody>
      </p:sp>
      <p:sp>
        <p:nvSpPr>
          <p:cNvPr id="9" name="3 - TextBox"/>
          <p:cNvSpPr txBox="1"/>
          <p:nvPr/>
        </p:nvSpPr>
        <p:spPr>
          <a:xfrm>
            <a:off x="7708832" y="716048"/>
            <a:ext cx="4286279" cy="738664"/>
          </a:xfrm>
          <a:prstGeom prst="rect">
            <a:avLst/>
          </a:prstGeom>
          <a:noFill/>
        </p:spPr>
        <p:txBody>
          <a:bodyPr wrap="square" rtlCol="0">
            <a:spAutoFit/>
          </a:bodyPr>
          <a:lstStyle/>
          <a:p>
            <a:r>
              <a:rPr lang="en-US" sz="1400" dirty="0">
                <a:solidFill>
                  <a:schemeClr val="bg2"/>
                </a:solidFill>
              </a:rPr>
              <a:t>A. </a:t>
            </a:r>
            <a:r>
              <a:rPr lang="en-US" sz="1400" i="1" dirty="0" err="1">
                <a:solidFill>
                  <a:schemeClr val="bg2"/>
                </a:solidFill>
              </a:rPr>
              <a:t>Apostolopoulos</a:t>
            </a:r>
            <a:r>
              <a:rPr lang="en-US" sz="1400" dirty="0">
                <a:solidFill>
                  <a:schemeClr val="bg2"/>
                </a:solidFill>
              </a:rPr>
              <a:t>, </a:t>
            </a:r>
            <a:r>
              <a:rPr lang="en-US" sz="1400" i="1" dirty="0">
                <a:solidFill>
                  <a:schemeClr val="bg2"/>
                </a:solidFill>
              </a:rPr>
              <a:t>M</a:t>
            </a:r>
            <a:r>
              <a:rPr lang="en-US" sz="1400" dirty="0">
                <a:solidFill>
                  <a:schemeClr val="bg2"/>
                </a:solidFill>
              </a:rPr>
              <a:t>. </a:t>
            </a:r>
            <a:r>
              <a:rPr lang="en-US" sz="1400" i="1" dirty="0" err="1">
                <a:solidFill>
                  <a:schemeClr val="bg2"/>
                </a:solidFill>
              </a:rPr>
              <a:t>Karavis</a:t>
            </a:r>
            <a:r>
              <a:rPr lang="en-US" sz="1400" dirty="0">
                <a:solidFill>
                  <a:schemeClr val="bg2"/>
                </a:solidFill>
              </a:rPr>
              <a:t>, "cessation of Smoking with the Help of Acupuncture", International </a:t>
            </a:r>
            <a:r>
              <a:rPr lang="en-US" sz="1400" dirty="0" err="1">
                <a:solidFill>
                  <a:schemeClr val="bg2"/>
                </a:solidFill>
              </a:rPr>
              <a:t>ICMART’s</a:t>
            </a:r>
            <a:r>
              <a:rPr lang="en-US" sz="1400" dirty="0">
                <a:solidFill>
                  <a:schemeClr val="bg2"/>
                </a:solidFill>
              </a:rPr>
              <a:t>  Symposium,</a:t>
            </a:r>
            <a:r>
              <a:rPr lang="el-GR" sz="1400" dirty="0">
                <a:solidFill>
                  <a:schemeClr val="bg2"/>
                </a:solidFill>
              </a:rPr>
              <a:t> </a:t>
            </a:r>
            <a:r>
              <a:rPr lang="en-US" sz="1400" dirty="0">
                <a:solidFill>
                  <a:schemeClr val="bg2"/>
                </a:solidFill>
              </a:rPr>
              <a:t>Cyprus 1997</a:t>
            </a:r>
            <a:endParaRPr lang="el-GR" sz="1400" dirty="0">
              <a:solidFill>
                <a:schemeClr val="bg2"/>
              </a:solidFill>
            </a:endParaRPr>
          </a:p>
        </p:txBody>
      </p:sp>
    </p:spTree>
    <p:extLst>
      <p:ext uri="{BB962C8B-B14F-4D97-AF65-F5344CB8AC3E}">
        <p14:creationId xmlns:p14="http://schemas.microsoft.com/office/powerpoint/2010/main" val="24661885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09453" y="2696907"/>
            <a:ext cx="7942873" cy="2357454"/>
          </a:xfrm>
        </p:spPr>
        <p:txBody>
          <a:bodyPr>
            <a:noAutofit/>
          </a:bodyPr>
          <a:lstStyle/>
          <a:p>
            <a:r>
              <a:rPr lang="el-GR" sz="2000" dirty="0"/>
              <a:t>Μεγάλη </a:t>
            </a:r>
            <a:r>
              <a:rPr lang="el-GR" sz="2000" dirty="0" smtClean="0"/>
              <a:t>επιτυχία (οι μισοί το έκοψαν για περισσότερο από ένα χρόνο).</a:t>
            </a:r>
            <a:endParaRPr lang="el-GR" sz="2000" dirty="0"/>
          </a:p>
          <a:p>
            <a:r>
              <a:rPr lang="el-GR" sz="2000" dirty="0"/>
              <a:t>Πολύς χρόνος αφιερωμένος σε συζήτηση και επεξηγήσεις</a:t>
            </a:r>
          </a:p>
          <a:p>
            <a:r>
              <a:rPr lang="el-GR" sz="2000" dirty="0"/>
              <a:t>69,6 % είχε πρόβλημα υγείας</a:t>
            </a:r>
          </a:p>
          <a:p>
            <a:r>
              <a:rPr lang="el-GR" sz="2000" dirty="0"/>
              <a:t>Δε δόθηκε σημασία στην ανατομία των σημείων σε αντίθεση με άλλα </a:t>
            </a:r>
            <a:r>
              <a:rPr lang="el-GR" sz="2000" dirty="0" smtClean="0"/>
              <a:t>πρωτόκολλα.</a:t>
            </a:r>
          </a:p>
          <a:p>
            <a:r>
              <a:rPr lang="el-GR" sz="2000" dirty="0" smtClean="0"/>
              <a:t>Δεν μας ενδιέφερε να αποκλείσουμε το </a:t>
            </a:r>
            <a:r>
              <a:rPr lang="en-US" sz="2000" dirty="0" smtClean="0"/>
              <a:t>placebo </a:t>
            </a:r>
            <a:r>
              <a:rPr lang="el-GR" sz="2000" dirty="0" smtClean="0"/>
              <a:t>αποτέλεσμα, αλλά να μετρήσουμε την αποτελεσματικότητα μιας ήπιας θεραπευτικής και συμβουλευτικής παρέμβασης που θα επηρέαζε θετικά τις ζωές των ανθρώπων.</a:t>
            </a:r>
            <a:endParaRPr lang="el-GR" sz="2000" dirty="0"/>
          </a:p>
          <a:p>
            <a:endParaRPr lang="el-GR" sz="2000" dirty="0"/>
          </a:p>
          <a:p>
            <a:endParaRPr lang="el-GR" sz="2000" dirty="0"/>
          </a:p>
          <a:p>
            <a:endParaRPr lang="el-GR" sz="2000" dirty="0"/>
          </a:p>
          <a:p>
            <a:endParaRPr lang="el-GR" sz="2000" dirty="0"/>
          </a:p>
          <a:p>
            <a:pPr>
              <a:buNone/>
            </a:pPr>
            <a:r>
              <a:rPr lang="el-GR" sz="2000" dirty="0"/>
              <a:t>					</a:t>
            </a:r>
          </a:p>
        </p:txBody>
      </p:sp>
      <p:pic>
        <p:nvPicPr>
          <p:cNvPr id="6" name="Picture 2" descr="F4"/>
          <p:cNvPicPr>
            <a:picLocks noChangeAspect="1" noChangeArrowheads="1"/>
          </p:cNvPicPr>
          <p:nvPr/>
        </p:nvPicPr>
        <p:blipFill>
          <a:blip r:embed="rId2" cstate="print"/>
          <a:srcRect/>
          <a:stretch>
            <a:fillRect/>
          </a:stretch>
        </p:blipFill>
        <p:spPr bwMode="auto">
          <a:xfrm>
            <a:off x="8024238" y="2245730"/>
            <a:ext cx="4074813" cy="4016198"/>
          </a:xfrm>
          <a:prstGeom prst="rect">
            <a:avLst/>
          </a:prstGeom>
          <a:noFill/>
          <a:ln w="9525">
            <a:noFill/>
            <a:miter lim="800000"/>
            <a:headEnd/>
            <a:tailEnd/>
          </a:ln>
        </p:spPr>
      </p:pic>
      <p:sp>
        <p:nvSpPr>
          <p:cNvPr id="7" name="TextBox 6"/>
          <p:cNvSpPr txBox="1"/>
          <p:nvPr/>
        </p:nvSpPr>
        <p:spPr>
          <a:xfrm>
            <a:off x="643944" y="734096"/>
            <a:ext cx="3377976" cy="707886"/>
          </a:xfrm>
          <a:prstGeom prst="rect">
            <a:avLst/>
          </a:prstGeom>
          <a:noFill/>
        </p:spPr>
        <p:txBody>
          <a:bodyPr wrap="none" rtlCol="0">
            <a:spAutoFit/>
          </a:bodyPr>
          <a:lstStyle/>
          <a:p>
            <a:r>
              <a:rPr lang="el-GR" sz="4000" dirty="0" smtClean="0">
                <a:solidFill>
                  <a:schemeClr val="bg2"/>
                </a:solidFill>
              </a:rPr>
              <a:t>Συμπεράσματα</a:t>
            </a:r>
            <a:endParaRPr lang="el-GR" sz="4000" dirty="0">
              <a:solidFill>
                <a:schemeClr val="bg2"/>
              </a:solidFill>
            </a:endParaRPr>
          </a:p>
        </p:txBody>
      </p:sp>
      <p:sp>
        <p:nvSpPr>
          <p:cNvPr id="8" name="3 - TextBox"/>
          <p:cNvSpPr txBox="1"/>
          <p:nvPr/>
        </p:nvSpPr>
        <p:spPr>
          <a:xfrm>
            <a:off x="7708832" y="716048"/>
            <a:ext cx="4286279" cy="738664"/>
          </a:xfrm>
          <a:prstGeom prst="rect">
            <a:avLst/>
          </a:prstGeom>
          <a:noFill/>
        </p:spPr>
        <p:txBody>
          <a:bodyPr wrap="square" rtlCol="0">
            <a:spAutoFit/>
          </a:bodyPr>
          <a:lstStyle/>
          <a:p>
            <a:r>
              <a:rPr lang="en-US" sz="1400" dirty="0">
                <a:solidFill>
                  <a:schemeClr val="bg2"/>
                </a:solidFill>
              </a:rPr>
              <a:t>A. </a:t>
            </a:r>
            <a:r>
              <a:rPr lang="en-US" sz="1400" i="1" dirty="0" err="1">
                <a:solidFill>
                  <a:schemeClr val="bg2"/>
                </a:solidFill>
              </a:rPr>
              <a:t>Apostolopoulos</a:t>
            </a:r>
            <a:r>
              <a:rPr lang="en-US" sz="1400" dirty="0">
                <a:solidFill>
                  <a:schemeClr val="bg2"/>
                </a:solidFill>
              </a:rPr>
              <a:t>, </a:t>
            </a:r>
            <a:r>
              <a:rPr lang="en-US" sz="1400" i="1" dirty="0">
                <a:solidFill>
                  <a:schemeClr val="bg2"/>
                </a:solidFill>
              </a:rPr>
              <a:t>M</a:t>
            </a:r>
            <a:r>
              <a:rPr lang="en-US" sz="1400" dirty="0">
                <a:solidFill>
                  <a:schemeClr val="bg2"/>
                </a:solidFill>
              </a:rPr>
              <a:t>. </a:t>
            </a:r>
            <a:r>
              <a:rPr lang="en-US" sz="1400" i="1" dirty="0" err="1">
                <a:solidFill>
                  <a:schemeClr val="bg2"/>
                </a:solidFill>
              </a:rPr>
              <a:t>Karavis</a:t>
            </a:r>
            <a:r>
              <a:rPr lang="en-US" sz="1400" dirty="0">
                <a:solidFill>
                  <a:schemeClr val="bg2"/>
                </a:solidFill>
              </a:rPr>
              <a:t>, "cessation of Smoking with the Help of Acupuncture", International </a:t>
            </a:r>
            <a:r>
              <a:rPr lang="en-US" sz="1400" dirty="0" err="1">
                <a:solidFill>
                  <a:schemeClr val="bg2"/>
                </a:solidFill>
              </a:rPr>
              <a:t>ICMART’s</a:t>
            </a:r>
            <a:r>
              <a:rPr lang="en-US" sz="1400" dirty="0">
                <a:solidFill>
                  <a:schemeClr val="bg2"/>
                </a:solidFill>
              </a:rPr>
              <a:t>  Symposium,</a:t>
            </a:r>
            <a:r>
              <a:rPr lang="el-GR" sz="1400" dirty="0">
                <a:solidFill>
                  <a:schemeClr val="bg2"/>
                </a:solidFill>
              </a:rPr>
              <a:t> </a:t>
            </a:r>
            <a:r>
              <a:rPr lang="en-US" sz="1400" dirty="0">
                <a:solidFill>
                  <a:schemeClr val="bg2"/>
                </a:solidFill>
              </a:rPr>
              <a:t>Cyprus 1997</a:t>
            </a:r>
            <a:endParaRPr lang="el-GR" sz="1400" dirty="0">
              <a:solidFill>
                <a:schemeClr val="bg2"/>
              </a:solidFill>
            </a:endParaRPr>
          </a:p>
        </p:txBody>
      </p:sp>
    </p:spTree>
    <p:extLst>
      <p:ext uri="{BB962C8B-B14F-4D97-AF65-F5344CB8AC3E}">
        <p14:creationId xmlns:p14="http://schemas.microsoft.com/office/powerpoint/2010/main" val="3330052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Τεχνολογική εξέλιξη / φαρμακολογία</a:t>
            </a:r>
            <a:endParaRPr lang="el-GR" dirty="0"/>
          </a:p>
        </p:txBody>
      </p:sp>
      <p:pic>
        <p:nvPicPr>
          <p:cNvPr id="6146" name="Picture 2" descr="https://teens.drugabuse.gov/sites/default/files/images/Cigarette%20Diagram_TF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93" y="2039692"/>
            <a:ext cx="6572250" cy="4533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s.dailytech.com/nimage/21235_large_Insulin-P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866" y="3287466"/>
            <a:ext cx="4371975" cy="32861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54866" y="2039692"/>
            <a:ext cx="4699759" cy="923330"/>
          </a:xfrm>
          <a:prstGeom prst="rect">
            <a:avLst/>
          </a:prstGeom>
          <a:noFill/>
        </p:spPr>
        <p:txBody>
          <a:bodyPr wrap="square" rtlCol="0">
            <a:spAutoFit/>
          </a:bodyPr>
          <a:lstStyle/>
          <a:p>
            <a:r>
              <a:rPr lang="el-GR" b="1" dirty="0" smtClean="0"/>
              <a:t>Μετά την αντλία ινσουλίνης, το τσιγάρο είναι η πιο επιτυχημένη συσκευή χορήγηση φαρμακευτικής ουσίας (στον εγκέφαλο). </a:t>
            </a:r>
            <a:endParaRPr lang="el-GR" b="1" dirty="0"/>
          </a:p>
        </p:txBody>
      </p:sp>
    </p:spTree>
    <p:extLst>
      <p:ext uri="{BB962C8B-B14F-4D97-AF65-F5344CB8AC3E}">
        <p14:creationId xmlns:p14="http://schemas.microsoft.com/office/powerpoint/2010/main" val="31138983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Ειδικοί υποδοχείς νικοτίνης στον εγκέφαλο</a:t>
            </a:r>
            <a:endParaRPr lang="el-GR" dirty="0"/>
          </a:p>
        </p:txBody>
      </p:sp>
      <p:pic>
        <p:nvPicPr>
          <p:cNvPr id="1026" name="Picture 2" descr="http://www.frontiersin.org/files/Articles/27779/fnmol-05-00083-r2/image_m/fnmol-05-00083-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916" y="2092162"/>
            <a:ext cx="6176046" cy="434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ture.com/nrn/journal/v11/n6/images/nrn2849-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06" y="2092162"/>
            <a:ext cx="4289329" cy="434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960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α4β2 νικοτινικοί υποδοχείς </a:t>
            </a:r>
            <a:r>
              <a:rPr lang="el-GR" dirty="0" err="1" smtClean="0"/>
              <a:t>ακετυλοχολίνης</a:t>
            </a:r>
            <a:r>
              <a:rPr lang="el-GR" dirty="0" smtClean="0"/>
              <a:t>.</a:t>
            </a:r>
            <a:endParaRPr lang="el-GR" dirty="0"/>
          </a:p>
        </p:txBody>
      </p:sp>
      <p:pic>
        <p:nvPicPr>
          <p:cNvPr id="4098" name="Picture 2" descr="http://www.nature.com/nrn/journal/v11/n6/images/nrn2849-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29" y="1936829"/>
            <a:ext cx="5493039" cy="48103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frontiersin.org/files/Articles/27779/fnmol-05-00083-r2/image_m/fnmol-05-00083-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561" y="2227809"/>
            <a:ext cx="5794395" cy="407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0373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dn1.arkive.org/media/5B/5B7C48FC-256E-401D-8D0E-928F12C15370/Presentation.Large/Harvest-mouse-feeding-on-blackber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680" y="152165"/>
            <a:ext cx="4294690" cy="28873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atonthekeyboard.com/wp-content/uploads/2012/04/cat-running-for-a-mouse_thum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216" y="4740408"/>
            <a:ext cx="3064875" cy="2041207"/>
          </a:xfrm>
          <a:prstGeom prst="rect">
            <a:avLst/>
          </a:prstGeom>
          <a:noFill/>
          <a:extLst>
            <a:ext uri="{909E8E84-426E-40DD-AFC4-6F175D3DCCD1}">
              <a14:hiddenFill xmlns:a14="http://schemas.microsoft.com/office/drawing/2010/main">
                <a:solidFill>
                  <a:srgbClr val="FFFFFF"/>
                </a:solidFill>
              </a14:hiddenFill>
            </a:ext>
          </a:extLst>
        </p:spPr>
      </p:pic>
      <p:sp>
        <p:nvSpPr>
          <p:cNvPr id="2" name="Έλλειψη 1"/>
          <p:cNvSpPr/>
          <p:nvPr/>
        </p:nvSpPr>
        <p:spPr>
          <a:xfrm>
            <a:off x="2653048" y="1700011"/>
            <a:ext cx="3915178" cy="18288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err="1" smtClean="0">
                <a:solidFill>
                  <a:schemeClr val="tx1"/>
                </a:solidFill>
              </a:rPr>
              <a:t>Ντοπαμίνη</a:t>
            </a:r>
            <a:endParaRPr lang="el-GR" sz="2800" b="1" dirty="0">
              <a:solidFill>
                <a:schemeClr val="tx1"/>
              </a:solidFill>
            </a:endParaRPr>
          </a:p>
        </p:txBody>
      </p:sp>
      <p:sp>
        <p:nvSpPr>
          <p:cNvPr id="3" name="TextBox 2"/>
          <p:cNvSpPr txBox="1"/>
          <p:nvPr/>
        </p:nvSpPr>
        <p:spPr>
          <a:xfrm>
            <a:off x="5434884" y="4365938"/>
            <a:ext cx="3526799" cy="369332"/>
          </a:xfrm>
          <a:prstGeom prst="rect">
            <a:avLst/>
          </a:prstGeom>
          <a:noFill/>
        </p:spPr>
        <p:txBody>
          <a:bodyPr wrap="none" rtlCol="0">
            <a:spAutoFit/>
          </a:bodyPr>
          <a:lstStyle/>
          <a:p>
            <a:r>
              <a:rPr lang="el-GR" b="1" dirty="0" smtClean="0">
                <a:solidFill>
                  <a:srgbClr val="C00000"/>
                </a:solidFill>
              </a:rPr>
              <a:t>Φαγητό (κυρίως αλάτι και ζάχαρη)</a:t>
            </a:r>
            <a:endParaRPr lang="el-GR" b="1" dirty="0">
              <a:solidFill>
                <a:srgbClr val="C00000"/>
              </a:solidFill>
            </a:endParaRPr>
          </a:p>
        </p:txBody>
      </p:sp>
      <p:cxnSp>
        <p:nvCxnSpPr>
          <p:cNvPr id="8" name="Ευθεία γραμμή σύνδεσης 7"/>
          <p:cNvCxnSpPr/>
          <p:nvPr/>
        </p:nvCxnSpPr>
        <p:spPr>
          <a:xfrm flipV="1">
            <a:off x="7379594" y="2704563"/>
            <a:ext cx="0" cy="16613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H="1">
            <a:off x="5821251" y="2704563"/>
            <a:ext cx="1558343"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4610637" y="2987899"/>
            <a:ext cx="0" cy="156270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a:endCxn id="3" idx="1"/>
          </p:cNvCxnSpPr>
          <p:nvPr/>
        </p:nvCxnSpPr>
        <p:spPr>
          <a:xfrm>
            <a:off x="4610637" y="4550604"/>
            <a:ext cx="82424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83434" y="5001158"/>
            <a:ext cx="1942070" cy="369332"/>
          </a:xfrm>
          <a:prstGeom prst="rect">
            <a:avLst/>
          </a:prstGeom>
          <a:noFill/>
        </p:spPr>
        <p:txBody>
          <a:bodyPr wrap="none" rtlCol="0">
            <a:spAutoFit/>
          </a:bodyPr>
          <a:lstStyle/>
          <a:p>
            <a:r>
              <a:rPr lang="el-GR" b="1" dirty="0" smtClean="0">
                <a:solidFill>
                  <a:srgbClr val="00B050"/>
                </a:solidFill>
              </a:rPr>
              <a:t>Σεξουαλική πράξη</a:t>
            </a:r>
            <a:endParaRPr lang="el-GR" b="1" dirty="0">
              <a:solidFill>
                <a:srgbClr val="00B050"/>
              </a:solidFill>
            </a:endParaRPr>
          </a:p>
        </p:txBody>
      </p:sp>
      <p:cxnSp>
        <p:nvCxnSpPr>
          <p:cNvPr id="16" name="Ευθεία γραμμή σύνδεσης 15"/>
          <p:cNvCxnSpPr/>
          <p:nvPr/>
        </p:nvCxnSpPr>
        <p:spPr>
          <a:xfrm flipV="1">
            <a:off x="9077459" y="2498501"/>
            <a:ext cx="15026" cy="26873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p:nvPr/>
        </p:nvCxnSpPr>
        <p:spPr>
          <a:xfrm flipH="1">
            <a:off x="5679583" y="2498501"/>
            <a:ext cx="3397877"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a:endCxn id="15" idx="3"/>
          </p:cNvCxnSpPr>
          <p:nvPr/>
        </p:nvCxnSpPr>
        <p:spPr>
          <a:xfrm flipH="1">
            <a:off x="7425504" y="5185824"/>
            <a:ext cx="1666982" cy="0"/>
          </a:xfrm>
          <a:prstGeom prst="straightConnector1">
            <a:avLst/>
          </a:prstGeom>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flipH="1">
            <a:off x="4340180" y="2987898"/>
            <a:ext cx="10733" cy="21979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endCxn id="15" idx="1"/>
          </p:cNvCxnSpPr>
          <p:nvPr/>
        </p:nvCxnSpPr>
        <p:spPr>
          <a:xfrm>
            <a:off x="4350913" y="5185824"/>
            <a:ext cx="1132521"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50343" y="5593792"/>
            <a:ext cx="1808252" cy="369332"/>
          </a:xfrm>
          <a:prstGeom prst="rect">
            <a:avLst/>
          </a:prstGeom>
          <a:noFill/>
        </p:spPr>
        <p:txBody>
          <a:bodyPr wrap="none" rtlCol="0">
            <a:spAutoFit/>
          </a:bodyPr>
          <a:lstStyle/>
          <a:p>
            <a:r>
              <a:rPr lang="el-GR" b="1" dirty="0" smtClean="0">
                <a:solidFill>
                  <a:srgbClr val="0070C0"/>
                </a:solidFill>
              </a:rPr>
              <a:t>Κίνηση / άσκηση</a:t>
            </a:r>
            <a:endParaRPr lang="el-GR" b="1" dirty="0">
              <a:solidFill>
                <a:srgbClr val="0070C0"/>
              </a:solidFill>
            </a:endParaRPr>
          </a:p>
        </p:txBody>
      </p:sp>
      <p:cxnSp>
        <p:nvCxnSpPr>
          <p:cNvPr id="27" name="Ευθύγραμμο βέλος σύνδεσης 26"/>
          <p:cNvCxnSpPr/>
          <p:nvPr/>
        </p:nvCxnSpPr>
        <p:spPr>
          <a:xfrm flipH="1">
            <a:off x="7358595" y="5778458"/>
            <a:ext cx="2068740" cy="0"/>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p:cNvCxnSpPr/>
          <p:nvPr/>
        </p:nvCxnSpPr>
        <p:spPr>
          <a:xfrm flipV="1">
            <a:off x="9412309" y="2189408"/>
            <a:ext cx="11270" cy="358905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p:cNvCxnSpPr/>
          <p:nvPr/>
        </p:nvCxnSpPr>
        <p:spPr>
          <a:xfrm flipH="1">
            <a:off x="5483434" y="2189408"/>
            <a:ext cx="3928875"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p:cNvCxnSpPr/>
          <p:nvPr/>
        </p:nvCxnSpPr>
        <p:spPr>
          <a:xfrm flipH="1">
            <a:off x="4031089" y="2987898"/>
            <a:ext cx="35672" cy="279056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Ευθύγραμμο βέλος σύνδεσης 36"/>
          <p:cNvCxnSpPr>
            <a:endCxn id="26" idx="1"/>
          </p:cNvCxnSpPr>
          <p:nvPr/>
        </p:nvCxnSpPr>
        <p:spPr>
          <a:xfrm>
            <a:off x="4031089" y="5778458"/>
            <a:ext cx="151925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963749">
            <a:off x="4706516" y="1549030"/>
            <a:ext cx="2218684" cy="369332"/>
          </a:xfrm>
          <a:prstGeom prst="rect">
            <a:avLst/>
          </a:prstGeom>
          <a:noFill/>
        </p:spPr>
        <p:txBody>
          <a:bodyPr wrap="none" rtlCol="0">
            <a:spAutoFit/>
          </a:bodyPr>
          <a:lstStyle/>
          <a:p>
            <a:r>
              <a:rPr lang="el-GR" b="1" dirty="0" smtClean="0"/>
              <a:t>Σύστημα ανταμοιβής</a:t>
            </a:r>
            <a:endParaRPr lang="el-GR" b="1" dirty="0"/>
          </a:p>
        </p:txBody>
      </p:sp>
      <p:pic>
        <p:nvPicPr>
          <p:cNvPr id="2050" name="Picture 2" descr="http://www.dorsetcereals.com/wp-content/uploads/2013/03/Harvest-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94" y="2810809"/>
            <a:ext cx="3254212" cy="3254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antranik.org/wp-content/uploads/2011/11/the-reward-circuit-nucleus-accumbens-ventral-pallidum-ventral-tegmental-area-and-amygdal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588" y="176527"/>
            <a:ext cx="3313224" cy="2528036"/>
          </a:xfrm>
          <a:prstGeom prst="rect">
            <a:avLst/>
          </a:prstGeom>
          <a:noFill/>
          <a:extLst>
            <a:ext uri="{909E8E84-426E-40DD-AFC4-6F175D3DCCD1}">
              <a14:hiddenFill xmlns:a14="http://schemas.microsoft.com/office/drawing/2010/main">
                <a:solidFill>
                  <a:srgbClr val="FFFFFF"/>
                </a:solidFill>
              </a14:hiddenFill>
            </a:ext>
          </a:extLst>
        </p:spPr>
      </p:pic>
      <p:sp>
        <p:nvSpPr>
          <p:cNvPr id="42" name="Έλλειψη 41"/>
          <p:cNvSpPr/>
          <p:nvPr/>
        </p:nvSpPr>
        <p:spPr>
          <a:xfrm>
            <a:off x="4988927" y="3734872"/>
            <a:ext cx="4175312" cy="2738941"/>
          </a:xfrm>
          <a:prstGeom prst="ellipse">
            <a:avLst/>
          </a:prstGeom>
          <a:solidFill>
            <a:srgbClr val="00B0F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TextBox 42"/>
          <p:cNvSpPr txBox="1"/>
          <p:nvPr/>
        </p:nvSpPr>
        <p:spPr>
          <a:xfrm>
            <a:off x="2965710" y="6351586"/>
            <a:ext cx="3138873" cy="523220"/>
          </a:xfrm>
          <a:prstGeom prst="rect">
            <a:avLst/>
          </a:prstGeom>
          <a:noFill/>
        </p:spPr>
        <p:txBody>
          <a:bodyPr wrap="none" rtlCol="0">
            <a:spAutoFit/>
          </a:bodyPr>
          <a:lstStyle/>
          <a:p>
            <a:r>
              <a:rPr lang="el-GR" sz="1400" b="1" dirty="0" smtClean="0"/>
              <a:t>Αυτός είναι ο λόγος της ύπαρξης μας.</a:t>
            </a:r>
          </a:p>
          <a:p>
            <a:r>
              <a:rPr lang="el-GR" sz="1400" b="1" dirty="0" smtClean="0"/>
              <a:t>Διατήρηση των ειδών. </a:t>
            </a:r>
            <a:r>
              <a:rPr lang="en-US" sz="1400" b="1" dirty="0" smtClean="0">
                <a:solidFill>
                  <a:srgbClr val="FF0000"/>
                </a:solidFill>
              </a:rPr>
              <a:t>Natural rewards.</a:t>
            </a:r>
            <a:endParaRPr lang="el-GR" sz="1400" b="1" dirty="0">
              <a:solidFill>
                <a:srgbClr val="FF0000"/>
              </a:solidFill>
            </a:endParaRPr>
          </a:p>
        </p:txBody>
      </p:sp>
      <p:cxnSp>
        <p:nvCxnSpPr>
          <p:cNvPr id="45" name="Ευθύγραμμο βέλος σύνδεσης 44"/>
          <p:cNvCxnSpPr>
            <a:stCxn id="42" idx="3"/>
          </p:cNvCxnSpPr>
          <p:nvPr/>
        </p:nvCxnSpPr>
        <p:spPr>
          <a:xfrm flipH="1">
            <a:off x="5267459" y="6072704"/>
            <a:ext cx="332928" cy="27888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97678" y="118226"/>
            <a:ext cx="3080652" cy="646331"/>
          </a:xfrm>
          <a:prstGeom prst="rect">
            <a:avLst/>
          </a:prstGeom>
          <a:noFill/>
        </p:spPr>
        <p:txBody>
          <a:bodyPr wrap="none" rtlCol="0">
            <a:spAutoFit/>
          </a:bodyPr>
          <a:lstStyle/>
          <a:p>
            <a:r>
              <a:rPr lang="el-GR" u="sng" dirty="0" smtClean="0"/>
              <a:t>Σύστημα </a:t>
            </a:r>
            <a:r>
              <a:rPr lang="el-GR" u="sng" dirty="0" err="1" smtClean="0"/>
              <a:t>ντοπαμίνης</a:t>
            </a:r>
            <a:r>
              <a:rPr lang="el-GR" u="sng" dirty="0" smtClean="0"/>
              <a:t> </a:t>
            </a:r>
            <a:endParaRPr lang="en-US" u="sng" dirty="0" smtClean="0"/>
          </a:p>
          <a:p>
            <a:r>
              <a:rPr lang="el-GR" dirty="0" smtClean="0"/>
              <a:t>Εξελίσσεται 75.000.000 χρόνια</a:t>
            </a:r>
            <a:endParaRPr lang="el-GR" dirty="0"/>
          </a:p>
        </p:txBody>
      </p:sp>
    </p:spTree>
    <p:extLst>
      <p:ext uri="{BB962C8B-B14F-4D97-AF65-F5344CB8AC3E}">
        <p14:creationId xmlns:p14="http://schemas.microsoft.com/office/powerpoint/2010/main" val="39088786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nodeType="with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6" grpId="0"/>
      <p:bldP spid="42"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gamertherapist.com/blog/wp-content/uploads/2011/11/DrugDopachar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5323" y="-2100"/>
            <a:ext cx="3052532" cy="2289399"/>
          </a:xfrm>
          <a:prstGeom prst="rect">
            <a:avLst/>
          </a:prstGeom>
          <a:noFill/>
          <a:extLst>
            <a:ext uri="{909E8E84-426E-40DD-AFC4-6F175D3DCCD1}">
              <a14:hiddenFill xmlns:a14="http://schemas.microsoft.com/office/drawing/2010/main">
                <a:solidFill>
                  <a:srgbClr val="FFFFFF"/>
                </a:solidFill>
              </a14:hiddenFill>
            </a:ext>
          </a:extLst>
        </p:spPr>
      </p:pic>
      <p:sp>
        <p:nvSpPr>
          <p:cNvPr id="2" name="Έλλειψη 1"/>
          <p:cNvSpPr/>
          <p:nvPr/>
        </p:nvSpPr>
        <p:spPr>
          <a:xfrm>
            <a:off x="2653048" y="1700011"/>
            <a:ext cx="3915178" cy="18288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err="1" smtClean="0">
                <a:solidFill>
                  <a:schemeClr val="tx1"/>
                </a:solidFill>
              </a:rPr>
              <a:t>Ντοπαμίνη</a:t>
            </a:r>
            <a:endParaRPr lang="el-GR" sz="2800" b="1" dirty="0">
              <a:solidFill>
                <a:schemeClr val="tx1"/>
              </a:solidFill>
            </a:endParaRPr>
          </a:p>
        </p:txBody>
      </p:sp>
      <p:pic>
        <p:nvPicPr>
          <p:cNvPr id="4" name="Picture 8" descr="http://antranik.org/wp-content/uploads/2011/11/the-reward-circuit-nucleus-accumbens-ventral-pallidum-ventral-tegmental-area-and-amygda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33" y="86375"/>
            <a:ext cx="3313224" cy="2528036"/>
          </a:xfrm>
          <a:prstGeom prst="rect">
            <a:avLst/>
          </a:prstGeom>
          <a:noFill/>
          <a:extLst>
            <a:ext uri="{909E8E84-426E-40DD-AFC4-6F175D3DCCD1}">
              <a14:hiddenFill xmlns:a14="http://schemas.microsoft.com/office/drawing/2010/main">
                <a:solidFill>
                  <a:srgbClr val="FFFFFF"/>
                </a:solidFill>
              </a14:hiddenFill>
            </a:ext>
          </a:extLst>
        </p:spPr>
      </p:pic>
      <p:sp>
        <p:nvSpPr>
          <p:cNvPr id="5" name="Έλλειψη 4"/>
          <p:cNvSpPr/>
          <p:nvPr/>
        </p:nvSpPr>
        <p:spPr>
          <a:xfrm>
            <a:off x="7933385" y="1938269"/>
            <a:ext cx="2213021" cy="1146219"/>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solidFill>
                  <a:schemeClr val="tx1"/>
                </a:solidFill>
              </a:rPr>
              <a:t>Μνήμη</a:t>
            </a:r>
          </a:p>
          <a:p>
            <a:pPr algn="ctr"/>
            <a:r>
              <a:rPr lang="el-GR" b="1" dirty="0" smtClean="0">
                <a:solidFill>
                  <a:schemeClr val="tx1"/>
                </a:solidFill>
              </a:rPr>
              <a:t>Ιππόκαμπος</a:t>
            </a:r>
            <a:endParaRPr lang="el-GR" b="1" dirty="0">
              <a:solidFill>
                <a:schemeClr val="tx1"/>
              </a:solidFill>
            </a:endParaRPr>
          </a:p>
        </p:txBody>
      </p:sp>
      <p:sp>
        <p:nvSpPr>
          <p:cNvPr id="6" name="Τόξο 5"/>
          <p:cNvSpPr/>
          <p:nvPr/>
        </p:nvSpPr>
        <p:spPr>
          <a:xfrm rot="6824291">
            <a:off x="5817742" y="889128"/>
            <a:ext cx="2511380" cy="2717442"/>
          </a:xfrm>
          <a:prstGeom prst="arc">
            <a:avLst>
              <a:gd name="adj1" fmla="val 16200000"/>
              <a:gd name="adj2" fmla="val 2080339"/>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Τόξο 6"/>
          <p:cNvSpPr/>
          <p:nvPr/>
        </p:nvSpPr>
        <p:spPr>
          <a:xfrm rot="14775709" flipV="1">
            <a:off x="5817743" y="1505167"/>
            <a:ext cx="2511380" cy="2717442"/>
          </a:xfrm>
          <a:prstGeom prst="arc">
            <a:avLst>
              <a:gd name="adj1" fmla="val 16200000"/>
              <a:gd name="adj2" fmla="val 2080339"/>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9" name="Ευθύγραμμο βέλος σύνδεσης 8"/>
          <p:cNvCxnSpPr/>
          <p:nvPr/>
        </p:nvCxnSpPr>
        <p:spPr>
          <a:xfrm flipV="1">
            <a:off x="6362163" y="2537138"/>
            <a:ext cx="1751527" cy="38637"/>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Έλλειψη 9"/>
          <p:cNvSpPr/>
          <p:nvPr/>
        </p:nvSpPr>
        <p:spPr>
          <a:xfrm>
            <a:off x="2653048" y="4677388"/>
            <a:ext cx="643943" cy="42500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Έλλειψη 10"/>
          <p:cNvSpPr/>
          <p:nvPr/>
        </p:nvSpPr>
        <p:spPr>
          <a:xfrm>
            <a:off x="3787338" y="4668911"/>
            <a:ext cx="643943" cy="42500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Έλλειψη 11"/>
          <p:cNvSpPr/>
          <p:nvPr/>
        </p:nvSpPr>
        <p:spPr>
          <a:xfrm>
            <a:off x="7073432" y="4602159"/>
            <a:ext cx="643943" cy="42500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74" name="Picture 2" descr="https://mrscalvo.files.wordpress.com/2015/09/espress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690" y="4506015"/>
            <a:ext cx="920513" cy="7677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lifetimediscovery.com/wp-content/uploads/2012/06/Santorini.jpeg1-460x2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2068" y="4365938"/>
            <a:ext cx="2140576" cy="12285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dn.tinybuddha.com/wp-content/uploads/2014/09/Friends-Having-F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3385" y="4050322"/>
            <a:ext cx="2556768" cy="16791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24176" y="4682963"/>
            <a:ext cx="301686" cy="369332"/>
          </a:xfrm>
          <a:prstGeom prst="rect">
            <a:avLst/>
          </a:prstGeom>
          <a:noFill/>
        </p:spPr>
        <p:txBody>
          <a:bodyPr wrap="none" rtlCol="0">
            <a:spAutoFit/>
          </a:bodyPr>
          <a:lstStyle/>
          <a:p>
            <a:r>
              <a:rPr lang="el-GR" b="1" dirty="0" smtClean="0"/>
              <a:t>5</a:t>
            </a:r>
            <a:endParaRPr lang="el-GR" b="1" dirty="0"/>
          </a:p>
        </p:txBody>
      </p:sp>
      <p:sp>
        <p:nvSpPr>
          <p:cNvPr id="18" name="TextBox 17"/>
          <p:cNvSpPr txBox="1"/>
          <p:nvPr/>
        </p:nvSpPr>
        <p:spPr>
          <a:xfrm>
            <a:off x="3964573" y="4696746"/>
            <a:ext cx="301686" cy="369332"/>
          </a:xfrm>
          <a:prstGeom prst="rect">
            <a:avLst/>
          </a:prstGeom>
          <a:noFill/>
        </p:spPr>
        <p:txBody>
          <a:bodyPr wrap="none" rtlCol="0">
            <a:spAutoFit/>
          </a:bodyPr>
          <a:lstStyle/>
          <a:p>
            <a:r>
              <a:rPr lang="el-GR" b="1" dirty="0" smtClean="0"/>
              <a:t>5</a:t>
            </a:r>
            <a:endParaRPr lang="el-GR" b="1" dirty="0"/>
          </a:p>
        </p:txBody>
      </p:sp>
      <p:sp>
        <p:nvSpPr>
          <p:cNvPr id="19" name="TextBox 18"/>
          <p:cNvSpPr txBox="1"/>
          <p:nvPr/>
        </p:nvSpPr>
        <p:spPr>
          <a:xfrm>
            <a:off x="7227171" y="4635682"/>
            <a:ext cx="301686" cy="369332"/>
          </a:xfrm>
          <a:prstGeom prst="rect">
            <a:avLst/>
          </a:prstGeom>
          <a:noFill/>
        </p:spPr>
        <p:txBody>
          <a:bodyPr wrap="none" rtlCol="0">
            <a:spAutoFit/>
          </a:bodyPr>
          <a:lstStyle/>
          <a:p>
            <a:r>
              <a:rPr lang="el-GR" b="1" dirty="0" smtClean="0"/>
              <a:t>5</a:t>
            </a:r>
            <a:endParaRPr lang="el-GR" b="1" dirty="0"/>
          </a:p>
        </p:txBody>
      </p:sp>
      <p:cxnSp>
        <p:nvCxnSpPr>
          <p:cNvPr id="15" name="Ευθύγραμμο βέλος σύνδεσης 14"/>
          <p:cNvCxnSpPr/>
          <p:nvPr/>
        </p:nvCxnSpPr>
        <p:spPr>
          <a:xfrm flipH="1">
            <a:off x="3125862" y="2890867"/>
            <a:ext cx="874597" cy="174481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p:cNvCxnSpPr/>
          <p:nvPr/>
        </p:nvCxnSpPr>
        <p:spPr>
          <a:xfrm flipH="1">
            <a:off x="4216469" y="2963694"/>
            <a:ext cx="207752" cy="163846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a:off x="4808733" y="2985513"/>
            <a:ext cx="2364152" cy="157479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4031" y="183641"/>
            <a:ext cx="1572851" cy="1169551"/>
          </a:xfrm>
          <a:prstGeom prst="rect">
            <a:avLst/>
          </a:prstGeom>
          <a:noFill/>
        </p:spPr>
        <p:txBody>
          <a:bodyPr wrap="square" rtlCol="0">
            <a:spAutoFit/>
          </a:bodyPr>
          <a:lstStyle/>
          <a:p>
            <a:r>
              <a:rPr lang="el-GR" sz="1400" b="1" dirty="0" smtClean="0"/>
              <a:t>Η Νικοτίνη αυξάνει τα επίπεδα </a:t>
            </a:r>
            <a:r>
              <a:rPr lang="el-GR" sz="1400" b="1" dirty="0" err="1" smtClean="0"/>
              <a:t>ντοπαμίνης</a:t>
            </a:r>
            <a:r>
              <a:rPr lang="el-GR" sz="1400" b="1" dirty="0" smtClean="0"/>
              <a:t> σε </a:t>
            </a:r>
            <a:r>
              <a:rPr lang="en-US" sz="1400" b="1" dirty="0" smtClean="0"/>
              <a:t>microseconds</a:t>
            </a:r>
            <a:endParaRPr lang="el-GR" sz="1400" b="1" dirty="0"/>
          </a:p>
        </p:txBody>
      </p:sp>
      <p:pic>
        <p:nvPicPr>
          <p:cNvPr id="3082" name="Picture 10" descr="http://static.howstuffworks.com/gif/nicotin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395" y="-11112"/>
            <a:ext cx="2002362" cy="136430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Ευθύγραμμο βέλος σύνδεσης 23"/>
          <p:cNvCxnSpPr/>
          <p:nvPr/>
        </p:nvCxnSpPr>
        <p:spPr>
          <a:xfrm flipH="1">
            <a:off x="4266260" y="1419944"/>
            <a:ext cx="102612" cy="924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p:cNvCxnSpPr/>
          <p:nvPr/>
        </p:nvCxnSpPr>
        <p:spPr>
          <a:xfrm flipH="1">
            <a:off x="4534852" y="1416049"/>
            <a:ext cx="102612" cy="924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p:cNvCxnSpPr/>
          <p:nvPr/>
        </p:nvCxnSpPr>
        <p:spPr>
          <a:xfrm flipH="1">
            <a:off x="4773248" y="1402177"/>
            <a:ext cx="102612" cy="924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p:cNvCxnSpPr/>
          <p:nvPr/>
        </p:nvCxnSpPr>
        <p:spPr>
          <a:xfrm flipH="1">
            <a:off x="5019792" y="1416048"/>
            <a:ext cx="102612" cy="924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Ευθύγραμμο βέλος σύνδεσης 35"/>
          <p:cNvCxnSpPr/>
          <p:nvPr/>
        </p:nvCxnSpPr>
        <p:spPr>
          <a:xfrm flipH="1">
            <a:off x="5272872" y="1415601"/>
            <a:ext cx="102612" cy="924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Ευθύγραμμο βέλος σύνδεσης 36"/>
          <p:cNvCxnSpPr/>
          <p:nvPr/>
        </p:nvCxnSpPr>
        <p:spPr>
          <a:xfrm flipH="1">
            <a:off x="4023790" y="1434299"/>
            <a:ext cx="102612" cy="924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708760" y="5291355"/>
            <a:ext cx="417102" cy="369332"/>
          </a:xfrm>
          <a:prstGeom prst="rect">
            <a:avLst/>
          </a:prstGeom>
          <a:noFill/>
        </p:spPr>
        <p:txBody>
          <a:bodyPr wrap="none" rtlCol="0">
            <a:spAutoFit/>
          </a:bodyPr>
          <a:lstStyle/>
          <a:p>
            <a:r>
              <a:rPr lang="en-US" b="1" dirty="0" smtClean="0"/>
              <a:t>+3</a:t>
            </a:r>
            <a:endParaRPr lang="el-GR" b="1" dirty="0"/>
          </a:p>
        </p:txBody>
      </p:sp>
      <p:sp>
        <p:nvSpPr>
          <p:cNvPr id="39" name="TextBox 38"/>
          <p:cNvSpPr txBox="1"/>
          <p:nvPr/>
        </p:nvSpPr>
        <p:spPr>
          <a:xfrm>
            <a:off x="3866545" y="5273762"/>
            <a:ext cx="417102" cy="369332"/>
          </a:xfrm>
          <a:prstGeom prst="rect">
            <a:avLst/>
          </a:prstGeom>
          <a:noFill/>
        </p:spPr>
        <p:txBody>
          <a:bodyPr wrap="none" rtlCol="0">
            <a:spAutoFit/>
          </a:bodyPr>
          <a:lstStyle/>
          <a:p>
            <a:r>
              <a:rPr lang="en-US" b="1" dirty="0" smtClean="0"/>
              <a:t>+3</a:t>
            </a:r>
            <a:endParaRPr lang="el-GR" b="1" dirty="0"/>
          </a:p>
        </p:txBody>
      </p:sp>
      <p:sp>
        <p:nvSpPr>
          <p:cNvPr id="40" name="TextBox 39"/>
          <p:cNvSpPr txBox="1"/>
          <p:nvPr/>
        </p:nvSpPr>
        <p:spPr>
          <a:xfrm>
            <a:off x="7166042" y="5205758"/>
            <a:ext cx="417102" cy="369332"/>
          </a:xfrm>
          <a:prstGeom prst="rect">
            <a:avLst/>
          </a:prstGeom>
          <a:noFill/>
        </p:spPr>
        <p:txBody>
          <a:bodyPr wrap="none" rtlCol="0">
            <a:spAutoFit/>
          </a:bodyPr>
          <a:lstStyle/>
          <a:p>
            <a:r>
              <a:rPr lang="en-US" b="1" dirty="0" smtClean="0"/>
              <a:t>+3</a:t>
            </a:r>
            <a:endParaRPr lang="el-GR" b="1" dirty="0"/>
          </a:p>
        </p:txBody>
      </p:sp>
      <p:sp>
        <p:nvSpPr>
          <p:cNvPr id="41" name="Έλλειψη 40"/>
          <p:cNvSpPr/>
          <p:nvPr/>
        </p:nvSpPr>
        <p:spPr>
          <a:xfrm>
            <a:off x="2595339" y="5849651"/>
            <a:ext cx="643943" cy="425003"/>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Έλλειψη 41"/>
          <p:cNvSpPr/>
          <p:nvPr/>
        </p:nvSpPr>
        <p:spPr>
          <a:xfrm>
            <a:off x="3804430" y="5876250"/>
            <a:ext cx="643943" cy="425003"/>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Έλλειψη 42"/>
          <p:cNvSpPr/>
          <p:nvPr/>
        </p:nvSpPr>
        <p:spPr>
          <a:xfrm>
            <a:off x="7073432" y="5744250"/>
            <a:ext cx="643943" cy="425003"/>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Τόξο 27"/>
          <p:cNvSpPr/>
          <p:nvPr/>
        </p:nvSpPr>
        <p:spPr>
          <a:xfrm rot="14038299">
            <a:off x="2564104" y="2259934"/>
            <a:ext cx="3850213" cy="4437049"/>
          </a:xfrm>
          <a:prstGeom prst="arc">
            <a:avLst>
              <a:gd name="adj1" fmla="val 16145940"/>
              <a:gd name="adj2" fmla="val 672337"/>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9" name="TextBox 28"/>
          <p:cNvSpPr txBox="1"/>
          <p:nvPr/>
        </p:nvSpPr>
        <p:spPr>
          <a:xfrm>
            <a:off x="2777266" y="5858056"/>
            <a:ext cx="301686" cy="369332"/>
          </a:xfrm>
          <a:prstGeom prst="rect">
            <a:avLst/>
          </a:prstGeom>
          <a:noFill/>
        </p:spPr>
        <p:txBody>
          <a:bodyPr wrap="none" rtlCol="0">
            <a:spAutoFit/>
          </a:bodyPr>
          <a:lstStyle/>
          <a:p>
            <a:r>
              <a:rPr lang="en-US" b="1" dirty="0" smtClean="0"/>
              <a:t>8</a:t>
            </a:r>
            <a:endParaRPr lang="el-GR" b="1" dirty="0"/>
          </a:p>
        </p:txBody>
      </p:sp>
      <p:sp>
        <p:nvSpPr>
          <p:cNvPr id="46" name="TextBox 45"/>
          <p:cNvSpPr txBox="1"/>
          <p:nvPr/>
        </p:nvSpPr>
        <p:spPr>
          <a:xfrm>
            <a:off x="3974253" y="5905555"/>
            <a:ext cx="301686" cy="369332"/>
          </a:xfrm>
          <a:prstGeom prst="rect">
            <a:avLst/>
          </a:prstGeom>
          <a:noFill/>
        </p:spPr>
        <p:txBody>
          <a:bodyPr wrap="none" rtlCol="0">
            <a:spAutoFit/>
          </a:bodyPr>
          <a:lstStyle/>
          <a:p>
            <a:r>
              <a:rPr lang="en-US" b="1" dirty="0" smtClean="0"/>
              <a:t>8</a:t>
            </a:r>
            <a:endParaRPr lang="el-GR" b="1" dirty="0"/>
          </a:p>
        </p:txBody>
      </p:sp>
      <p:sp>
        <p:nvSpPr>
          <p:cNvPr id="47" name="TextBox 46"/>
          <p:cNvSpPr txBox="1"/>
          <p:nvPr/>
        </p:nvSpPr>
        <p:spPr>
          <a:xfrm>
            <a:off x="7244560" y="5763064"/>
            <a:ext cx="301686" cy="369332"/>
          </a:xfrm>
          <a:prstGeom prst="rect">
            <a:avLst/>
          </a:prstGeom>
          <a:noFill/>
        </p:spPr>
        <p:txBody>
          <a:bodyPr wrap="none" rtlCol="0">
            <a:spAutoFit/>
          </a:bodyPr>
          <a:lstStyle/>
          <a:p>
            <a:r>
              <a:rPr lang="en-US" b="1" dirty="0" smtClean="0"/>
              <a:t>8</a:t>
            </a:r>
            <a:endParaRPr lang="el-GR" b="1" dirty="0"/>
          </a:p>
        </p:txBody>
      </p:sp>
      <p:sp>
        <p:nvSpPr>
          <p:cNvPr id="48" name="Τόξο 47"/>
          <p:cNvSpPr/>
          <p:nvPr/>
        </p:nvSpPr>
        <p:spPr>
          <a:xfrm rot="14038299">
            <a:off x="3298587" y="2920210"/>
            <a:ext cx="3912274" cy="3703383"/>
          </a:xfrm>
          <a:prstGeom prst="arc">
            <a:avLst>
              <a:gd name="adj1" fmla="val 16145940"/>
              <a:gd name="adj2" fmla="val 672337"/>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9" name="Τόξο 48"/>
          <p:cNvSpPr/>
          <p:nvPr/>
        </p:nvSpPr>
        <p:spPr>
          <a:xfrm rot="18361701" flipV="1">
            <a:off x="4099364" y="2645119"/>
            <a:ext cx="3964552" cy="3862442"/>
          </a:xfrm>
          <a:prstGeom prst="arc">
            <a:avLst>
              <a:gd name="adj1" fmla="val 16145940"/>
              <a:gd name="adj2" fmla="val 308871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0" name="TextBox 29"/>
          <p:cNvSpPr txBox="1"/>
          <p:nvPr/>
        </p:nvSpPr>
        <p:spPr>
          <a:xfrm>
            <a:off x="1241180" y="6454791"/>
            <a:ext cx="10014921" cy="369332"/>
          </a:xfrm>
          <a:prstGeom prst="rect">
            <a:avLst/>
          </a:prstGeom>
          <a:noFill/>
        </p:spPr>
        <p:txBody>
          <a:bodyPr wrap="none" rtlCol="0">
            <a:spAutoFit/>
          </a:bodyPr>
          <a:lstStyle/>
          <a:p>
            <a:r>
              <a:rPr lang="el-GR" b="1" dirty="0" smtClean="0"/>
              <a:t>Υπόθεση εργασίας</a:t>
            </a:r>
            <a:r>
              <a:rPr lang="en-US" b="1" dirty="0" smtClean="0"/>
              <a:t>: </a:t>
            </a:r>
            <a:r>
              <a:rPr lang="el-GR" b="1" dirty="0" smtClean="0"/>
              <a:t>Ο Βελονισμός προστατεύει τα επίπεδα </a:t>
            </a:r>
            <a:r>
              <a:rPr lang="el-GR" b="1" dirty="0" err="1" smtClean="0"/>
              <a:t>Ντοπαμίνης</a:t>
            </a:r>
            <a:r>
              <a:rPr lang="el-GR" b="1" dirty="0" smtClean="0"/>
              <a:t> από την απότομη</a:t>
            </a:r>
            <a:r>
              <a:rPr lang="en-US" b="1" dirty="0" smtClean="0"/>
              <a:t> </a:t>
            </a:r>
            <a:r>
              <a:rPr lang="el-GR" b="1" dirty="0" smtClean="0"/>
              <a:t>κατάρρευση</a:t>
            </a:r>
            <a:endParaRPr lang="el-GR" b="1" dirty="0"/>
          </a:p>
        </p:txBody>
      </p:sp>
      <p:sp>
        <p:nvSpPr>
          <p:cNvPr id="31" name="TextBox 30"/>
          <p:cNvSpPr txBox="1"/>
          <p:nvPr/>
        </p:nvSpPr>
        <p:spPr>
          <a:xfrm>
            <a:off x="184088" y="5799921"/>
            <a:ext cx="1717137" cy="369332"/>
          </a:xfrm>
          <a:prstGeom prst="rect">
            <a:avLst/>
          </a:prstGeom>
          <a:noFill/>
        </p:spPr>
        <p:txBody>
          <a:bodyPr wrap="none" rtlCol="0">
            <a:spAutoFit/>
          </a:bodyPr>
          <a:lstStyle/>
          <a:p>
            <a:r>
              <a:rPr lang="el-GR" b="1" dirty="0" smtClean="0"/>
              <a:t>Επιπτώσεις</a:t>
            </a:r>
            <a:r>
              <a:rPr lang="en-US" b="1" dirty="0" smtClean="0"/>
              <a:t>;;</a:t>
            </a:r>
            <a:r>
              <a:rPr lang="el-GR" b="1" dirty="0" smtClean="0"/>
              <a:t> (2)</a:t>
            </a:r>
            <a:endParaRPr lang="el-GR" b="1" dirty="0"/>
          </a:p>
        </p:txBody>
      </p:sp>
      <p:cxnSp>
        <p:nvCxnSpPr>
          <p:cNvPr id="38" name="Ευθύγραμμο βέλος σύνδεσης 37"/>
          <p:cNvCxnSpPr>
            <a:stCxn id="31" idx="3"/>
          </p:cNvCxnSpPr>
          <p:nvPr/>
        </p:nvCxnSpPr>
        <p:spPr>
          <a:xfrm>
            <a:off x="1901225" y="5984587"/>
            <a:ext cx="663536" cy="145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3599" y="2614411"/>
            <a:ext cx="2207003" cy="1077218"/>
          </a:xfrm>
          <a:prstGeom prst="rect">
            <a:avLst/>
          </a:prstGeom>
          <a:noFill/>
        </p:spPr>
        <p:txBody>
          <a:bodyPr wrap="square" rtlCol="0">
            <a:spAutoFit/>
          </a:bodyPr>
          <a:lstStyle/>
          <a:p>
            <a:r>
              <a:rPr lang="el-GR" sz="1600" b="1" dirty="0" err="1" smtClean="0"/>
              <a:t>Ντοπαμίνη</a:t>
            </a:r>
            <a:r>
              <a:rPr lang="en-US" sz="1600" b="1" dirty="0" smtClean="0"/>
              <a:t>:</a:t>
            </a:r>
            <a:r>
              <a:rPr lang="el-GR" sz="1600" dirty="0" smtClean="0"/>
              <a:t> η ουσία της ευχαρίστησης για τον άνθρωπο.</a:t>
            </a:r>
          </a:p>
          <a:p>
            <a:r>
              <a:rPr lang="el-GR" sz="1600" dirty="0" smtClean="0"/>
              <a:t>Προσμονή &amp; </a:t>
            </a:r>
            <a:r>
              <a:rPr lang="el-GR" sz="1600" dirty="0" err="1" smtClean="0"/>
              <a:t>ντοπαμίνη</a:t>
            </a:r>
            <a:endParaRPr lang="el-GR" sz="1600" dirty="0"/>
          </a:p>
        </p:txBody>
      </p:sp>
    </p:spTree>
    <p:extLst>
      <p:ext uri="{BB962C8B-B14F-4D97-AF65-F5344CB8AC3E}">
        <p14:creationId xmlns:p14="http://schemas.microsoft.com/office/powerpoint/2010/main" val="395495655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fade">
                                      <p:cBhvr>
                                        <p:cTn id="44" dur="500"/>
                                        <p:tgtEl>
                                          <p:spTgt spid="30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3080"/>
                                        </p:tgtEl>
                                        <p:attrNameLst>
                                          <p:attrName>style.visibility</p:attrName>
                                        </p:attrNameLst>
                                      </p:cBhvr>
                                      <p:to>
                                        <p:strVal val="visible"/>
                                      </p:to>
                                    </p:set>
                                    <p:animEffect transition="in" filter="fade">
                                      <p:cBhvr>
                                        <p:cTn id="58" dur="500"/>
                                        <p:tgtEl>
                                          <p:spTgt spid="308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082"/>
                                        </p:tgtEl>
                                        <p:attrNameLst>
                                          <p:attrName>style.visibility</p:attrName>
                                        </p:attrNameLst>
                                      </p:cBhvr>
                                      <p:to>
                                        <p:strVal val="visible"/>
                                      </p:to>
                                    </p:set>
                                    <p:animEffect transition="in" filter="fade">
                                      <p:cBhvr>
                                        <p:cTn id="63" dur="500"/>
                                        <p:tgtEl>
                                          <p:spTgt spid="308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3084"/>
                                        </p:tgtEl>
                                        <p:attrNameLst>
                                          <p:attrName>style.visibility</p:attrName>
                                        </p:attrNameLst>
                                      </p:cBhvr>
                                      <p:to>
                                        <p:strVal val="visible"/>
                                      </p:to>
                                    </p:set>
                                    <p:animEffect transition="in" filter="fade">
                                      <p:cBhvr>
                                        <p:cTn id="69" dur="500"/>
                                        <p:tgtEl>
                                          <p:spTgt spid="3084"/>
                                        </p:tgtEl>
                                      </p:cBhvr>
                                    </p:animEffect>
                                  </p:childTnLst>
                                </p:cTn>
                              </p:par>
                              <p:par>
                                <p:cTn id="70" presetID="10"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10"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par>
                                <p:cTn id="82" presetID="10"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500"/>
                                        <p:tgtEl>
                                          <p:spTgt spid="4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fade">
                                      <p:cBhvr>
                                        <p:cTn id="113" dur="500"/>
                                        <p:tgtEl>
                                          <p:spTgt spid="4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500"/>
                                        <p:tgtEl>
                                          <p:spTgt spid="4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500"/>
                                        <p:tgtEl>
                                          <p:spTgt spid="31"/>
                                        </p:tgtEl>
                                      </p:cBhvr>
                                    </p:animEffect>
                                  </p:childTnLst>
                                </p:cTn>
                              </p:par>
                              <p:par>
                                <p:cTn id="131" presetID="10" presetClass="entr" presetSubtype="0" fill="hold" nodeType="with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fade">
                                      <p:cBhvr>
                                        <p:cTn id="133" dur="500"/>
                                        <p:tgtEl>
                                          <p:spTgt spid="3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30"/>
                                        </p:tgtEl>
                                        <p:attrNameLst>
                                          <p:attrName>style.visibility</p:attrName>
                                        </p:attrNameLst>
                                      </p:cBhvr>
                                      <p:to>
                                        <p:strVal val="visible"/>
                                      </p:to>
                                    </p:set>
                                    <p:animEffect transition="in" filter="fade">
                                      <p:cBhvr>
                                        <p:cTn id="1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p:bldP spid="18" grpId="0"/>
      <p:bldP spid="19" grpId="0"/>
      <p:bldP spid="21" grpId="0"/>
      <p:bldP spid="27" grpId="0"/>
      <p:bldP spid="39" grpId="0"/>
      <p:bldP spid="40" grpId="0"/>
      <p:bldP spid="41" grpId="0" animBg="1"/>
      <p:bldP spid="42" grpId="0" animBg="1"/>
      <p:bldP spid="43" grpId="0" animBg="1"/>
      <p:bldP spid="28" grpId="0" animBg="1"/>
      <p:bldP spid="29" grpId="0"/>
      <p:bldP spid="46" grpId="0"/>
      <p:bldP spid="47" grpId="0"/>
      <p:bldP spid="48" grpId="0" animBg="1"/>
      <p:bldP spid="49" grpId="0" animBg="1"/>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Στοιχεία για την εφαρμογή βελονισμού σε εξαρτήσεις</a:t>
            </a:r>
            <a:endParaRPr lang="el-GR" dirty="0"/>
          </a:p>
        </p:txBody>
      </p:sp>
      <p:sp>
        <p:nvSpPr>
          <p:cNvPr id="4" name="Text Box 3"/>
          <p:cNvSpPr txBox="1">
            <a:spLocks noChangeArrowheads="1"/>
          </p:cNvSpPr>
          <p:nvPr/>
        </p:nvSpPr>
        <p:spPr bwMode="auto">
          <a:xfrm>
            <a:off x="266922" y="2060619"/>
            <a:ext cx="5190271" cy="4524315"/>
          </a:xfrm>
          <a:prstGeom prst="rect">
            <a:avLst/>
          </a:prstGeom>
          <a:noFill/>
          <a:ln w="9525">
            <a:noFill/>
            <a:miter lim="800000"/>
            <a:headEnd/>
            <a:tailEnd/>
          </a:ln>
        </p:spPr>
        <p:txBody>
          <a:bodyPr wrap="square">
            <a:spAutoFit/>
          </a:bodyPr>
          <a:lstStyle/>
          <a:p>
            <a:pPr algn="just">
              <a:buFont typeface="Wingdings" pitchFamily="2" charset="2"/>
              <a:buChar char="ü"/>
            </a:pPr>
            <a:r>
              <a:rPr lang="en-US" b="1" dirty="0">
                <a:latin typeface="Arial" charset="0"/>
                <a:sym typeface="Monotype Sorts" pitchFamily="2" charset="2"/>
              </a:rPr>
              <a:t>  </a:t>
            </a:r>
            <a:r>
              <a:rPr lang="en-US" b="1" dirty="0">
                <a:latin typeface="Arial" charset="0"/>
              </a:rPr>
              <a:t>Ο </a:t>
            </a:r>
            <a:r>
              <a:rPr lang="en-US" b="1" dirty="0">
                <a:solidFill>
                  <a:srgbClr val="FF3300"/>
                </a:solidFill>
                <a:latin typeface="Arial" charset="0"/>
              </a:rPr>
              <a:t>H. L Wen</a:t>
            </a:r>
            <a:r>
              <a:rPr lang="en-US" b="1" dirty="0">
                <a:latin typeface="Arial" charset="0"/>
              </a:rPr>
              <a:t> από </a:t>
            </a:r>
            <a:r>
              <a:rPr lang="en-US" b="1" dirty="0" err="1">
                <a:latin typeface="Arial" charset="0"/>
              </a:rPr>
              <a:t>το</a:t>
            </a:r>
            <a:r>
              <a:rPr lang="en-US" b="1" dirty="0">
                <a:latin typeface="Arial" charset="0"/>
              </a:rPr>
              <a:t> Hong Kong</a:t>
            </a:r>
            <a:r>
              <a:rPr lang="el-GR" b="1" dirty="0">
                <a:latin typeface="Arial" charset="0"/>
              </a:rPr>
              <a:t> ήταν ο πρώτος ιατρός που ανακοίνωσε</a:t>
            </a:r>
            <a:r>
              <a:rPr lang="en-US" b="1" dirty="0">
                <a:latin typeface="Arial" charset="0"/>
              </a:rPr>
              <a:t> επ</a:t>
            </a:r>
            <a:r>
              <a:rPr lang="en-US" b="1" dirty="0" err="1">
                <a:latin typeface="Arial" charset="0"/>
              </a:rPr>
              <a:t>ιτυχημένη</a:t>
            </a:r>
            <a:r>
              <a:rPr lang="en-US" b="1" dirty="0">
                <a:latin typeface="Arial" charset="0"/>
              </a:rPr>
              <a:t> </a:t>
            </a:r>
            <a:r>
              <a:rPr lang="en-US" b="1" dirty="0" err="1">
                <a:latin typeface="Arial" charset="0"/>
              </a:rPr>
              <a:t>μείωση</a:t>
            </a:r>
            <a:r>
              <a:rPr lang="en-US" b="1" dirty="0">
                <a:latin typeface="Arial" charset="0"/>
              </a:rPr>
              <a:t> </a:t>
            </a:r>
            <a:r>
              <a:rPr lang="en-US" b="1" dirty="0" err="1">
                <a:latin typeface="Arial" charset="0"/>
              </a:rPr>
              <a:t>των</a:t>
            </a:r>
            <a:r>
              <a:rPr lang="en-US" b="1" dirty="0">
                <a:latin typeface="Arial" charset="0"/>
              </a:rPr>
              <a:t> </a:t>
            </a:r>
            <a:r>
              <a:rPr lang="en-US" b="1" dirty="0" err="1">
                <a:latin typeface="Arial" charset="0"/>
              </a:rPr>
              <a:t>σωμ</a:t>
            </a:r>
            <a:r>
              <a:rPr lang="en-US" b="1" dirty="0">
                <a:latin typeface="Arial" charset="0"/>
              </a:rPr>
              <a:t>ατικών συμπτωμάτων σε προγράμματα απεξάρ</a:t>
            </a:r>
            <a:r>
              <a:rPr lang="el-GR" b="1" dirty="0">
                <a:latin typeface="Arial" charset="0"/>
              </a:rPr>
              <a:t>τ</a:t>
            </a:r>
            <a:r>
              <a:rPr lang="en-US" b="1" dirty="0" err="1">
                <a:latin typeface="Arial" charset="0"/>
              </a:rPr>
              <a:t>ησης</a:t>
            </a:r>
            <a:r>
              <a:rPr lang="en-US" b="1" dirty="0">
                <a:latin typeface="Arial" charset="0"/>
              </a:rPr>
              <a:t> (Wen </a:t>
            </a:r>
            <a:r>
              <a:rPr lang="en-US" b="1" dirty="0" smtClean="0">
                <a:latin typeface="Arial" charset="0"/>
              </a:rPr>
              <a:t>1973</a:t>
            </a:r>
            <a:r>
              <a:rPr lang="el-GR" b="1" dirty="0" smtClean="0">
                <a:latin typeface="Arial" charset="0"/>
              </a:rPr>
              <a:t>, 79</a:t>
            </a:r>
            <a:r>
              <a:rPr lang="en-US" b="1" dirty="0" smtClean="0">
                <a:latin typeface="Arial" charset="0"/>
              </a:rPr>
              <a:t>).</a:t>
            </a:r>
            <a:endParaRPr lang="el-GR" b="1" dirty="0">
              <a:latin typeface="Arial" charset="0"/>
            </a:endParaRPr>
          </a:p>
          <a:p>
            <a:pPr algn="just">
              <a:buFont typeface="Wingdings" pitchFamily="2" charset="2"/>
              <a:buChar char="ü"/>
            </a:pPr>
            <a:endParaRPr lang="el-GR" b="1" dirty="0">
              <a:latin typeface="Arial" charset="0"/>
            </a:endParaRPr>
          </a:p>
          <a:p>
            <a:pPr algn="just">
              <a:buFont typeface="Wingdings" pitchFamily="2" charset="2"/>
              <a:buChar char="ü"/>
            </a:pPr>
            <a:r>
              <a:rPr lang="el-GR" b="1" dirty="0">
                <a:latin typeface="Arial" charset="0"/>
                <a:sym typeface="Monotype Sorts" pitchFamily="2" charset="2"/>
              </a:rPr>
              <a:t> </a:t>
            </a:r>
            <a:r>
              <a:rPr lang="el-GR" b="1" dirty="0">
                <a:latin typeface="Arial" charset="0"/>
              </a:rPr>
              <a:t>Επίσημα, η θεραπευτική του βελονισμού για προγράμματα απεξάρτησης από ναρκωτικά και αλκοόλ εφαρμόσθηκε στο </a:t>
            </a:r>
            <a:r>
              <a:rPr lang="en-US" b="1" dirty="0">
                <a:solidFill>
                  <a:srgbClr val="FF3300"/>
                </a:solidFill>
                <a:latin typeface="Arial" charset="0"/>
              </a:rPr>
              <a:t>Lincoln Hospital</a:t>
            </a:r>
            <a:r>
              <a:rPr lang="el-GR" b="1" dirty="0">
                <a:latin typeface="Arial" charset="0"/>
              </a:rPr>
              <a:t>, μία πτωχή περιοχή της Ν. Υόρκης στο </a:t>
            </a:r>
            <a:r>
              <a:rPr lang="en-US" b="1" dirty="0">
                <a:latin typeface="Arial" charset="0"/>
              </a:rPr>
              <a:t>South Bronx.</a:t>
            </a:r>
          </a:p>
          <a:p>
            <a:pPr algn="just">
              <a:buFont typeface="Wingdings" pitchFamily="2" charset="2"/>
              <a:buChar char="ü"/>
            </a:pPr>
            <a:endParaRPr lang="en-US" b="1" dirty="0">
              <a:latin typeface="Arial" charset="0"/>
            </a:endParaRPr>
          </a:p>
          <a:p>
            <a:pPr algn="just">
              <a:buFont typeface="Wingdings" pitchFamily="2" charset="2"/>
              <a:buChar char="ü"/>
            </a:pPr>
            <a:r>
              <a:rPr lang="el-GR" b="1" dirty="0">
                <a:latin typeface="Arial" charset="0"/>
                <a:sym typeface="Monotype Sorts" pitchFamily="2" charset="2"/>
              </a:rPr>
              <a:t> </a:t>
            </a:r>
            <a:r>
              <a:rPr lang="el-GR" b="1" dirty="0">
                <a:latin typeface="Arial" charset="0"/>
              </a:rPr>
              <a:t>Ο </a:t>
            </a:r>
            <a:r>
              <a:rPr lang="en-US" b="1" dirty="0">
                <a:solidFill>
                  <a:srgbClr val="FF3300"/>
                </a:solidFill>
                <a:latin typeface="Arial" charset="0"/>
              </a:rPr>
              <a:t>Michael </a:t>
            </a:r>
            <a:r>
              <a:rPr lang="en-US" b="1" dirty="0" smtClean="0">
                <a:solidFill>
                  <a:srgbClr val="FF3300"/>
                </a:solidFill>
                <a:latin typeface="Arial" charset="0"/>
              </a:rPr>
              <a:t>Smith</a:t>
            </a:r>
            <a:r>
              <a:rPr lang="el-GR" b="1" dirty="0" smtClean="0">
                <a:solidFill>
                  <a:srgbClr val="FF3300"/>
                </a:solidFill>
                <a:latin typeface="Arial" charset="0"/>
              </a:rPr>
              <a:t> (1985)</a:t>
            </a:r>
            <a:r>
              <a:rPr lang="en-US" b="1" dirty="0" smtClean="0">
                <a:latin typeface="Arial" charset="0"/>
              </a:rPr>
              <a:t>, </a:t>
            </a:r>
            <a:r>
              <a:rPr lang="el-GR" b="1" dirty="0">
                <a:latin typeface="Arial" charset="0"/>
              </a:rPr>
              <a:t>διευθυντής του προγράμματος απεξάρτησης στο </a:t>
            </a:r>
            <a:r>
              <a:rPr lang="en-US" b="1" dirty="0">
                <a:latin typeface="Arial" charset="0"/>
              </a:rPr>
              <a:t>Lincoln, </a:t>
            </a:r>
            <a:r>
              <a:rPr lang="el-GR" b="1" dirty="0">
                <a:latin typeface="Arial" charset="0"/>
              </a:rPr>
              <a:t>μετά από μακροχρόνιες παρατηρήσεις εισήγαγε τη </a:t>
            </a:r>
            <a:r>
              <a:rPr lang="en-US" b="1" dirty="0">
                <a:latin typeface="Arial" charset="0"/>
              </a:rPr>
              <a:t>standard</a:t>
            </a:r>
            <a:r>
              <a:rPr lang="el-GR" b="1" dirty="0">
                <a:latin typeface="Arial" charset="0"/>
              </a:rPr>
              <a:t> «συνταγή» των 5 σημείων.</a:t>
            </a:r>
            <a:endParaRPr lang="en-US" b="1" dirty="0">
              <a:latin typeface="Arial" charset="0"/>
            </a:endParaRPr>
          </a:p>
        </p:txBody>
      </p:sp>
      <p:pic>
        <p:nvPicPr>
          <p:cNvPr id="6" name="Picture 2" descr="C:\Documents and Settings\miltos\Desktop\Works\V7.jpg"/>
          <p:cNvPicPr>
            <a:picLocks noChangeAspect="1" noChangeArrowheads="1"/>
          </p:cNvPicPr>
          <p:nvPr/>
        </p:nvPicPr>
        <p:blipFill>
          <a:blip r:embed="rId2"/>
          <a:srcRect/>
          <a:stretch>
            <a:fillRect/>
          </a:stretch>
        </p:blipFill>
        <p:spPr bwMode="auto">
          <a:xfrm>
            <a:off x="5770722" y="2060619"/>
            <a:ext cx="6261147" cy="3977721"/>
          </a:xfrm>
          <a:prstGeom prst="rect">
            <a:avLst/>
          </a:prstGeom>
          <a:noFill/>
          <a:effectLst>
            <a:outerShdw dist="107763" dir="2700000" algn="ctr" rotWithShape="0">
              <a:srgbClr val="808080"/>
            </a:outerShdw>
          </a:effectLst>
        </p:spPr>
      </p:pic>
    </p:spTree>
    <p:extLst>
      <p:ext uri="{BB962C8B-B14F-4D97-AF65-F5344CB8AC3E}">
        <p14:creationId xmlns:p14="http://schemas.microsoft.com/office/powerpoint/2010/main" val="38033719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ducation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_16x9.potx" id="{AA5F22BC-61EA-4F01-AB22-75117871E196}" vid="{BD0EB374-1DDC-4F15-88A9-D386288C58A6}"/>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5F7F376-F2D2-4FED-84AD-6FB72978CB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Παρουσίαση εκπαιδευτικών θεμάτων, σχέδιο απεικονίσεων πίνακα κιμωλίας (ευρεία οθόνη)</Template>
  <TotalTime>0</TotalTime>
  <Words>2094</Words>
  <Application>Microsoft Office PowerPoint</Application>
  <PresentationFormat>Ευρεία οθόνη</PresentationFormat>
  <Paragraphs>302</Paragraphs>
  <Slides>36</Slides>
  <Notes>0</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36</vt:i4>
      </vt:variant>
    </vt:vector>
  </HeadingPairs>
  <TitlesOfParts>
    <vt:vector size="49" baseType="lpstr">
      <vt:lpstr>Arial</vt:lpstr>
      <vt:lpstr>Arial</vt:lpstr>
      <vt:lpstr>Calibri</vt:lpstr>
      <vt:lpstr>Calibri Light</vt:lpstr>
      <vt:lpstr>Georgia</vt:lpstr>
      <vt:lpstr>inherit</vt:lpstr>
      <vt:lpstr>Lucida Sans Unicode</vt:lpstr>
      <vt:lpstr>Monotype Sorts</vt:lpstr>
      <vt:lpstr>PT Sans</vt:lpstr>
      <vt:lpstr>Times New Roman</vt:lpstr>
      <vt:lpstr>Verdana</vt:lpstr>
      <vt:lpstr>Wingdings</vt:lpstr>
      <vt:lpstr>Education 16x9</vt:lpstr>
      <vt:lpstr>Μη Φαρμακευτικές Παρεμβάσεις για τη Διακοπή του Καπνίσματος.  Βελονισμός</vt:lpstr>
      <vt:lpstr>Σύγκρουσης Συμφερόντων (conflict of interest)</vt:lpstr>
      <vt:lpstr>Περιεχόμενα ομιλίας</vt:lpstr>
      <vt:lpstr>Τεχνολογική εξέλιξη / φαρμακολογία</vt:lpstr>
      <vt:lpstr>Ειδικοί υποδοχείς νικοτίνης στον εγκέφαλο</vt:lpstr>
      <vt:lpstr>α4β2 νικοτινικοί υποδοχείς ακετυλοχολίνης.</vt:lpstr>
      <vt:lpstr>Παρουσίαση του PowerPoint</vt:lpstr>
      <vt:lpstr>Παρουσίαση του PowerPoint</vt:lpstr>
      <vt:lpstr>Στοιχεία για την εφαρμογή βελονισμού σε εξαρτήσεις</vt:lpstr>
      <vt:lpstr>Η συνταγή των «5» ωτο-βελονιστικών σημείων του  νοσ. Lincoln στη Ν. Υόρκη</vt:lpstr>
      <vt:lpstr>Παρουσίαση του PowerPoint</vt:lpstr>
      <vt:lpstr>Διακοπή καπνίσματος: βοήθεια ΚΑΙ με Βελονισμό</vt:lpstr>
      <vt:lpstr>Ο Βελονισμός στη πράξη. Τρόποι εφαρμογής</vt:lpstr>
      <vt:lpstr>Παρουσίαση του PowerPoint</vt:lpstr>
      <vt:lpstr>Σύνδρομο Στέρησης Νικοτίνης</vt:lpstr>
      <vt:lpstr>Βελονισμός για το κάπνισμα</vt:lpstr>
      <vt:lpstr>Γιατί βελονισμός: Τρία μεγάλα πλεονεκτήματα …..</vt:lpstr>
      <vt:lpstr>Η συμβολή του Βελονισμού (με απλά λόγια)</vt:lpstr>
      <vt:lpstr>Παρουσίαση του PowerPoint</vt:lpstr>
      <vt:lpstr>Α) Έλεγχος του stress των πρώτων ημερών…</vt:lpstr>
      <vt:lpstr>Παρουσίαση του PowerPoint</vt:lpstr>
      <vt:lpstr>Παρουσίαση του PowerPoint</vt:lpstr>
      <vt:lpstr>Βελονισμός για τη διαχείριση του stress</vt:lpstr>
      <vt:lpstr>Β) Στήριξη του συστήματος Ντοπαμίνης</vt:lpstr>
      <vt:lpstr>Μηχανισμοί δράσης / εξαρτήσεις / σύστημα ντοπαμίνης. </vt:lpstr>
      <vt:lpstr>Γ) Στερεότυπες κινήσεις των καπνιστών</vt:lpstr>
      <vt:lpstr>Δ) Σύνδρομο στέρησης – Αύξηση βάρους ……</vt:lpstr>
      <vt:lpstr>Συμπέρασμα….</vt:lpstr>
      <vt:lpstr>Τελικό συμπέρασμα ….</vt:lpstr>
      <vt:lpstr>Βελονισμός / κάπνισμα</vt:lpstr>
      <vt:lpstr>Μη επιβεβαιωμένη στις μεταναλύσεις δράση …..</vt:lpstr>
      <vt:lpstr>Παρουσίαση του PowerPoint</vt:lpstr>
      <vt:lpstr>Παρουσίαση του PowerPoint</vt:lpstr>
      <vt:lpstr>Η μοναδική Ελληνική εργασία</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2016-01-12T09:43:12Z</dcterms:created>
  <dcterms:modified xsi:type="dcterms:W3CDTF">2016-02-04T10:56:00Z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TC034629029991</vt:lpwstr>
  </property>
</Properties>
</file>