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1" r:id="rId23"/>
    <p:sldId id="279" r:id="rId24"/>
    <p:sldId id="28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347864" y="4869160"/>
            <a:ext cx="4424536" cy="769640"/>
          </a:xfrm>
        </p:spPr>
        <p:txBody>
          <a:bodyPr>
            <a:normAutofit/>
          </a:bodyPr>
          <a:lstStyle/>
          <a:p>
            <a:r>
              <a:rPr lang="el-G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Μάρκος Λάμπρος</a:t>
            </a:r>
          </a:p>
          <a:p>
            <a:r>
              <a:rPr lang="el-G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Ειδικευόμενος Καρδιολογίας Γ.Ν.Ε «</a:t>
            </a:r>
            <a:r>
              <a:rPr lang="el-GR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Θριάσιο</a:t>
            </a:r>
            <a:r>
              <a:rPr lang="el-G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l-GR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80920" cy="1728191"/>
          </a:xfrm>
        </p:spPr>
        <p:txBody>
          <a:bodyPr>
            <a:normAutofit/>
          </a:bodyPr>
          <a:lstStyle/>
          <a:p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Δε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τερησ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γραμμησ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αλλα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 και κ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ποιεσ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περ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εργεσ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φαρμακευτικεσ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παρεμβ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3200" i="1" dirty="0" err="1" smtClean="0">
                <a:latin typeface="Times New Roman" pitchFamily="18" charset="0"/>
                <a:cs typeface="Times New Roman" pitchFamily="18" charset="0"/>
              </a:rPr>
              <a:t>σεισ</a:t>
            </a:r>
            <a:endParaRPr lang="el-GR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Εικόνα1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999040" cy="5112568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648072"/>
          </a:xfrm>
        </p:spPr>
        <p:txBody>
          <a:bodyPr>
            <a:normAutofit/>
          </a:bodyPr>
          <a:lstStyle/>
          <a:p>
            <a:pPr algn="ctr"/>
            <a:r>
              <a:rPr lang="el-GR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Αλγόριθμος θεραπευτικής προσέγγισης</a:t>
            </a:r>
            <a:endParaRPr lang="en-US" sz="28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6237312"/>
            <a:ext cx="8219256" cy="360040"/>
          </a:xfrm>
        </p:spPr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 Clinical Practice Guideline for Treating Tobacco Use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Depentence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2008 Update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20080"/>
          </a:xfrm>
        </p:spPr>
        <p:txBody>
          <a:bodyPr>
            <a:normAutofit/>
          </a:bodyPr>
          <a:lstStyle/>
          <a:p>
            <a:pPr algn="ctr"/>
            <a:r>
              <a:rPr lang="el-G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Τροποι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δρασησ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των </a:t>
            </a:r>
            <a:r>
              <a:rPr lang="el-G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φαρμακων</a:t>
            </a:r>
            <a:endParaRPr 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8928992" cy="54726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Εμποδίζουν ή αμβλύνουν την δράση της νικοτίνης στους υποδοχείς της ή σε άλλους υποδοχείς: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bupropion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vaccines,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mecamylamine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nicotine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receptor partial agonists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varenicline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cytisine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dianicline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selective type 1 cannabinoid receptor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antagonists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rimonabant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taranabant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opioid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antagonits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εριορίσουν την επίδραση της μείωσης της νικοτίνης στον οργανισμό και περιλαμβάνονται φάρμακα υποκατάστασης της νικοτίνης, όπως: 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lobeline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varenicline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Nicobrevin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περιορίσουν τα συμπτώματα έλλειψης της νικοτίνης: </a:t>
            </a:r>
            <a:r>
              <a:rPr lang="el-G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αγχολυτικά, αντικαταθλιπτικά,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clonidine,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bupropion.</a:t>
            </a:r>
            <a:endParaRPr lang="el-GR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Θεραπεία αποστροφής: </a:t>
            </a:r>
            <a:r>
              <a:rPr lang="en-US" sz="1800" i="1" dirty="0"/>
              <a:t>silver </a:t>
            </a:r>
            <a:r>
              <a:rPr lang="en-US" sz="1800" i="1" dirty="0" smtClean="0"/>
              <a:t>nitrate</a:t>
            </a:r>
            <a:r>
              <a:rPr lang="el-GR" sz="1800" i="1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18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Αισθητηριακή παρέμβαση: </a:t>
            </a:r>
            <a:r>
              <a:rPr lang="en-US" sz="1800" i="1" dirty="0" err="1"/>
              <a:t>Nicobrevin</a:t>
            </a:r>
            <a:r>
              <a:rPr lang="en-US" sz="1800" i="1" dirty="0"/>
              <a:t>.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1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Clonidine</a:t>
            </a:r>
            <a:endParaRPr 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8928992" cy="57606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 έναν α2 αγωνιστή, ο οποίος χρησιμοποιείται για την ρύθμιση της αρτηριακής υπέρτασης λόγω της δράσης του στο ΚΝΣ (καταστολή συμπαθητικών αγγειοκινητικών κέντρων).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για τον  έλεγχο των συμπτωμάτων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στέρησης από την νικοτίνη, όπως: ένταση, ευερεθιστότητα, άγχος και ανησυχία.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Φαίνεται να είναι πιο αποτελεσματικό στις γυναίκες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Ανεπιθύμητες ενέργειες: καταστολή, κόπωση, ζάλη, </a:t>
            </a:r>
            <a:r>
              <a:rPr lang="el-G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ορθοστατική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υπόταση, ξηροστομία.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είναι εγκεκριμένο από τον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FDA.</a:t>
            </a: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overview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network meta-analysis (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Review)</a:t>
            </a:r>
            <a:r>
              <a:rPr lang="el-G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Συνολικά 6 μελέτες, στις 3 χρησιμοποιήθηκε χάπι και στις άλλες 3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patch.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5 σύγκριση με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η μία περιελάμβανε και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diazepam.</a:t>
            </a:r>
          </a:p>
          <a:p>
            <a:pPr>
              <a:buFont typeface="Wingdings" pitchFamily="2" charset="2"/>
              <a:buChar char="§"/>
            </a:pPr>
            <a:r>
              <a:rPr lang="el-G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Απόλυτη αύξηση της πιθανότητας διακοπής καπνίσματος κατά 9%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Cochrane Collaboration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Available Treatments for Tobacco Addiction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NIH Public Access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</a:t>
            </a:r>
          </a:p>
          <a:p>
            <a:pPr marL="0" indent="0">
              <a:buNone/>
            </a:pPr>
            <a:r>
              <a:rPr lang="en-US" sz="1200" dirty="0"/>
              <a:t>Pharmacotherapy for</a:t>
            </a:r>
            <a:r>
              <a:rPr lang="el-GR" sz="1200" dirty="0"/>
              <a:t> </a:t>
            </a:r>
            <a:r>
              <a:rPr lang="en-US" sz="1200" dirty="0"/>
              <a:t>smoking cessation:</a:t>
            </a:r>
            <a:r>
              <a:rPr lang="el-GR" sz="1200" dirty="0"/>
              <a:t> </a:t>
            </a:r>
            <a:r>
              <a:rPr lang="en-US" sz="1200" dirty="0"/>
              <a:t>pharmacological principles</a:t>
            </a:r>
            <a:r>
              <a:rPr lang="el-GR" sz="1200" dirty="0"/>
              <a:t> </a:t>
            </a:r>
            <a:r>
              <a:rPr lang="en-US" sz="1200" dirty="0"/>
              <a:t>and clinical practice</a:t>
            </a:r>
            <a:r>
              <a:rPr lang="el-GR" sz="1200" dirty="0"/>
              <a:t>. </a:t>
            </a:r>
            <a:r>
              <a:rPr lang="en-US" sz="1200" dirty="0"/>
              <a:t>BJCP. 2013.</a:t>
            </a: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0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Nortriptyline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αντικαταθλιπτικα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928992" cy="597666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Τρικυκλικό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αντικαταθλιπτικό, το οποίο  αναστέλλει την νευρωνική 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επαναπρόσληψη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νορεπινεφρίνης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της 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σεροτονίνης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στις 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προσυναπτικές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απολήξεις ή αποκλείει τον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nAChRs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δόση σε κλινικές δοκιμές ήταν 75-100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mg/d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η διάρκεια θεραπείας ήταν 8-12 εβδομάδες.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Ανεπιθύμητες ενέργειες: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ντιμουσκαρινική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δράση (θόλωση της όρασης, ξηροστομία, κατακράτηση ούρων, δυσκοιλιότητα), αποκλεισμός Η1 υποδοχέων 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ισταμίνης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(καταστολή, υπνηλία, αύξηση βάρους), αποκλεισμός α1 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αδρενεργικών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υποδοχέων (</a:t>
            </a:r>
            <a:r>
              <a:rPr lang="el-G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ορθοστατική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υπόταση και αντανακλαστική ταχυκαρδία).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έχει έγκριση από τον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FDA.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μελέτες περιέλαβαν την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buproprion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μελέτες την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nortriptyline,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μελέτες τους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SSRIs,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μελέτες τους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MAOIs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μία, τ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venlafaxine.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Nortiptyline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συγκρίθηκαν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placebo, 3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συνδυασμό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NRT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σύγκριση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NRT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SSRIs: 2 fluoxetine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σχέση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placebo, 2 fluoxetine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συνδυασμό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NRT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σχέση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NRT,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από μία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paroxetine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sertraline.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MAOs: 1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moclobemide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3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selegiline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σχέση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Venlafaxine: 1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σχέση με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placebo.</a:t>
            </a:r>
          </a:p>
          <a:p>
            <a:pPr>
              <a:buFont typeface="Wingdings" pitchFamily="2" charset="2"/>
              <a:buChar char="§"/>
            </a:pPr>
            <a:r>
              <a:rPr lang="el-GR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Ποσοστά διακοπής για την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nortriptyline 4-12%,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ενώ για τα υπόλοιπα αντικαταθλιπτικά δεν φάνηκε στατιστικά σημαντικό όφελος.</a:t>
            </a:r>
          </a:p>
          <a:p>
            <a:pPr>
              <a:buNone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Available Treatments for Tobacco Addiction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NIH Public Access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</a:t>
            </a:r>
          </a:p>
          <a:p>
            <a:pPr marL="0" indent="0">
              <a:buNone/>
            </a:pPr>
            <a:r>
              <a:rPr lang="en-US" sz="1400" dirty="0"/>
              <a:t>Pharmacotherapy for</a:t>
            </a:r>
            <a:r>
              <a:rPr lang="el-GR" sz="1400" dirty="0"/>
              <a:t> </a:t>
            </a:r>
            <a:r>
              <a:rPr lang="en-US" sz="1400" dirty="0"/>
              <a:t>smoking cessation:</a:t>
            </a:r>
            <a:r>
              <a:rPr lang="el-GR" sz="1400" dirty="0"/>
              <a:t> </a:t>
            </a:r>
            <a:r>
              <a:rPr lang="en-US" sz="1400" dirty="0"/>
              <a:t>pharmacological principles</a:t>
            </a:r>
            <a:r>
              <a:rPr lang="el-GR" sz="1400" dirty="0"/>
              <a:t> </a:t>
            </a:r>
            <a:r>
              <a:rPr lang="en-US" sz="1400" dirty="0"/>
              <a:t>and clinical practice</a:t>
            </a:r>
            <a:r>
              <a:rPr lang="el-GR" sz="1400" dirty="0"/>
              <a:t>. </a:t>
            </a:r>
            <a:r>
              <a:rPr lang="en-US" sz="1400" dirty="0"/>
              <a:t>BJCP. 2013.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0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778098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Nicotine receptor partial agonists</a:t>
            </a:r>
            <a:endParaRPr 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784976" cy="482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Περιλαμβάνονται οι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varenicline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cytisine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dianicline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Μετριάζουν τα επίπεδα της </a:t>
            </a:r>
            <a:r>
              <a:rPr lang="el-G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ντοπαμίνης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περιορίζοντας τα συμπτώματα στέρησης (δρώντας σαν αγωνιστές) και ταυτόχρονα μειώνουν την ικανοποίηση από το κάπνισμα (δρώντας σαν ανταγωνιστές).</a:t>
            </a:r>
          </a:p>
          <a:p>
            <a:pPr marL="0" indent="0">
              <a:buNone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ελέτες</a:t>
            </a:r>
            <a:endParaRPr lang="el-GR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μελέτη για το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dianicline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σύγκριση με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placebo.</a:t>
            </a:r>
          </a:p>
          <a:p>
            <a:pPr>
              <a:buFont typeface="Wingdings" pitchFamily="2" charset="2"/>
              <a:buChar char="§"/>
            </a:pPr>
            <a:r>
              <a:rPr lang="el-GR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Δεν φάνηκε στατιστικά σημαντικό πλεονέκτημα.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for smoking cessation: an overview and network meta-analysis (Review)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pPr marL="0" indent="0">
              <a:buNone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6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el-G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Αγχολυτικα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8928992" cy="54726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Περιλαμβάνονται αγχολυτικά, όπως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diazepam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meprobamate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buspirone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αλλά και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b-blockers.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Στοχεύουν στην αντιμετώπιση του άγχους που προκαλεί ο περιορισμός της νικοτίνης.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από άτομα που δεν θέλουν να λάβουν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NRT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 δεν είχαν αποτέλεσμα.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Ανεπιθύμητες ενέργειες αγχολυτικών: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κατάχρηση, εξάρτηση, καταστολή.</a:t>
            </a:r>
          </a:p>
          <a:p>
            <a:pPr marL="0" indent="0">
              <a:buNone/>
            </a:pPr>
            <a:endParaRPr lang="el-G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σύγκριναν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buspirone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placebo, 1 diazepam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clonidine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placebo, 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oxprenolol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metoprolol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meprobamate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placebo.</a:t>
            </a:r>
          </a:p>
          <a:p>
            <a:pPr>
              <a:buFont typeface="Wingdings" pitchFamily="2" charset="2"/>
              <a:buChar char="§"/>
            </a:pPr>
            <a:r>
              <a:rPr lang="el-GR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Αποτελέσματα: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Για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buspirone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αποτελέσματα στην μία ήταν στατιστικά σημαντική μείωση που δεν επαληθεύτηκαν, για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diazepam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meprobamate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υπήρχαν στατιστικά σημαντικά αποτελέσματα, ενώ για την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metoprolol </a:t>
            </a:r>
            <a:r>
              <a:rPr lang="el-G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ήταν στατιστικά σημαντικό το αποτέλεσμα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l-GR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for smoking cessation: an overview and network meta-analysis (Review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3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Lobeline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Nicobrevin</a:t>
            </a: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856984" cy="52565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1900" u="sng" dirty="0" err="1" smtClean="0">
                <a:latin typeface="Times New Roman" pitchFamily="18" charset="0"/>
                <a:cs typeface="Times New Roman" pitchFamily="18" charset="0"/>
              </a:rPr>
              <a:t>Lobelin</a:t>
            </a:r>
            <a:r>
              <a:rPr lang="en-US" sz="19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Αποτελεί ένα αλκαλοειδές, το οποίο παράγεται από το φυτό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 tobacco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1900" dirty="0" err="1" smtClean="0">
                <a:latin typeface="Times New Roman" pitchFamily="18" charset="0"/>
                <a:cs typeface="Times New Roman" pitchFamily="18" charset="0"/>
              </a:rPr>
              <a:t>δρά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σαν μερικός αγωνιστής των νικοτινικών υποδοχέων.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Ανεπιθύμητες ενέργειες: ζάλη, ναυτία, έμετοι, και ερεθισμός του φάρυγγα.</a:t>
            </a: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Μελέτες: Δεν υπάρχουν αξιόπιστες μελέτες. Σε μία μελέτη με 6 εβδομάδες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follow up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δεν φάνηκε στατιστικά σημαντική διαφορά από το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placebo.</a:t>
            </a:r>
          </a:p>
          <a:p>
            <a:pPr>
              <a:buFont typeface="Wingdings" pitchFamily="2" charset="2"/>
              <a:buChar char="ü"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900" u="sng" dirty="0" err="1" smtClean="0">
                <a:latin typeface="Times New Roman" pitchFamily="18" charset="0"/>
                <a:cs typeface="Times New Roman" pitchFamily="18" charset="0"/>
              </a:rPr>
              <a:t>Nicobrevin</a:t>
            </a:r>
            <a:r>
              <a:rPr lang="en-US" sz="19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9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Αποτελεί ένα μη συνταγογραφούμενο προϊόν, το οποίο περιέχει 15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mg quinine, 100mg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menthyl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valerate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10mg camphor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10mg eucalyptus oil. </a:t>
            </a:r>
            <a:r>
              <a:rPr lang="el-GR" sz="1900" dirty="0" err="1" smtClean="0">
                <a:latin typeface="Times New Roman" pitchFamily="18" charset="0"/>
                <a:cs typeface="Times New Roman" pitchFamily="18" charset="0"/>
              </a:rPr>
              <a:t>Μειωνεί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την επιθυμία για κάπνισμα και περιορίζει την συμπτωματολογία.</a:t>
            </a: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Ανεπιθύμητες ενέργειες: Λόγω της περιεκτικότητας σε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quinine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camphor.</a:t>
            </a: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Μελέτες: Δεν υπάρχουν αξιόπιστες μελέτες.  </a:t>
            </a:r>
          </a:p>
          <a:p>
            <a:pPr marL="0" indent="0">
              <a:buNone/>
            </a:pPr>
            <a:endParaRPr lang="el-GR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l-GR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pPr marL="0" indent="0">
              <a:buNone/>
            </a:pPr>
            <a:endParaRPr lang="el-GR" sz="1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Mecamylamine</a:t>
            </a: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928992" cy="51845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Αποτελεί έναν νικοτινικό ανταγωνιστή και με αυτό τον τρόπο περιορίζει την απόλαυση που προσφέρει το κάπνισμα και μειώνει την εξάρτηση. Αρχικά, χρησιμοποιήθηκε σαν </a:t>
            </a:r>
            <a:r>
              <a:rPr lang="el-GR" sz="1900" dirty="0" err="1" smtClean="0">
                <a:latin typeface="Times New Roman" pitchFamily="18" charset="0"/>
                <a:cs typeface="Times New Roman" pitchFamily="18" charset="0"/>
              </a:rPr>
              <a:t>αντιϋπερτασικό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Ανεπιθύμητες ενέργειες: υπόταση, δυσκοιλιότητα, υπνηλία.</a:t>
            </a:r>
          </a:p>
          <a:p>
            <a:pPr>
              <a:buNone/>
            </a:pPr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Μελέτες</a:t>
            </a:r>
          </a:p>
          <a:p>
            <a:pPr>
              <a:buFont typeface="Wingdings" pitchFamily="2" charset="2"/>
              <a:buChar char="§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2 μικρές μελέτες, στην 1</a:t>
            </a:r>
            <a:r>
              <a:rPr lang="el-GR" sz="19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έγινε σύγκριση μεταξύ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mecamylamine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caps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nicotine patches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nicotine patches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στην 2</a:t>
            </a:r>
            <a:r>
              <a:rPr lang="el-GR" sz="19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έγινε σύγκριση μεταξύ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nicotine+mecamylamine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mecamylamine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μόνο,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nicotine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μόνο και χωρίς φάρμακα.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1900" u="sng" dirty="0" smtClean="0">
                <a:latin typeface="Times New Roman" pitchFamily="18" charset="0"/>
                <a:cs typeface="Times New Roman" pitchFamily="18" charset="0"/>
              </a:rPr>
              <a:t>Αποτελέσματα: </a:t>
            </a:r>
          </a:p>
          <a:p>
            <a:pPr>
              <a:buNone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	Στην 2</a:t>
            </a:r>
            <a:r>
              <a:rPr lang="el-GR" sz="19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μελέτη και στην 1</a:t>
            </a:r>
            <a:r>
              <a:rPr lang="el-GR" sz="19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ομάδα, η 6μηνη αποχή ήταν 40%, στην 2</a:t>
            </a:r>
            <a:r>
              <a:rPr lang="el-GR" sz="19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 ομάδα 15% και στην 3</a:t>
            </a:r>
            <a:r>
              <a:rPr lang="el-GR" sz="1900" baseline="300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, 20%.</a:t>
            </a:r>
          </a:p>
          <a:p>
            <a:pPr>
              <a:buNone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	Οι ερευνητές διαπίστωσαν όφελος στους ασθενείς που έλαβαν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mecamylamine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l-G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Nicotine vaccines</a:t>
            </a: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07504" y="1600200"/>
            <a:ext cx="8928992" cy="47811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Έχουν σχεδιαστεί ώστε να αναστέλλουν την επίδραση της νικοτίνης στον εγκέφαλο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μέσω της σύνδεσης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νικοτινικών αντισωμάτων με τους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nAChRs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επηρεάζοντας την έκφραση της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dopamine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noradrenaline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Δεν διατίθεται ακόμα.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Ανεπιθύμητες ενέργειες: </a:t>
            </a:r>
            <a:r>
              <a:rPr lang="el-GR" sz="1900" dirty="0" err="1" smtClean="0">
                <a:latin typeface="Times New Roman" pitchFamily="18" charset="0"/>
                <a:cs typeface="Times New Roman" pitchFamily="18" charset="0"/>
              </a:rPr>
              <a:t>γριππώδη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συνδρομή (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NIC002 trial)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Μελέτες</a:t>
            </a:r>
          </a:p>
          <a:p>
            <a:pPr>
              <a:buFont typeface="Wingdings" pitchFamily="2" charset="2"/>
              <a:buChar char="§"/>
            </a:pPr>
            <a:r>
              <a:rPr lang="el-GR" sz="1900" dirty="0" err="1" smtClean="0">
                <a:latin typeface="Times New Roman" pitchFamily="18" charset="0"/>
                <a:cs typeface="Times New Roman" pitchFamily="18" charset="0"/>
              </a:rPr>
              <a:t>Καμμία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από τις 4 μελέτες (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NicVax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NIC002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trial)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δεν ανέδειξε στατιστικά σημαντικό όφελος μεταξύ των συμμετεχόντων με το εμβόλιο και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placebo.</a:t>
            </a:r>
          </a:p>
          <a:p>
            <a:pPr>
              <a:buFont typeface="Wingdings" pitchFamily="2" charset="2"/>
              <a:buChar char="§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Παρατηρήθηκε ότι η 6μηνη αποχή με υψηλά επίπεδα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παρουσίαζε στατιστικά σημαντική διαφορά από τα χαμηλά επίπεδα. Στο 12μηνο δεν υπήρχε διαφορά.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Opioid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antagonists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07504" y="1600200"/>
            <a:ext cx="8928992" cy="47811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Ανταγωνιστές </a:t>
            </a:r>
            <a:r>
              <a:rPr lang="el-GR" sz="2100" dirty="0" err="1" smtClean="0">
                <a:latin typeface="Times New Roman" pitchFamily="18" charset="0"/>
                <a:cs typeface="Times New Roman" pitchFamily="18" charset="0"/>
              </a:rPr>
              <a:t>οπιοειδών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, όπως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naltrexone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naloxone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buprenorphine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μπορεί να μειώσουν την εξάρτηση από την νικοτίνη.</a:t>
            </a:r>
          </a:p>
          <a:p>
            <a:pPr>
              <a:buFont typeface="Wingdings" pitchFamily="2" charset="2"/>
              <a:buChar char="ü"/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Αναστέλλουν την δραστηριότητα και μεταβάλουν την έκφραση των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nAChRs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στους νευρώνες του ιππόκαμπου.</a:t>
            </a:r>
          </a:p>
          <a:p>
            <a:pPr>
              <a:buFont typeface="Wingdings" pitchFamily="2" charset="2"/>
              <a:buChar char="ü"/>
            </a:pPr>
            <a:endParaRPr lang="el-G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Μελέτες</a:t>
            </a:r>
          </a:p>
          <a:p>
            <a:pPr>
              <a:buFont typeface="Wingdings" pitchFamily="2" charset="2"/>
              <a:buChar char="§"/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4 μελέτες με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naltrexone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ανέδειξαν όφελος, συγκριτικά με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placebo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με </a:t>
            </a:r>
            <a:r>
              <a:rPr lang="el-GR" sz="2100" dirty="0" err="1" smtClean="0">
                <a:latin typeface="Times New Roman" pitchFamily="18" charset="0"/>
                <a:cs typeface="Times New Roman" pitchFamily="18" charset="0"/>
              </a:rPr>
              <a:t>συγχορήγηση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NRT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και χωρίς.</a:t>
            </a:r>
          </a:p>
          <a:p>
            <a:pPr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el-GR" sz="2800" i="1" dirty="0" err="1" smtClean="0">
                <a:latin typeface="Times New Roman" pitchFamily="18" charset="0"/>
                <a:cs typeface="Times New Roman" pitchFamily="18" charset="0"/>
              </a:rPr>
              <a:t>Επιδημιολογια</a:t>
            </a: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Λόγω του καπνίσματος θα αποβιώσουν περισσότεροι από τους μισούς χρήστες.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Προκαλεί τον θάνατο σε περισσότερο από 6.000.000 ανθρώπους τον χρόνο.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Περισσότεροι από 5.000.000 είναι ενεργητικοί καπνιστές και 600.000 παθητικοί.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80% των καπνιστών διαβιεί σε αναπτυσσόμενες και υποανάπτυκτες χώρες.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1/3 των ενηλίκων ατόμων καπνίζουν.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Υπολογίζεται ότι το 50% των ατόμων που καπνίζουν από την εφηβεία, θα αποβιώσουν από σχετιζόμενες με το κάπνισμα, ασθένειες.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Κάθε χρόνο το 1/3 με 1/2 των καπνιστών επιχειρούν να διακόψουν το κάπνισμα για τουλάχιστον μία φορά και αποτυγχάνουν σε ποσοστό 70%.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Rimonabant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928992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Αποτελεί εκλεκτικό ανταγωνιστή του τύπου 1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cannabinoid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receptor (CB1),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μαζί με το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taranabant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Μειώνει την υπέρμετρη δράση του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endocannabinoid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system (EC system)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, του οποίου οι υποδοχείς φαίνεται να διαδραματίζουν σημαντικό ρόλο στην ρύθμιση του σωματικού βάρους, παρεμβαίνοντας στον μεταβολισμό της γλυκόζης και των λιπιδίων (χρησιμοποιείται για διαιτητικούς λόγους).</a:t>
            </a: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Ανεπιθύμητες ενέργειες: ναυτία και λοιμώξεις του ανωτέρου αναπνευστικού.</a:t>
            </a:r>
          </a:p>
          <a:p>
            <a:pPr>
              <a:buFont typeface="Wingdings" pitchFamily="2" charset="2"/>
              <a:buChar char="ü"/>
            </a:pPr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Μελέτες</a:t>
            </a:r>
          </a:p>
          <a:p>
            <a:pPr>
              <a:buFont typeface="Wingdings" pitchFamily="2" charset="2"/>
              <a:buChar char="§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2 τυχαιοποιημένες μελέτες στις οποίες οι συμμετέχοντες έλαβαν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rimonabant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σε δόσεις 5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και 20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συγκρινόμενοι με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placebo.</a:t>
            </a:r>
          </a:p>
          <a:p>
            <a:pPr>
              <a:buFont typeface="Wingdings" pitchFamily="2" charset="2"/>
              <a:buChar char="§"/>
            </a:pPr>
            <a:r>
              <a:rPr lang="el-GR" sz="1900" u="sng" dirty="0" smtClean="0">
                <a:latin typeface="Times New Roman" pitchFamily="18" charset="0"/>
                <a:cs typeface="Times New Roman" pitchFamily="18" charset="0"/>
              </a:rPr>
              <a:t>Αποτελέσματα: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Παρατηρήθηκε όφελος σε αυτούς που έλαβαν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rimonabant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20mg.</a:t>
            </a:r>
            <a:endParaRPr lang="el-GR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pPr>
              <a:buNone/>
            </a:pP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Silver acetate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07504" y="1600200"/>
            <a:ext cx="8928992" cy="49251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Υπάρχει με την μορφή τσίχλας, παστίλιας και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spray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 και προκαλεί μια δυσάρεστη μεταλλική γεύση όταν συνδυάζεται με το κάπνισμα.</a:t>
            </a:r>
          </a:p>
          <a:p>
            <a:pPr>
              <a:buFont typeface="Wingdings" pitchFamily="2" charset="2"/>
              <a:buChar char="ü"/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Ανεπιθύμητες ενέργειες: πιθανή απόθεση αργύρου στους ιστούς, δυσάρεστη γεύση, γαστρεντερικές διαταραχές.</a:t>
            </a:r>
          </a:p>
          <a:p>
            <a:pPr marL="0" indent="0">
              <a:buNone/>
            </a:pPr>
            <a:endParaRPr lang="el-G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Μελέτες</a:t>
            </a:r>
          </a:p>
          <a:p>
            <a:pPr>
              <a:buFont typeface="Wingdings" pitchFamily="2" charset="2"/>
              <a:buChar char="§"/>
            </a:pP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Σε 2 μελέτες συγκρίθηκαν με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NRT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placebo </a:t>
            </a:r>
            <a:r>
              <a:rPr lang="el-GR" sz="2100" dirty="0" smtClean="0">
                <a:latin typeface="Times New Roman" pitchFamily="18" charset="0"/>
                <a:cs typeface="Times New Roman" pitchFamily="18" charset="0"/>
              </a:rPr>
              <a:t>παστίλιες αντίστοιχα χωρίς να παρουσιάσουν σημαντικό όφελος.</a:t>
            </a:r>
          </a:p>
          <a:p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interventions for smoking cessation: an overview and network meta-analysis (Review)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el-GR" sz="2800" cap="none" dirty="0" smtClean="0"/>
              <a:t> Αποτελεσματικότητα συνδυασμένης θεραπείας</a:t>
            </a:r>
            <a:endParaRPr lang="el-GR" sz="2800" cap="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96744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186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20080"/>
          </a:xfrm>
        </p:spPr>
        <p:txBody>
          <a:bodyPr>
            <a:normAutofit/>
          </a:bodyPr>
          <a:lstStyle/>
          <a:p>
            <a:pPr algn="ctr"/>
            <a:r>
              <a:rPr lang="el-GR" sz="2800" i="1" dirty="0" err="1" smtClean="0">
                <a:latin typeface="Times New Roman" pitchFamily="18" charset="0"/>
                <a:cs typeface="Times New Roman" pitchFamily="18" charset="0"/>
              </a:rPr>
              <a:t>Συμπερασματα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352928" cy="576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Ο συνδυασμός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NRT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bupropion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σε σύγκριση με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placebo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έχει όφελος.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Διάφοροι τύποι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NRT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είναι αποτελεσματικοί.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Varenicline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είναι πιο αποτελεσματική σε σχέση με το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NRT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ή την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bupropion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όταν συγκρίνονται με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placebo.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Varenicline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είναι ανώτερη από οποιοδήποτε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NRT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και το ίδιο αποτελεσματική με τον συνδυασμό τους.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Varenicline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είναι ανώτερη από την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bupropion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σε συνδυασμό με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nortriptyline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ή με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bupropion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δεν εμφανίζεται ανώτερο από τα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NRT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μεμονωμένα.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Nortriptyline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διπλασιάζει την πιθανότητα διακοπής του καπνίσματος.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Bupropion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δεν αυξάνει τα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νευροψυχιατρικά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και καρδιαγγειακά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συμβάματα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Varenicline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δεν αυξάνει τα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νευροψυχιατρικά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και οριακά αυξάνει τα καρδιαγγειακά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συμβάματα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Pharmacological interventions for smoking cessation: an overview and network meta-analysis (Review)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Cochrane Collaboration.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Περιλαμβάνει ενήλικες καπνιστές. Δεν περιλαμβάνει κατηγορίες, όπως εγκύους και  ψυχιατρικούς ασθενείς.</a:t>
            </a: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													</a:t>
            </a:r>
            <a:r>
              <a:rPr lang="el-GR" sz="4000" i="1" cap="none" dirty="0" smtClean="0">
                <a:latin typeface="Garamond" panose="02020404030301010803" pitchFamily="18" charset="0"/>
              </a:rPr>
              <a:t>Ευχαριστώ</a:t>
            </a:r>
            <a:endParaRPr lang="el-GR" sz="4000" i="1" cap="none" dirty="0">
              <a:latin typeface="Garamond" panose="02020404030301010803" pitchFamily="18" charset="0"/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                                               </a:t>
            </a:r>
            <a:endParaRPr lang="en-US" sz="2800" dirty="0"/>
          </a:p>
        </p:txBody>
      </p:sp>
      <p:pic>
        <p:nvPicPr>
          <p:cNvPr id="1026" name="Picture 2" descr="C:\Users\Labros\Downloads\images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3924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Θέση περιεχομένου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15316451"/>
              </p:ext>
            </p:extLst>
          </p:nvPr>
        </p:nvGraphicFramePr>
        <p:xfrm>
          <a:off x="3779912" y="980728"/>
          <a:ext cx="5184578" cy="511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215"/>
                <a:gridCol w="928581"/>
                <a:gridCol w="943642"/>
                <a:gridCol w="836140"/>
              </a:tblGrid>
              <a:tr h="496752">
                <a:tc gridSpan="4">
                  <a:txBody>
                    <a:bodyPr/>
                    <a:lstStyle/>
                    <a:p>
                      <a:r>
                        <a:rPr lang="el-G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Χρήση προϊόντων</a:t>
                      </a:r>
                      <a:r>
                        <a:rPr lang="el-GR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καπνού.</a:t>
                      </a:r>
                      <a:endParaRPr lang="el-G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96752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Καπνιστές</a:t>
                      </a:r>
                      <a:endParaRPr lang="el-GR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Άνδρες(%)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Γυναίκες(%)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Σύνολο(%)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75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Καπνιστές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75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Συστηματικοί  καπνιστές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021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Πρώην</a:t>
                      </a:r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συστηματικοί  καπνιστές (από όλους τους συμμετέχοντες)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021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Πρώην συστηματικοί καπνιστές  (από όλους τους καπνιστές)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752">
                <a:tc>
                  <a:txBody>
                    <a:bodyPr/>
                    <a:lstStyle/>
                    <a:p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Άνδρες</a:t>
                      </a:r>
                      <a:r>
                        <a:rPr lang="el-G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(#)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Γυναίκες(#)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Σύνολο(#)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021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Μέσος όρος αριθμού</a:t>
                      </a:r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τσιγάρων ανά ημέρα</a:t>
                      </a:r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από τους συστηματικούς καπνιστές</a:t>
                      </a: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752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Χρήστες μη καπνικών προϊόντων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Άνδρες(%)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Γυναίκες(%)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Σύνολο(%)</a:t>
                      </a:r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752">
                <a:tc>
                  <a:txBody>
                    <a:bodyPr/>
                    <a:lstStyle/>
                    <a:p>
                      <a:endParaRPr lang="el-G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576064"/>
          </a:xfrm>
        </p:spPr>
        <p:txBody>
          <a:bodyPr>
            <a:normAutofit/>
          </a:bodyPr>
          <a:lstStyle/>
          <a:p>
            <a:pPr algn="ctr"/>
            <a:r>
              <a:rPr lang="el-GR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Επιδημιολογία </a:t>
            </a:r>
            <a:r>
              <a:rPr lang="el-GR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(μελέτη </a:t>
            </a:r>
            <a:r>
              <a:rPr lang="en-US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GATS)</a:t>
            </a:r>
            <a:endParaRPr lang="el-GR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384376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  51.2% </a:t>
            </a:r>
            <a:r>
              <a:rPr lang="el-GR" sz="1600" dirty="0" smtClean="0"/>
              <a:t>των ανδρών, 25,7% των γυναικών και 38,2% του πληθυσμού (3</a:t>
            </a:r>
            <a:r>
              <a:rPr lang="en-US" sz="1600" dirty="0" smtClean="0"/>
              <a:t>.5</a:t>
            </a:r>
            <a:r>
              <a:rPr lang="el-GR" sz="1600" dirty="0" smtClean="0"/>
              <a:t> εκ. ενήλικες) καπνίζουν.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  </a:t>
            </a:r>
            <a:r>
              <a:rPr lang="el-GR" sz="1600" dirty="0" smtClean="0"/>
              <a:t>Στις ηλικίες 25 έως 44, 64,2% των ανδρών, 37,0% των γυναικών και 50,7% στο σύνολο καπνίζουν.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  </a:t>
            </a:r>
            <a:r>
              <a:rPr lang="el-GR" sz="1600" dirty="0" smtClean="0"/>
              <a:t>Μόνο 2 στους 10 καπνιστές έκανε προσπάθεια διακοπής τους τελευταίους 12 μήνες.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/>
              <a:t>  </a:t>
            </a:r>
            <a:r>
              <a:rPr lang="el-GR" sz="1600" dirty="0" smtClean="0"/>
              <a:t>5 στους 10 καπνιστές προγραμματίζουν ή σκέφτονται να διακόψουν το κάπνισμα ενώ 4 στους 10 δεν ενδιαφέρονται για την διακοπή του.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>
            <a:normAutofit/>
          </a:bodyPr>
          <a:lstStyle/>
          <a:p>
            <a:pPr algn="ctr"/>
            <a:r>
              <a:rPr lang="el-GR" sz="2800" i="1" dirty="0" err="1" smtClean="0">
                <a:latin typeface="Times New Roman" pitchFamily="18" charset="0"/>
                <a:cs typeface="Times New Roman" pitchFamily="18" charset="0"/>
              </a:rPr>
              <a:t>Προγνωση</a:t>
            </a: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Policy kf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12879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l-GR" sz="2800" i="1" dirty="0" err="1" smtClean="0">
                <a:latin typeface="Times New Roman" pitchFamily="18" charset="0"/>
                <a:cs typeface="Times New Roman" pitchFamily="18" charset="0"/>
              </a:rPr>
              <a:t>Συνεπειεσ</a:t>
            </a: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Θέση περιεχομένου" descr="Risks_form_smoking-smoking_can_damage_every_part_of_the_body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408712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περιεχομένου"/>
          <p:cNvSpPr>
            <a:spLocks noGrp="1"/>
          </p:cNvSpPr>
          <p:nvPr>
            <p:ph sz="quarter" idx="14"/>
          </p:nvPr>
        </p:nvSpPr>
        <p:spPr>
          <a:xfrm>
            <a:off x="107504" y="764704"/>
            <a:ext cx="5688632" cy="5904656"/>
          </a:xfrm>
        </p:spPr>
        <p:txBody>
          <a:bodyPr>
            <a:normAutofit fontScale="62500" lnSpcReduction="20000"/>
          </a:bodyPr>
          <a:lstStyle/>
          <a:p>
            <a:pPr>
              <a:buFont typeface="Wingdings"/>
              <a:buChar char="ü"/>
            </a:pP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Ένα </a:t>
            </a:r>
            <a:r>
              <a:rPr lang="el-GR" sz="2500" dirty="0" err="1" smtClean="0">
                <a:latin typeface="Times New Roman" pitchFamily="18" charset="0"/>
                <a:cs typeface="Times New Roman" pitchFamily="18" charset="0"/>
              </a:rPr>
              <a:t>απο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 τα πιο σημαντικά μονοπάτια νευρώνων, ξεκινά από την κοιλιακή καλυπτήρια περιοχή του </a:t>
            </a:r>
            <a:r>
              <a:rPr lang="el-GR" sz="2500" dirty="0" err="1" smtClean="0">
                <a:latin typeface="Times New Roman" pitchFamily="18" charset="0"/>
                <a:cs typeface="Times New Roman" pitchFamily="18" charset="0"/>
              </a:rPr>
              <a:t>μεσεγκεφάλου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 (VTA) και συνδέεται με τον προμετωπιαίο λοβό, τον επικλινή πυρήνα (</a:t>
            </a:r>
            <a:r>
              <a:rPr lang="el-GR" sz="2500" dirty="0" err="1" smtClean="0">
                <a:latin typeface="Times New Roman" pitchFamily="18" charset="0"/>
                <a:cs typeface="Times New Roman" pitchFamily="18" charset="0"/>
              </a:rPr>
              <a:t>NAc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), τον οσφρητικό λοβό, την αμυγδαλή και τον </a:t>
            </a:r>
            <a:r>
              <a:rPr lang="el-GR" sz="2500" dirty="0" err="1" smtClean="0">
                <a:latin typeface="Times New Roman" pitchFamily="18" charset="0"/>
                <a:cs typeface="Times New Roman" pitchFamily="18" charset="0"/>
              </a:rPr>
              <a:t>ιπππόκαμπο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500" dirty="0" smtClean="0"/>
          </a:p>
          <a:p>
            <a:pPr>
              <a:buFont typeface="Wingdings"/>
              <a:buChar char="ü"/>
            </a:pP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Οι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neuronal nicotinic acetylcholine receptors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nAChRs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αποτελείται από 5 </a:t>
            </a:r>
            <a:r>
              <a:rPr lang="el-GR" sz="2500" dirty="0" err="1" smtClean="0">
                <a:latin typeface="Times New Roman" pitchFamily="18" charset="0"/>
                <a:cs typeface="Times New Roman" pitchFamily="18" charset="0"/>
              </a:rPr>
              <a:t>υπομονάδες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 (α4β2), εντοπίζονται στις απολήξεις των </a:t>
            </a:r>
            <a:r>
              <a:rPr lang="el-GR" sz="2500" dirty="0" err="1" smtClean="0">
                <a:latin typeface="Times New Roman" pitchFamily="18" charset="0"/>
                <a:cs typeface="Times New Roman" pitchFamily="18" charset="0"/>
              </a:rPr>
              <a:t>προσυναπτικών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 νευρώνων και διεγείρονται από ένα πλήθος νευροδιαβιβαστών, όπως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dopamine, serotonin, glutamine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GABA,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επηρεάζοντας την αποδέσμευση τους.</a:t>
            </a:r>
          </a:p>
          <a:p>
            <a:pPr>
              <a:buFont typeface="Wingdings"/>
              <a:buChar char="ü"/>
            </a:pP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Η νικοτίνη διεγείρει τους υποδοχείς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glutamate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 αυξάνοντας την απελευθέρωση της. Η χρόνια έκθεση όμως φαίνεται να οδηγεί σε χαμηλά επίπεδα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glutamate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, που είναι υπεύθυνα για την συμπτωματολογία.</a:t>
            </a:r>
          </a:p>
          <a:p>
            <a:pPr>
              <a:buFont typeface="Wingdings"/>
              <a:buChar char="ü"/>
            </a:pP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Η νικοτίνη αυξάνει την </a:t>
            </a:r>
            <a:r>
              <a:rPr lang="el-GR" sz="2500" dirty="0" err="1" smtClean="0">
                <a:latin typeface="Times New Roman" pitchFamily="18" charset="0"/>
                <a:cs typeface="Times New Roman" pitchFamily="18" charset="0"/>
              </a:rPr>
              <a:t>νευροδιαβίβαση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 του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GABA. 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Σημειώνεται ταχεία απευαισθητοποίηση των υποδοχέων και η χρόνια έκθεση σχετίζεται με μειωμένη απελευθέρωση.</a:t>
            </a:r>
          </a:p>
          <a:p>
            <a:pPr>
              <a:buFont typeface="Wingdings"/>
              <a:buChar char="ü"/>
            </a:pP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Η νικοτίνη αυξάνει την μεταβίβαση των ενδογενών </a:t>
            </a:r>
            <a:r>
              <a:rPr lang="el-GR" sz="2500" dirty="0" err="1" smtClean="0">
                <a:latin typeface="Times New Roman" pitchFamily="18" charset="0"/>
                <a:cs typeface="Times New Roman" pitchFamily="18" charset="0"/>
              </a:rPr>
              <a:t>οπιοειδών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b-endorphin,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enkephalin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dynorphin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l-GR" sz="2500" dirty="0" smtClean="0"/>
          </a:p>
          <a:p>
            <a:pPr>
              <a:buFont typeface="Wingdings"/>
              <a:buChar char="ü"/>
            </a:pP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Η νικοτίνη επιδρά σε εγκεφαλικά κέντρα τα οποία σχετίζονται με την διέγερση, την κινητοποίηση και την εξάρτηση του οργανισμού.</a:t>
            </a:r>
            <a:endParaRPr lang="el-GR" sz="2500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1484784"/>
            <a:ext cx="31760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l-GR" sz="2800" b="0" i="1" dirty="0" err="1" smtClean="0">
                <a:latin typeface="Times New Roman" pitchFamily="18" charset="0"/>
                <a:cs typeface="Times New Roman" pitchFamily="18" charset="0"/>
              </a:rPr>
              <a:t>Παθοφυσιολογια</a:t>
            </a:r>
            <a:endParaRPr lang="el-GR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ü"/>
            </a:pPr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ü"/>
            </a:pPr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ü"/>
            </a:pPr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ü"/>
            </a:pPr>
            <a:endParaRPr lang="en-US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ü"/>
            </a:pPr>
            <a:endParaRPr dirty="0"/>
          </a:p>
          <a:p>
            <a:pPr>
              <a:buFont typeface="Wingdings"/>
              <a:buChar char="ü"/>
            </a:pPr>
            <a:endParaRPr lang="el-G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868144" y="5517232"/>
            <a:ext cx="3096344" cy="1224136"/>
          </a:xfrm>
        </p:spPr>
        <p:txBody>
          <a:bodyPr>
            <a:noAutofit/>
          </a:bodyPr>
          <a:lstStyle/>
          <a:p>
            <a:endParaRPr lang="en-US" sz="800" b="0" cap="none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el-GR" sz="2400" i="1" dirty="0" err="1" smtClean="0">
                <a:latin typeface="Times New Roman" pitchFamily="18" charset="0"/>
                <a:cs typeface="Times New Roman" pitchFamily="18" charset="0"/>
              </a:rPr>
              <a:t>Φαρμακευτικη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 dirty="0" err="1" smtClean="0">
                <a:latin typeface="Times New Roman" pitchFamily="18" charset="0"/>
                <a:cs typeface="Times New Roman" pitchFamily="18" charset="0"/>
              </a:rPr>
              <a:t>αγωγη</a:t>
            </a:r>
            <a:endParaRPr lang="el-GR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95963571"/>
              </p:ext>
            </p:extLst>
          </p:nvPr>
        </p:nvGraphicFramePr>
        <p:xfrm>
          <a:off x="457200" y="548681"/>
          <a:ext cx="82296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2016224"/>
                <a:gridCol w="2160240"/>
                <a:gridCol w="2530624"/>
              </a:tblGrid>
              <a:tr h="320499"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Είδος θεραπείας</a:t>
                      </a:r>
                      <a:endParaRPr lang="el-GR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Υποδοχέας – στόχος</a:t>
                      </a:r>
                      <a:endParaRPr lang="el-GR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Φάρμακο</a:t>
                      </a:r>
                      <a:endParaRPr lang="el-GR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Μοριακός</a:t>
                      </a:r>
                      <a:r>
                        <a:rPr lang="el-GR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μηχανισμός δράσης</a:t>
                      </a:r>
                      <a:endParaRPr lang="el-GR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8548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l-GR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ης</a:t>
                      </a: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Γραμμής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l-GR" sz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ης</a:t>
                      </a:r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Γραμμής</a:t>
                      </a: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Nicotinic and non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nicotinic</a:t>
                      </a:r>
                    </a:p>
                    <a:p>
                      <a:endParaRPr lang="en-US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Non nicotinic</a:t>
                      </a:r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Υποκατάστατα νικοτίνης (τσίχλες,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patch, nasal spray, inhaler, </a:t>
                      </a:r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παστίλιες)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Varenicline</a:t>
                      </a:r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l-GR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200" i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Cystisine</a:t>
                      </a:r>
                      <a:r>
                        <a:rPr lang="el-GR" sz="12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παρόμοιος μηχανισμός)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Bupropion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Clonidine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Nortriptyline</a:t>
                      </a:r>
                      <a:endParaRPr lang="el-GR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Διέγερση 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nAChRs</a:t>
                      </a:r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l-G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Μερικός αγωνιστής</a:t>
                      </a:r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α4β2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nAChRs</a:t>
                      </a:r>
                      <a:endParaRPr lang="en-US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Ασθενής αναστολέας 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dopamine/</a:t>
                      </a:r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αύξηση των διαβιβαστών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noradrenaline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nAChRs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ανταγωνιστής;</a:t>
                      </a: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α2-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adrenergic </a:t>
                      </a:r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αγωνιστής</a:t>
                      </a:r>
                    </a:p>
                    <a:p>
                      <a:endParaRPr lang="el-GR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l-G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Αναστολέας διαβιβαστών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noradrenaline</a:t>
                      </a:r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81633">
                <a:tc gridSpan="4">
                  <a:txBody>
                    <a:bodyPr/>
                    <a:lstStyle/>
                    <a:p>
                      <a:r>
                        <a:rPr lang="el-GR" sz="10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Άλλη αγωγή: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l-GR" sz="10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Αντικαταθλιπιτικά</a:t>
                      </a:r>
                      <a:r>
                        <a:rPr lang="el-GR" sz="10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l-GR" sz="10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τρικυκλικά</a:t>
                      </a:r>
                      <a:r>
                        <a:rPr lang="el-GR" sz="10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αναστολείς ΜΑΟ, εκλεκτικοί αναστολείς υποδοχέων </a:t>
                      </a:r>
                      <a:r>
                        <a:rPr lang="el-GR" sz="10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σεροτονίνης</a:t>
                      </a:r>
                      <a:r>
                        <a:rPr lang="el-GR" sz="10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άλλα </a:t>
                      </a:r>
                      <a:r>
                        <a:rPr lang="el-GR" sz="1000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αντικαταθλιπιτικά</a:t>
                      </a:r>
                      <a:endParaRPr lang="el-GR" sz="1000" u="non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l-GR" sz="10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Αγχολυτικά: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buspirone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diazepam,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doxepin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meprobamate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ondansetron</a:t>
                      </a: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Beta-blockers: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metoprolol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oxprenolol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propanolol</a:t>
                      </a: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Selective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cannabinoid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type 1 receptor antagonists: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rimonabant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taranabant</a:t>
                      </a: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Lobeline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dianicline</a:t>
                      </a: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Mecamylamine</a:t>
                      </a: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Nicobrevin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Nicotine vaccines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Opioid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antagonists, including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naltrexone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naloxone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Buprenorphine</a:t>
                      </a: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Silver acetate</a:t>
                      </a:r>
                      <a:endParaRPr lang="el-GR" sz="1000" u="non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800" i="1" dirty="0" err="1" smtClean="0">
                <a:latin typeface="Times New Roman" pitchFamily="18" charset="0"/>
                <a:cs typeface="Times New Roman" pitchFamily="18" charset="0"/>
              </a:rPr>
              <a:t>ρολοσ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των </a:t>
            </a:r>
            <a:r>
              <a:rPr lang="el-GR" sz="2800" i="1" dirty="0" err="1" smtClean="0">
                <a:latin typeface="Times New Roman" pitchFamily="18" charset="0"/>
                <a:cs typeface="Times New Roman" pitchFamily="18" charset="0"/>
              </a:rPr>
              <a:t>μονοαμινων</a:t>
            </a: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Στόχοι </a:t>
            </a:r>
            <a:r>
              <a:rPr lang="el-G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τησ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θεραπειασ</a:t>
            </a:r>
            <a:endParaRPr 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μετριαστεί η επιθυμία και  η συμπτωματολογία που συνδέεται με την ξαφνική διακοπή του καπνίσματος.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περιορίσει την εξάρτηση που σχετίζεται με την διαταραχή στην έκκριση της </a:t>
            </a:r>
            <a:r>
              <a:rPr lang="el-G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ντοπαμίνης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στην απευαισθητοποίηση των άλλων υποδοχέων.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ενισχυθεί η διακοπή του καπνίσματος.</a:t>
            </a:r>
          </a:p>
          <a:p>
            <a:pPr>
              <a:lnSpc>
                <a:spcPct val="150000"/>
              </a:lnSpc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1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1244</TotalTime>
  <Words>2026</Words>
  <Application>Microsoft Office PowerPoint</Application>
  <PresentationFormat>Προβολή στην οθόνη (4:3)</PresentationFormat>
  <Paragraphs>308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Ορίζοντας</vt:lpstr>
      <vt:lpstr>Δεyτερησ γραμμησ αλλα και κaποιεσ περiεργεσ φαρμακευτικεσ παρεμβaσεισ</vt:lpstr>
      <vt:lpstr>Επιδημιολογια</vt:lpstr>
      <vt:lpstr>Επιδημιολογία (μελέτη GATS)</vt:lpstr>
      <vt:lpstr>Προγνωση</vt:lpstr>
      <vt:lpstr>Συνεπειεσ</vt:lpstr>
      <vt:lpstr>Παθοφυσιολογια</vt:lpstr>
      <vt:lpstr>Φαρμακευτικη αγωγη</vt:lpstr>
      <vt:lpstr>Ο ρολοσ των μονοαμινων</vt:lpstr>
      <vt:lpstr>Στόχοι τησ θεραπειασ</vt:lpstr>
      <vt:lpstr>Αλγόριθμος θεραπευτικής προσέγγισης</vt:lpstr>
      <vt:lpstr>Τροποι δρασησ των φαρμακων</vt:lpstr>
      <vt:lpstr>Clonidine</vt:lpstr>
      <vt:lpstr>Nortriptyline (αντικαταθλιπτικα)</vt:lpstr>
      <vt:lpstr>Nicotine receptor partial agonists</vt:lpstr>
      <vt:lpstr>Αγχολυτικα </vt:lpstr>
      <vt:lpstr>Lobeline and Nicobrevin</vt:lpstr>
      <vt:lpstr>Mecamylamine</vt:lpstr>
      <vt:lpstr>Nicotine vaccines</vt:lpstr>
      <vt:lpstr>Opioid antagonists</vt:lpstr>
      <vt:lpstr>Rimonabant</vt:lpstr>
      <vt:lpstr>Silver acetate</vt:lpstr>
      <vt:lpstr> Αποτελεσματικότητα συνδυασμένης θεραπείας</vt:lpstr>
      <vt:lpstr>Συμπερασματα</vt:lpstr>
      <vt:lpstr>             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Δεύτερης γραμμής αλλά και κάποιες περίεργες φαρμακευτικές παρεμβάσεις</dc:title>
  <cp:lastModifiedBy>στελλα</cp:lastModifiedBy>
  <cp:revision>123</cp:revision>
  <dcterms:modified xsi:type="dcterms:W3CDTF">2016-02-04T11:42:45Z</dcterms:modified>
</cp:coreProperties>
</file>