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32"/>
  </p:notesMasterIdLst>
  <p:handoutMasterIdLst>
    <p:handoutMasterId r:id="rId33"/>
  </p:handoutMasterIdLst>
  <p:sldIdLst>
    <p:sldId id="256" r:id="rId2"/>
    <p:sldId id="563" r:id="rId3"/>
    <p:sldId id="672" r:id="rId4"/>
    <p:sldId id="543" r:id="rId5"/>
    <p:sldId id="540" r:id="rId6"/>
    <p:sldId id="526" r:id="rId7"/>
    <p:sldId id="579" r:id="rId8"/>
    <p:sldId id="527" r:id="rId9"/>
    <p:sldId id="680" r:id="rId10"/>
    <p:sldId id="597" r:id="rId11"/>
    <p:sldId id="598" r:id="rId12"/>
    <p:sldId id="604" r:id="rId13"/>
    <p:sldId id="591" r:id="rId14"/>
    <p:sldId id="586" r:id="rId15"/>
    <p:sldId id="610" r:id="rId16"/>
    <p:sldId id="619" r:id="rId17"/>
    <p:sldId id="659" r:id="rId18"/>
    <p:sldId id="662" r:id="rId19"/>
    <p:sldId id="693" r:id="rId20"/>
    <p:sldId id="666" r:id="rId21"/>
    <p:sldId id="695" r:id="rId22"/>
    <p:sldId id="696" r:id="rId23"/>
    <p:sldId id="697" r:id="rId24"/>
    <p:sldId id="698" r:id="rId25"/>
    <p:sldId id="568" r:id="rId26"/>
    <p:sldId id="684" r:id="rId27"/>
    <p:sldId id="705" r:id="rId28"/>
    <p:sldId id="706" r:id="rId29"/>
    <p:sldId id="707" r:id="rId30"/>
    <p:sldId id="704" r:id="rId31"/>
  </p:sldIdLst>
  <p:sldSz cx="9144000" cy="6858000" type="screen4x3"/>
  <p:notesSz cx="6669088" cy="9926638"/>
  <p:defaultTextStyle>
    <a:defPPr>
      <a:defRPr lang="el-GR"/>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b="1">
                <a:latin typeface="Times New Roman" charset="0"/>
                <a:ea typeface="ＭＳ Ｐゴシック" charset="0"/>
                <a:cs typeface="+mn-cs"/>
              </a:defRPr>
            </a:lvl1pPr>
          </a:lstStyle>
          <a:p>
            <a:pPr>
              <a:defRPr/>
            </a:pPr>
            <a:endParaRPr lang="el-GR"/>
          </a:p>
        </p:txBody>
      </p:sp>
      <p:sp>
        <p:nvSpPr>
          <p:cNvPr id="125955"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1"/>
            </a:lvl1pPr>
          </a:lstStyle>
          <a:p>
            <a:pPr>
              <a:defRPr/>
            </a:pPr>
            <a:fld id="{C912E753-ABDE-4035-A366-3B6F03867E86}" type="datetimeFigureOut">
              <a:rPr lang="el-GR"/>
              <a:pPr>
                <a:defRPr/>
              </a:pPr>
              <a:t>3/2/2016</a:t>
            </a:fld>
            <a:endParaRPr lang="el-GR"/>
          </a:p>
        </p:txBody>
      </p:sp>
      <p:sp>
        <p:nvSpPr>
          <p:cNvPr id="125956" name="Rectangle 4"/>
          <p:cNvSpPr>
            <a:spLocks noGrp="1" noChangeArrowheads="1"/>
          </p:cNvSpPr>
          <p:nvPr>
            <p:ph type="ftr" sz="quarter" idx="2"/>
          </p:nvPr>
        </p:nvSpPr>
        <p:spPr bwMode="auto">
          <a:xfrm>
            <a:off x="0" y="9428163"/>
            <a:ext cx="288925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b="1">
                <a:latin typeface="Times New Roman" charset="0"/>
                <a:ea typeface="ＭＳ Ｐゴシック" charset="0"/>
                <a:cs typeface="+mn-cs"/>
              </a:defRPr>
            </a:lvl1pPr>
          </a:lstStyle>
          <a:p>
            <a:pPr>
              <a:defRPr/>
            </a:pPr>
            <a:endParaRPr lang="el-GR"/>
          </a:p>
        </p:txBody>
      </p:sp>
      <p:sp>
        <p:nvSpPr>
          <p:cNvPr id="125957" name="Rectangle 5"/>
          <p:cNvSpPr>
            <a:spLocks noGrp="1" noChangeArrowheads="1"/>
          </p:cNvSpPr>
          <p:nvPr>
            <p:ph type="sldNum" sz="quarter" idx="3"/>
          </p:nvPr>
        </p:nvSpPr>
        <p:spPr bwMode="auto">
          <a:xfrm>
            <a:off x="3778250" y="9428163"/>
            <a:ext cx="288925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1"/>
            </a:lvl1pPr>
          </a:lstStyle>
          <a:p>
            <a:pPr>
              <a:defRPr/>
            </a:pPr>
            <a:fld id="{FD9EB203-B647-4D71-B78E-CD54367E6A30}"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mn-cs"/>
              </a:defRPr>
            </a:lvl1pPr>
          </a:lstStyle>
          <a:p>
            <a:pPr>
              <a:defRPr/>
            </a:pPr>
            <a:endParaRPr lang="el-GR"/>
          </a:p>
        </p:txBody>
      </p:sp>
      <p:sp>
        <p:nvSpPr>
          <p:cNvPr id="717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mn-cs"/>
              </a:defRPr>
            </a:lvl1pPr>
          </a:lstStyle>
          <a:p>
            <a:pPr>
              <a:defRPr/>
            </a:pPr>
            <a:endParaRPr lang="el-GR"/>
          </a:p>
        </p:txBody>
      </p:sp>
      <p:sp>
        <p:nvSpPr>
          <p:cNvPr id="5632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7174"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mn-cs"/>
              </a:defRPr>
            </a:lvl1pPr>
          </a:lstStyle>
          <a:p>
            <a:pPr>
              <a:defRPr/>
            </a:pPr>
            <a:endParaRPr lang="el-GR"/>
          </a:p>
        </p:txBody>
      </p:sp>
      <p:sp>
        <p:nvSpPr>
          <p:cNvPr id="7175"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71FCC9A-A45D-42DB-82C6-230AD70DF6E0}"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a:ln/>
        </p:spPr>
      </p:sp>
      <p:sp>
        <p:nvSpPr>
          <p:cNvPr id="57347" name="2 - Θέση σημειώσεων"/>
          <p:cNvSpPr>
            <a:spLocks noGrp="1"/>
          </p:cNvSpPr>
          <p:nvPr>
            <p:ph type="body" idx="1"/>
          </p:nvPr>
        </p:nvSpPr>
        <p:spPr>
          <a:noFill/>
          <a:ln/>
        </p:spPr>
        <p:txBody>
          <a:bodyPr/>
          <a:lstStyle/>
          <a:p>
            <a:pPr eaLnBrk="1" hangingPunct="1"/>
            <a:endParaRPr lang="en-US" altLang="el-GR" smtClean="0">
              <a:latin typeface="Arial" pitchFamily="34" charset="0"/>
            </a:endParaRPr>
          </a:p>
        </p:txBody>
      </p:sp>
      <p:sp>
        <p:nvSpPr>
          <p:cNvPr id="57348" name="3 - Θέση αριθμού διαφάνειας"/>
          <p:cNvSpPr>
            <a:spLocks noGrp="1"/>
          </p:cNvSpPr>
          <p:nvPr>
            <p:ph type="sldNum" sz="quarter" idx="5"/>
          </p:nvPr>
        </p:nvSpPr>
        <p:spPr>
          <a:noFill/>
        </p:spPr>
        <p:txBody>
          <a:bodyPr/>
          <a:lstStyle/>
          <a:p>
            <a:fld id="{1279F6FE-65B9-4EE7-B8F7-5A7E9F7524FF}" type="slidenum">
              <a:rPr lang="el-GR" altLang="el-GR" smtClean="0"/>
              <a:pPr/>
              <a:t>1</a:t>
            </a:fld>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altLang="el-GR" sz="1300" b="1" smtClean="0">
              <a:latin typeface="Arial" pitchFamily="34" charset="0"/>
            </a:endParaRPr>
          </a:p>
        </p:txBody>
      </p:sp>
      <p:sp>
        <p:nvSpPr>
          <p:cNvPr id="74756" name="Text Box 4"/>
          <p:cNvSpPr txBox="1">
            <a:spLocks noChangeArrowheads="1"/>
          </p:cNvSpPr>
          <p:nvPr/>
        </p:nvSpPr>
        <p:spPr bwMode="auto">
          <a:xfrm>
            <a:off x="36513" y="4940300"/>
            <a:ext cx="660400" cy="217488"/>
          </a:xfrm>
          <a:prstGeom prst="rect">
            <a:avLst/>
          </a:prstGeom>
          <a:noFill/>
          <a:ln w="9525">
            <a:solidFill>
              <a:schemeClr val="tx1"/>
            </a:solidFill>
            <a:miter lim="800000"/>
            <a:headEnd/>
            <a:tailEnd/>
          </a:ln>
        </p:spPr>
        <p:txBody>
          <a:bodyPr lIns="92170" tIns="46085" rIns="92170" bIns="46085">
            <a:spAutoFit/>
          </a:bodyPr>
          <a:lstStyle/>
          <a:p>
            <a:pPr defTabSz="908050"/>
            <a:endParaRPr lang="en-US" altLang="el-GR" sz="800">
              <a:latin typeface="Arial" pitchFamily="34" charset="0"/>
            </a:endParaRPr>
          </a:p>
        </p:txBody>
      </p:sp>
      <p:sp>
        <p:nvSpPr>
          <p:cNvPr id="74757" name="Text Box 5"/>
          <p:cNvSpPr txBox="1">
            <a:spLocks noChangeArrowheads="1"/>
          </p:cNvSpPr>
          <p:nvPr/>
        </p:nvSpPr>
        <p:spPr bwMode="auto">
          <a:xfrm>
            <a:off x="36513" y="5711825"/>
            <a:ext cx="660400" cy="215900"/>
          </a:xfrm>
          <a:prstGeom prst="rect">
            <a:avLst/>
          </a:prstGeom>
          <a:noFill/>
          <a:ln w="9525">
            <a:solidFill>
              <a:schemeClr val="tx1"/>
            </a:solidFill>
            <a:miter lim="800000"/>
            <a:headEnd/>
            <a:tailEnd/>
          </a:ln>
        </p:spPr>
        <p:txBody>
          <a:bodyPr lIns="92170" tIns="46085" rIns="92170" bIns="46085">
            <a:spAutoFit/>
          </a:bodyPr>
          <a:lstStyle/>
          <a:p>
            <a:pPr defTabSz="908050"/>
            <a:endParaRPr lang="en-US" altLang="el-GR" sz="800">
              <a:latin typeface="Arial" pitchFamily="34" charset="0"/>
            </a:endParaRPr>
          </a:p>
        </p:txBody>
      </p:sp>
      <p:sp>
        <p:nvSpPr>
          <p:cNvPr id="74758" name="Text Box 6"/>
          <p:cNvSpPr txBox="1">
            <a:spLocks noChangeArrowheads="1"/>
          </p:cNvSpPr>
          <p:nvPr/>
        </p:nvSpPr>
        <p:spPr bwMode="auto">
          <a:xfrm>
            <a:off x="185738" y="1968500"/>
            <a:ext cx="955675" cy="246063"/>
          </a:xfrm>
          <a:prstGeom prst="rect">
            <a:avLst/>
          </a:prstGeom>
          <a:noFill/>
          <a:ln w="9525">
            <a:solidFill>
              <a:schemeClr val="tx1"/>
            </a:solidFill>
            <a:miter lim="800000"/>
            <a:headEnd/>
            <a:tailEnd/>
          </a:ln>
        </p:spPr>
        <p:txBody>
          <a:bodyPr lIns="92170" tIns="46085" rIns="92170" bIns="46085">
            <a:spAutoFit/>
          </a:bodyPr>
          <a:lstStyle/>
          <a:p>
            <a:pPr defTabSz="908050"/>
            <a:endParaRPr lang="en-US" altLang="el-GR" sz="1000">
              <a:latin typeface="Arial Narrow" pitchFamily="34" charset="0"/>
            </a:endParaRPr>
          </a:p>
        </p:txBody>
      </p:sp>
      <p:sp>
        <p:nvSpPr>
          <p:cNvPr id="74759" name="Text Box 7"/>
          <p:cNvSpPr txBox="1">
            <a:spLocks noChangeArrowheads="1"/>
          </p:cNvSpPr>
          <p:nvPr/>
        </p:nvSpPr>
        <p:spPr bwMode="auto">
          <a:xfrm>
            <a:off x="36513" y="6327775"/>
            <a:ext cx="668337" cy="214313"/>
          </a:xfrm>
          <a:prstGeom prst="rect">
            <a:avLst/>
          </a:prstGeom>
          <a:noFill/>
          <a:ln w="9525">
            <a:solidFill>
              <a:srgbClr val="000000"/>
            </a:solidFill>
            <a:miter lim="800000"/>
            <a:headEnd/>
            <a:tailEnd/>
          </a:ln>
        </p:spPr>
        <p:txBody>
          <a:bodyPr lIns="90467" tIns="45232" rIns="90467" bIns="45232">
            <a:spAutoFit/>
          </a:bodyPr>
          <a:lstStyle/>
          <a:p>
            <a:pPr defTabSz="908050"/>
            <a:endParaRPr lang="en-US" altLang="el-GR" sz="80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666750" y="4714875"/>
            <a:ext cx="5335588" cy="4860925"/>
          </a:xfrm>
          <a:noFill/>
          <a:ln/>
        </p:spPr>
        <p:txBody>
          <a:bodyPr/>
          <a:lstStyle/>
          <a:p>
            <a:endParaRPr lang="en-US" altLang="el-GR" b="1" smtClean="0">
              <a:latin typeface="Arial" pitchFamily="34" charset="0"/>
            </a:endParaRPr>
          </a:p>
        </p:txBody>
      </p:sp>
      <p:sp>
        <p:nvSpPr>
          <p:cNvPr id="75780" name="Text Box 4"/>
          <p:cNvSpPr txBox="1">
            <a:spLocks noChangeArrowheads="1"/>
          </p:cNvSpPr>
          <p:nvPr/>
        </p:nvSpPr>
        <p:spPr bwMode="auto">
          <a:xfrm>
            <a:off x="5651500" y="1879600"/>
            <a:ext cx="722313" cy="246063"/>
          </a:xfrm>
          <a:prstGeom prst="rect">
            <a:avLst/>
          </a:prstGeom>
          <a:noFill/>
          <a:ln w="9525">
            <a:solidFill>
              <a:srgbClr val="000000"/>
            </a:solidFill>
            <a:miter lim="800000"/>
            <a:headEnd/>
            <a:tailEnd/>
          </a:ln>
        </p:spPr>
        <p:txBody>
          <a:bodyPr lIns="90467" tIns="45232" rIns="90467" bIns="45232">
            <a:spAutoFit/>
          </a:bodyPr>
          <a:lstStyle/>
          <a:p>
            <a:pPr defTabSz="908050"/>
            <a:endParaRPr lang="en-US" altLang="el-GR" sz="1000">
              <a:latin typeface="Arial Narrow" pitchFamily="34" charset="0"/>
            </a:endParaRPr>
          </a:p>
        </p:txBody>
      </p:sp>
      <p:sp>
        <p:nvSpPr>
          <p:cNvPr id="75781" name="Text Box 5"/>
          <p:cNvSpPr txBox="1">
            <a:spLocks noChangeArrowheads="1"/>
          </p:cNvSpPr>
          <p:nvPr/>
        </p:nvSpPr>
        <p:spPr bwMode="auto">
          <a:xfrm>
            <a:off x="80963" y="6115050"/>
            <a:ext cx="612775" cy="214313"/>
          </a:xfrm>
          <a:prstGeom prst="rect">
            <a:avLst/>
          </a:prstGeom>
          <a:noFill/>
          <a:ln w="9525">
            <a:solidFill>
              <a:srgbClr val="000000"/>
            </a:solidFill>
            <a:miter lim="800000"/>
            <a:headEnd/>
            <a:tailEnd/>
          </a:ln>
        </p:spPr>
        <p:txBody>
          <a:bodyPr lIns="90467" tIns="45232" rIns="90467" bIns="45232">
            <a:spAutoFit/>
          </a:bodyPr>
          <a:lstStyle/>
          <a:p>
            <a:pPr defTabSz="908050"/>
            <a:endParaRPr lang="en-US" altLang="el-GR" sz="80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666750" y="4714875"/>
            <a:ext cx="5335588" cy="4860925"/>
          </a:xfrm>
          <a:noFill/>
          <a:ln/>
        </p:spPr>
        <p:txBody>
          <a:bodyPr/>
          <a:lstStyle/>
          <a:p>
            <a:endParaRPr lang="en-US" altLang="el-GR" b="1" smtClean="0">
              <a:latin typeface="Arial" pitchFamily="34" charset="0"/>
            </a:endParaRPr>
          </a:p>
        </p:txBody>
      </p:sp>
      <p:sp>
        <p:nvSpPr>
          <p:cNvPr id="76804" name="Text Box 4"/>
          <p:cNvSpPr txBox="1">
            <a:spLocks noChangeArrowheads="1"/>
          </p:cNvSpPr>
          <p:nvPr/>
        </p:nvSpPr>
        <p:spPr bwMode="auto">
          <a:xfrm>
            <a:off x="5651500" y="1879600"/>
            <a:ext cx="722313" cy="246063"/>
          </a:xfrm>
          <a:prstGeom prst="rect">
            <a:avLst/>
          </a:prstGeom>
          <a:noFill/>
          <a:ln w="9525">
            <a:solidFill>
              <a:srgbClr val="000000"/>
            </a:solidFill>
            <a:miter lim="800000"/>
            <a:headEnd/>
            <a:tailEnd/>
          </a:ln>
        </p:spPr>
        <p:txBody>
          <a:bodyPr lIns="90467" tIns="45232" rIns="90467" bIns="45232">
            <a:spAutoFit/>
          </a:bodyPr>
          <a:lstStyle/>
          <a:p>
            <a:pPr defTabSz="908050"/>
            <a:endParaRPr lang="en-US" altLang="el-GR" sz="1000">
              <a:latin typeface="Arial Narrow" pitchFamily="34" charset="0"/>
            </a:endParaRPr>
          </a:p>
        </p:txBody>
      </p:sp>
      <p:sp>
        <p:nvSpPr>
          <p:cNvPr id="76805" name="Text Box 5"/>
          <p:cNvSpPr txBox="1">
            <a:spLocks noChangeArrowheads="1"/>
          </p:cNvSpPr>
          <p:nvPr/>
        </p:nvSpPr>
        <p:spPr bwMode="auto">
          <a:xfrm>
            <a:off x="80963" y="6115050"/>
            <a:ext cx="612775" cy="214313"/>
          </a:xfrm>
          <a:prstGeom prst="rect">
            <a:avLst/>
          </a:prstGeom>
          <a:noFill/>
          <a:ln w="9525">
            <a:solidFill>
              <a:srgbClr val="000000"/>
            </a:solidFill>
            <a:miter lim="800000"/>
            <a:headEnd/>
            <a:tailEnd/>
          </a:ln>
        </p:spPr>
        <p:txBody>
          <a:bodyPr lIns="90467" tIns="45232" rIns="90467" bIns="45232">
            <a:spAutoFit/>
          </a:bodyPr>
          <a:lstStyle/>
          <a:p>
            <a:pPr defTabSz="908050"/>
            <a:endParaRPr lang="en-US" altLang="el-GR" sz="8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854075" y="742950"/>
            <a:ext cx="4960938" cy="3722688"/>
          </a:xfrm>
          <a:ln/>
        </p:spPr>
      </p:sp>
      <p:sp>
        <p:nvSpPr>
          <p:cNvPr id="77827" name="Rectangle 3"/>
          <p:cNvSpPr>
            <a:spLocks noGrp="1" noChangeArrowheads="1"/>
          </p:cNvSpPr>
          <p:nvPr>
            <p:ph type="body" idx="1"/>
          </p:nvPr>
        </p:nvSpPr>
        <p:spPr>
          <a:xfrm>
            <a:off x="666750" y="4714875"/>
            <a:ext cx="5335588" cy="4468813"/>
          </a:xfrm>
          <a:noFill/>
          <a:ln/>
        </p:spPr>
        <p:txBody>
          <a:bodyPr/>
          <a:lstStyle/>
          <a:p>
            <a:endParaRPr lang="en-US" altLang="el-G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854075" y="742950"/>
            <a:ext cx="4960938" cy="3722688"/>
          </a:xfrm>
          <a:ln/>
        </p:spPr>
      </p:sp>
      <p:sp>
        <p:nvSpPr>
          <p:cNvPr id="78851" name="Rectangle 3"/>
          <p:cNvSpPr>
            <a:spLocks noGrp="1" noChangeArrowheads="1"/>
          </p:cNvSpPr>
          <p:nvPr>
            <p:ph type="body" idx="1"/>
          </p:nvPr>
        </p:nvSpPr>
        <p:spPr>
          <a:xfrm>
            <a:off x="666750" y="4714875"/>
            <a:ext cx="5335588" cy="4468813"/>
          </a:xfrm>
          <a:noFill/>
          <a:ln/>
        </p:spPr>
        <p:txBody>
          <a:bodyPr/>
          <a:lstStyle/>
          <a:p>
            <a:endParaRPr lang="en-US" altLang="el-G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lIns="89730" tIns="44865" rIns="89730" bIns="44865" anchor="b"/>
          <a:lstStyle/>
          <a:p>
            <a:pPr algn="r" defTabSz="896938"/>
            <a:fld id="{6F4B7A80-A76C-47C9-AE10-6B5A8F1437BA}" type="slidenum">
              <a:rPr lang="en-US" altLang="el-GR" sz="1200">
                <a:latin typeface="Arial" pitchFamily="34" charset="0"/>
              </a:rPr>
              <a:pPr algn="r" defTabSz="896938"/>
              <a:t>17</a:t>
            </a:fld>
            <a:endParaRPr lang="en-US" altLang="el-GR" sz="1200">
              <a:latin typeface="Arial" pitchFamily="34" charset="0"/>
            </a:endParaRPr>
          </a:p>
        </p:txBody>
      </p:sp>
      <p:sp>
        <p:nvSpPr>
          <p:cNvPr id="79875"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lIns="89730" tIns="44865" rIns="89730" bIns="44865" anchor="b"/>
          <a:lstStyle/>
          <a:p>
            <a:pPr algn="r" defTabSz="896938"/>
            <a:fld id="{44558A09-557C-4C91-9B18-7F4B3E0B7296}" type="slidenum">
              <a:rPr lang="en-GB" altLang="el-GR" sz="1200">
                <a:latin typeface="Arial" pitchFamily="34" charset="0"/>
              </a:rPr>
              <a:pPr algn="r" defTabSz="896938"/>
              <a:t>17</a:t>
            </a:fld>
            <a:endParaRPr lang="en-GB" altLang="el-GR" sz="1200">
              <a:latin typeface="Arial" pitchFamily="34"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lIns="89730" tIns="44865" rIns="89730" bIns="44865"/>
          <a:lstStyle/>
          <a:p>
            <a:endParaRPr lang="en-US" altLang="el-G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lIns="89730" tIns="44865" rIns="89730" bIns="44865" anchor="b"/>
          <a:lstStyle/>
          <a:p>
            <a:pPr algn="r" defTabSz="896938"/>
            <a:fld id="{32EEF797-A50F-4D1F-8BF3-F347A0983F5A}" type="slidenum">
              <a:rPr lang="en-US" altLang="el-GR" sz="1200">
                <a:latin typeface="Arial" pitchFamily="34" charset="0"/>
              </a:rPr>
              <a:pPr algn="r" defTabSz="896938"/>
              <a:t>18</a:t>
            </a:fld>
            <a:endParaRPr lang="en-US" altLang="el-GR" sz="120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lIns="89730" tIns="44865" rIns="89730" bIns="44865"/>
          <a:lstStyle/>
          <a:p>
            <a:endParaRPr lang="en-US" altLang="el-G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lIns="89730" tIns="44865" rIns="89730" bIns="44865" anchor="b"/>
          <a:lstStyle/>
          <a:p>
            <a:pPr algn="r" defTabSz="896938"/>
            <a:fld id="{23988D6B-DA2C-4AEF-A9A0-CFFF801B9B55}" type="slidenum">
              <a:rPr lang="en-US" altLang="el-GR" sz="1200">
                <a:latin typeface="Arial" pitchFamily="34" charset="0"/>
              </a:rPr>
              <a:pPr algn="r" defTabSz="896938"/>
              <a:t>20</a:t>
            </a:fld>
            <a:endParaRPr lang="en-US" altLang="el-GR" sz="120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lIns="89730" tIns="44865" rIns="89730" bIns="44865"/>
          <a:lstStyle/>
          <a:p>
            <a:endParaRPr lang="en-US" altLang="el-G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1"/>
          <p:cNvSpPr txBox="1">
            <a:spLocks noGrp="1" noChangeArrowheads="1"/>
          </p:cNvSpPr>
          <p:nvPr/>
        </p:nvSpPr>
        <p:spPr bwMode="auto">
          <a:xfrm>
            <a:off x="3775075" y="9428163"/>
            <a:ext cx="2886075" cy="487362"/>
          </a:xfrm>
          <a:prstGeom prst="rect">
            <a:avLst/>
          </a:prstGeom>
          <a:noFill/>
          <a:ln w="9525">
            <a:noFill/>
            <a:round/>
            <a:headEnd/>
            <a:tailEnd/>
          </a:ln>
        </p:spPr>
        <p:txBody>
          <a:bodyPr lIns="0" tIns="0" rIns="0" bIns="0" anchor="b"/>
          <a:lstStyle/>
          <a:p>
            <a:pPr algn="r" defTabSz="393700" hangingPunct="0">
              <a:lnSpc>
                <a:spcPct val="95000"/>
              </a:lnSpc>
              <a:tabLst>
                <a:tab pos="635000" algn="l"/>
                <a:tab pos="1270000" algn="l"/>
                <a:tab pos="1903413" algn="l"/>
                <a:tab pos="2538413" algn="l"/>
              </a:tabLst>
            </a:pPr>
            <a:fld id="{51F129CA-3D4F-4BA8-9536-A65A646F4D4E}" type="slidenum">
              <a:rPr lang="el-GR" altLang="el-GR" sz="1200">
                <a:solidFill>
                  <a:srgbClr val="FFFFFF"/>
                </a:solidFill>
                <a:cs typeface="Arial" pitchFamily="34" charset="0"/>
              </a:rPr>
              <a:pPr algn="r" defTabSz="393700" hangingPunct="0">
                <a:lnSpc>
                  <a:spcPct val="95000"/>
                </a:lnSpc>
                <a:tabLst>
                  <a:tab pos="635000" algn="l"/>
                  <a:tab pos="1270000" algn="l"/>
                  <a:tab pos="1903413" algn="l"/>
                  <a:tab pos="2538413" algn="l"/>
                </a:tabLst>
              </a:pPr>
              <a:t>2</a:t>
            </a:fld>
            <a:endParaRPr lang="el-GR" altLang="el-GR" sz="1200">
              <a:solidFill>
                <a:srgbClr val="FFFFFF"/>
              </a:solidFill>
              <a:cs typeface="Arial" pitchFamily="34" charset="0"/>
            </a:endParaRPr>
          </a:p>
        </p:txBody>
      </p:sp>
      <p:sp>
        <p:nvSpPr>
          <p:cNvPr id="58371" name="Rectangle 1"/>
          <p:cNvSpPr>
            <a:spLocks noGrp="1" noRot="1" noChangeAspect="1" noChangeArrowheads="1" noTextEdit="1"/>
          </p:cNvSpPr>
          <p:nvPr>
            <p:ph type="sldImg"/>
          </p:nvPr>
        </p:nvSpPr>
        <p:spPr>
          <a:xfrm>
            <a:off x="854075" y="754063"/>
            <a:ext cx="4957763" cy="3719512"/>
          </a:xfrm>
          <a:solidFill>
            <a:srgbClr val="FFFFFF"/>
          </a:solidFill>
          <a:ln/>
        </p:spPr>
      </p:sp>
      <p:sp>
        <p:nvSpPr>
          <p:cNvPr id="58372" name="Rectangle 2"/>
          <p:cNvSpPr>
            <a:spLocks noGrp="1" noChangeArrowheads="1"/>
          </p:cNvSpPr>
          <p:nvPr>
            <p:ph type="body" idx="1"/>
          </p:nvPr>
        </p:nvSpPr>
        <p:spPr>
          <a:xfrm>
            <a:off x="666750" y="4714875"/>
            <a:ext cx="5329238" cy="4460875"/>
          </a:xfrm>
          <a:noFill/>
          <a:ln/>
        </p:spPr>
        <p:txBody>
          <a:bodyPr wrap="none" lIns="0" tIns="0" rIns="0" bIns="0" anchor="ctr"/>
          <a:lstStyle/>
          <a:p>
            <a:endParaRPr lang="en-US" altLang="el-G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66750" y="4714875"/>
            <a:ext cx="5335588" cy="4932363"/>
          </a:xfrm>
          <a:noFill/>
          <a:ln/>
        </p:spPr>
        <p:txBody>
          <a:bodyPr/>
          <a:lstStyle/>
          <a:p>
            <a:endParaRPr lang="en-US" altLang="el-GR" sz="1000" smtClean="0">
              <a:latin typeface="Arial" pitchFamily="34" charset="0"/>
            </a:endParaRPr>
          </a:p>
        </p:txBody>
      </p:sp>
      <p:sp>
        <p:nvSpPr>
          <p:cNvPr id="59396" name="Text Box 4"/>
          <p:cNvSpPr txBox="1">
            <a:spLocks noChangeArrowheads="1"/>
          </p:cNvSpPr>
          <p:nvPr/>
        </p:nvSpPr>
        <p:spPr bwMode="auto">
          <a:xfrm>
            <a:off x="5607050" y="1066800"/>
            <a:ext cx="990600" cy="244475"/>
          </a:xfrm>
          <a:prstGeom prst="rect">
            <a:avLst/>
          </a:prstGeom>
          <a:noFill/>
          <a:ln w="9525">
            <a:solidFill>
              <a:schemeClr val="tx1"/>
            </a:solidFill>
            <a:miter lim="800000"/>
            <a:headEnd/>
            <a:tailEnd/>
          </a:ln>
        </p:spPr>
        <p:txBody>
          <a:bodyPr lIns="90428" tIns="45213" rIns="90428" bIns="45213">
            <a:spAutoFit/>
          </a:bodyPr>
          <a:lstStyle/>
          <a:p>
            <a:pPr defTabSz="908050"/>
            <a:endParaRPr lang="en-US" altLang="el-GR" sz="1000">
              <a:latin typeface="Arial" pitchFamily="34" charset="0"/>
              <a:cs typeface="Arial" pitchFamily="34" charset="0"/>
            </a:endParaRPr>
          </a:p>
        </p:txBody>
      </p:sp>
      <p:sp>
        <p:nvSpPr>
          <p:cNvPr id="59397" name="Text Box 5"/>
          <p:cNvSpPr txBox="1">
            <a:spLocks noChangeArrowheads="1"/>
          </p:cNvSpPr>
          <p:nvPr/>
        </p:nvSpPr>
        <p:spPr bwMode="auto">
          <a:xfrm>
            <a:off x="5632450" y="2297113"/>
            <a:ext cx="1036638" cy="246062"/>
          </a:xfrm>
          <a:prstGeom prst="rect">
            <a:avLst/>
          </a:prstGeom>
          <a:noFill/>
          <a:ln w="9525">
            <a:solidFill>
              <a:schemeClr val="tx1"/>
            </a:solidFill>
            <a:miter lim="800000"/>
            <a:headEnd/>
            <a:tailEnd/>
          </a:ln>
        </p:spPr>
        <p:txBody>
          <a:bodyPr lIns="90428" tIns="45213" rIns="90428" bIns="45213">
            <a:spAutoFit/>
          </a:bodyPr>
          <a:lstStyle/>
          <a:p>
            <a:pPr defTabSz="908050"/>
            <a:endParaRPr lang="en-US" altLang="el-GR" sz="1000">
              <a:latin typeface="Arial" pitchFamily="34" charset="0"/>
              <a:cs typeface="Arial" pitchFamily="34" charset="0"/>
            </a:endParaRPr>
          </a:p>
        </p:txBody>
      </p:sp>
      <p:sp>
        <p:nvSpPr>
          <p:cNvPr id="59398" name="Text Box 6"/>
          <p:cNvSpPr txBox="1">
            <a:spLocks noChangeArrowheads="1"/>
          </p:cNvSpPr>
          <p:nvPr/>
        </p:nvSpPr>
        <p:spPr bwMode="auto">
          <a:xfrm>
            <a:off x="5607050" y="1725613"/>
            <a:ext cx="1062038" cy="244475"/>
          </a:xfrm>
          <a:prstGeom prst="rect">
            <a:avLst/>
          </a:prstGeom>
          <a:noFill/>
          <a:ln w="9525">
            <a:solidFill>
              <a:schemeClr val="tx1"/>
            </a:solidFill>
            <a:miter lim="800000"/>
            <a:headEnd/>
            <a:tailEnd/>
          </a:ln>
        </p:spPr>
        <p:txBody>
          <a:bodyPr lIns="90428" tIns="45213" rIns="90428" bIns="45213">
            <a:spAutoFit/>
          </a:bodyPr>
          <a:lstStyle/>
          <a:p>
            <a:pPr defTabSz="908050"/>
            <a:endParaRPr lang="en-US" altLang="el-GR" sz="1000">
              <a:latin typeface="Arial" pitchFamily="34" charset="0"/>
              <a:cs typeface="Arial" pitchFamily="34" charset="0"/>
            </a:endParaRPr>
          </a:p>
        </p:txBody>
      </p:sp>
      <p:sp>
        <p:nvSpPr>
          <p:cNvPr id="59399" name="Text Box 7"/>
          <p:cNvSpPr txBox="1">
            <a:spLocks noChangeArrowheads="1"/>
          </p:cNvSpPr>
          <p:nvPr/>
        </p:nvSpPr>
        <p:spPr bwMode="auto">
          <a:xfrm>
            <a:off x="36513" y="5619750"/>
            <a:ext cx="665162" cy="214313"/>
          </a:xfrm>
          <a:prstGeom prst="rect">
            <a:avLst/>
          </a:prstGeom>
          <a:noFill/>
          <a:ln w="9525">
            <a:solidFill>
              <a:schemeClr val="tx1"/>
            </a:solidFill>
            <a:miter lim="800000"/>
            <a:headEnd/>
            <a:tailEnd/>
          </a:ln>
        </p:spPr>
        <p:txBody>
          <a:bodyPr lIns="89389" tIns="44693" rIns="89389" bIns="44693">
            <a:spAutoFit/>
          </a:bodyPr>
          <a:lstStyle/>
          <a:p>
            <a:pPr defTabSz="896938"/>
            <a:endParaRPr lang="en-US" altLang="el-GR" sz="800">
              <a:latin typeface="Arial" pitchFamily="34" charset="0"/>
              <a:cs typeface="Arial" pitchFamily="34" charset="0"/>
            </a:endParaRPr>
          </a:p>
        </p:txBody>
      </p:sp>
      <p:sp>
        <p:nvSpPr>
          <p:cNvPr id="59400" name="Text Box 8"/>
          <p:cNvSpPr txBox="1">
            <a:spLocks noChangeArrowheads="1"/>
          </p:cNvSpPr>
          <p:nvPr/>
        </p:nvSpPr>
        <p:spPr bwMode="auto">
          <a:xfrm>
            <a:off x="36513" y="6194425"/>
            <a:ext cx="627062" cy="212725"/>
          </a:xfrm>
          <a:prstGeom prst="rect">
            <a:avLst/>
          </a:prstGeom>
          <a:noFill/>
          <a:ln w="9525">
            <a:solidFill>
              <a:schemeClr val="tx1"/>
            </a:solidFill>
            <a:miter lim="800000"/>
            <a:headEnd/>
            <a:tailEnd/>
          </a:ln>
        </p:spPr>
        <p:txBody>
          <a:bodyPr lIns="89389" tIns="44693" rIns="89389" bIns="44693">
            <a:spAutoFit/>
          </a:bodyPr>
          <a:lstStyle/>
          <a:p>
            <a:pPr defTabSz="896938"/>
            <a:endParaRPr lang="en-US" altLang="el-GR" sz="800">
              <a:latin typeface="Arial" pitchFamily="34" charset="0"/>
              <a:cs typeface="Arial" pitchFamily="34" charset="0"/>
            </a:endParaRPr>
          </a:p>
        </p:txBody>
      </p:sp>
      <p:sp>
        <p:nvSpPr>
          <p:cNvPr id="59401" name="Text Box 9"/>
          <p:cNvSpPr txBox="1">
            <a:spLocks noChangeArrowheads="1"/>
          </p:cNvSpPr>
          <p:nvPr/>
        </p:nvSpPr>
        <p:spPr bwMode="auto">
          <a:xfrm>
            <a:off x="36513" y="7177088"/>
            <a:ext cx="673100" cy="215900"/>
          </a:xfrm>
          <a:prstGeom prst="rect">
            <a:avLst/>
          </a:prstGeom>
          <a:noFill/>
          <a:ln w="9525">
            <a:solidFill>
              <a:schemeClr val="tx1"/>
            </a:solidFill>
            <a:miter lim="800000"/>
            <a:headEnd/>
            <a:tailEnd/>
          </a:ln>
        </p:spPr>
        <p:txBody>
          <a:bodyPr lIns="90428" tIns="45213" rIns="90428" bIns="45213">
            <a:spAutoFit/>
          </a:bodyPr>
          <a:lstStyle/>
          <a:p>
            <a:pPr defTabSz="908050"/>
            <a:endParaRPr lang="en-US" altLang="el-GR" sz="80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1"/>
          <p:cNvSpPr txBox="1">
            <a:spLocks noGrp="1" noChangeArrowheads="1"/>
          </p:cNvSpPr>
          <p:nvPr/>
        </p:nvSpPr>
        <p:spPr bwMode="auto">
          <a:xfrm>
            <a:off x="3775075" y="9428163"/>
            <a:ext cx="2886075" cy="487362"/>
          </a:xfrm>
          <a:prstGeom prst="rect">
            <a:avLst/>
          </a:prstGeom>
          <a:noFill/>
          <a:ln w="9525">
            <a:noFill/>
            <a:round/>
            <a:headEnd/>
            <a:tailEnd/>
          </a:ln>
        </p:spPr>
        <p:txBody>
          <a:bodyPr lIns="0" tIns="0" rIns="0" bIns="0" anchor="b"/>
          <a:lstStyle/>
          <a:p>
            <a:pPr algn="r" defTabSz="393700" hangingPunct="0">
              <a:lnSpc>
                <a:spcPct val="95000"/>
              </a:lnSpc>
              <a:tabLst>
                <a:tab pos="635000" algn="l"/>
                <a:tab pos="1270000" algn="l"/>
                <a:tab pos="1903413" algn="l"/>
                <a:tab pos="2538413" algn="l"/>
              </a:tabLst>
            </a:pPr>
            <a:fld id="{E0AB3FAB-1CA7-40BA-A63E-1C2898E89611}" type="slidenum">
              <a:rPr lang="el-GR" altLang="el-GR" sz="1200">
                <a:solidFill>
                  <a:srgbClr val="FFFFFF"/>
                </a:solidFill>
                <a:cs typeface="Arial" pitchFamily="34" charset="0"/>
              </a:rPr>
              <a:pPr algn="r" defTabSz="393700" hangingPunct="0">
                <a:lnSpc>
                  <a:spcPct val="95000"/>
                </a:lnSpc>
                <a:tabLst>
                  <a:tab pos="635000" algn="l"/>
                  <a:tab pos="1270000" algn="l"/>
                  <a:tab pos="1903413" algn="l"/>
                  <a:tab pos="2538413" algn="l"/>
                </a:tabLst>
              </a:pPr>
              <a:t>4</a:t>
            </a:fld>
            <a:endParaRPr lang="el-GR" altLang="el-GR" sz="1200">
              <a:solidFill>
                <a:srgbClr val="FFFFFF"/>
              </a:solidFill>
              <a:cs typeface="Arial" pitchFamily="34" charset="0"/>
            </a:endParaRPr>
          </a:p>
        </p:txBody>
      </p:sp>
      <p:sp>
        <p:nvSpPr>
          <p:cNvPr id="60419" name="Rectangle 1"/>
          <p:cNvSpPr>
            <a:spLocks noGrp="1" noRot="1" noChangeAspect="1" noChangeArrowheads="1" noTextEdit="1"/>
          </p:cNvSpPr>
          <p:nvPr>
            <p:ph type="sldImg"/>
          </p:nvPr>
        </p:nvSpPr>
        <p:spPr>
          <a:xfrm>
            <a:off x="854075" y="754063"/>
            <a:ext cx="4957763" cy="3719512"/>
          </a:xfrm>
          <a:solidFill>
            <a:srgbClr val="FFFFFF"/>
          </a:solidFill>
          <a:ln/>
        </p:spPr>
      </p:sp>
      <p:sp>
        <p:nvSpPr>
          <p:cNvPr id="60420" name="Rectangle 2"/>
          <p:cNvSpPr>
            <a:spLocks noGrp="1" noChangeArrowheads="1"/>
          </p:cNvSpPr>
          <p:nvPr>
            <p:ph type="body" idx="1"/>
          </p:nvPr>
        </p:nvSpPr>
        <p:spPr>
          <a:xfrm>
            <a:off x="666750" y="4714875"/>
            <a:ext cx="5329238" cy="4460875"/>
          </a:xfrm>
          <a:noFill/>
          <a:ln/>
        </p:spPr>
        <p:txBody>
          <a:bodyPr wrap="none" lIns="0" tIns="0" rIns="0" bIns="0" anchor="ctr"/>
          <a:lstStyle/>
          <a:p>
            <a:endParaRPr lang="en-US" altLang="el-G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1"/>
          <p:cNvSpPr txBox="1">
            <a:spLocks noGrp="1" noChangeArrowheads="1"/>
          </p:cNvSpPr>
          <p:nvPr/>
        </p:nvSpPr>
        <p:spPr bwMode="auto">
          <a:xfrm>
            <a:off x="3775075" y="9428163"/>
            <a:ext cx="2886075" cy="487362"/>
          </a:xfrm>
          <a:prstGeom prst="rect">
            <a:avLst/>
          </a:prstGeom>
          <a:noFill/>
          <a:ln w="9525">
            <a:noFill/>
            <a:round/>
            <a:headEnd/>
            <a:tailEnd/>
          </a:ln>
        </p:spPr>
        <p:txBody>
          <a:bodyPr lIns="0" tIns="0" rIns="0" bIns="0" anchor="b"/>
          <a:lstStyle/>
          <a:p>
            <a:pPr algn="r" defTabSz="393700" hangingPunct="0">
              <a:lnSpc>
                <a:spcPct val="95000"/>
              </a:lnSpc>
              <a:tabLst>
                <a:tab pos="635000" algn="l"/>
                <a:tab pos="1270000" algn="l"/>
                <a:tab pos="1903413" algn="l"/>
                <a:tab pos="2538413" algn="l"/>
              </a:tabLst>
            </a:pPr>
            <a:fld id="{9FE7ECE6-BCFF-4109-957A-8E9332DA3E0F}" type="slidenum">
              <a:rPr lang="el-GR" altLang="el-GR" sz="1200">
                <a:solidFill>
                  <a:srgbClr val="FFFFFF"/>
                </a:solidFill>
                <a:cs typeface="Arial" pitchFamily="34" charset="0"/>
              </a:rPr>
              <a:pPr algn="r" defTabSz="393700" hangingPunct="0">
                <a:lnSpc>
                  <a:spcPct val="95000"/>
                </a:lnSpc>
                <a:tabLst>
                  <a:tab pos="635000" algn="l"/>
                  <a:tab pos="1270000" algn="l"/>
                  <a:tab pos="1903413" algn="l"/>
                  <a:tab pos="2538413" algn="l"/>
                </a:tabLst>
              </a:pPr>
              <a:t>5</a:t>
            </a:fld>
            <a:endParaRPr lang="el-GR" altLang="el-GR" sz="1200">
              <a:solidFill>
                <a:srgbClr val="FFFFFF"/>
              </a:solidFill>
              <a:cs typeface="Arial" pitchFamily="34" charset="0"/>
            </a:endParaRPr>
          </a:p>
        </p:txBody>
      </p:sp>
      <p:sp>
        <p:nvSpPr>
          <p:cNvPr id="62467" name="Text Box 1"/>
          <p:cNvSpPr txBox="1">
            <a:spLocks noChangeArrowheads="1"/>
          </p:cNvSpPr>
          <p:nvPr/>
        </p:nvSpPr>
        <p:spPr bwMode="auto">
          <a:xfrm>
            <a:off x="3778250" y="9428163"/>
            <a:ext cx="2889250" cy="496887"/>
          </a:xfrm>
          <a:prstGeom prst="rect">
            <a:avLst/>
          </a:prstGeom>
          <a:noFill/>
          <a:ln w="9525">
            <a:noFill/>
            <a:round/>
            <a:headEnd/>
            <a:tailEnd/>
          </a:ln>
        </p:spPr>
        <p:txBody>
          <a:bodyPr lIns="89949" tIns="46711" rIns="89949" bIns="46711" anchor="b"/>
          <a:lstStyle/>
          <a:p>
            <a:pPr algn="r" defTabSz="39370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pPr>
            <a:fld id="{3062BFA6-5D97-4792-B0B7-9506C4A15D0E}" type="slidenum">
              <a:rPr lang="en-GB" altLang="el-GR" sz="1200">
                <a:solidFill>
                  <a:srgbClr val="000000"/>
                </a:solidFill>
                <a:latin typeface="Arial" pitchFamily="34" charset="0"/>
              </a:rPr>
              <a:pPr algn="r" defTabSz="39370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pPr>
              <a:t>5</a:t>
            </a:fld>
            <a:endParaRPr lang="en-GB" altLang="el-GR" sz="1200">
              <a:solidFill>
                <a:srgbClr val="000000"/>
              </a:solidFill>
              <a:latin typeface="Arial" pitchFamily="34" charset="0"/>
            </a:endParaRPr>
          </a:p>
        </p:txBody>
      </p:sp>
      <p:sp>
        <p:nvSpPr>
          <p:cNvPr id="62468" name="Text Box 2"/>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lIns="80165" tIns="40083" rIns="80165" bIns="40083" anchor="ctr"/>
          <a:lstStyle/>
          <a:p>
            <a:pPr defTabSz="801688" hangingPunct="0">
              <a:lnSpc>
                <a:spcPct val="93000"/>
              </a:lnSpc>
              <a:buClr>
                <a:srgbClr val="000000"/>
              </a:buClr>
              <a:buFont typeface="Times New Roman" pitchFamily="18" charset="0"/>
              <a:buNone/>
            </a:pPr>
            <a:endParaRPr lang="en-US" altLang="el-GR" sz="1600">
              <a:solidFill>
                <a:schemeClr val="bg1"/>
              </a:solidFill>
              <a:latin typeface="Arial" pitchFamily="34" charset="0"/>
            </a:endParaRPr>
          </a:p>
        </p:txBody>
      </p:sp>
      <p:sp>
        <p:nvSpPr>
          <p:cNvPr id="62469" name="Rectangle 3"/>
          <p:cNvSpPr>
            <a:spLocks noGrp="1" noChangeArrowheads="1"/>
          </p:cNvSpPr>
          <p:nvPr>
            <p:ph type="body"/>
          </p:nvPr>
        </p:nvSpPr>
        <p:spPr>
          <a:xfrm>
            <a:off x="666750" y="4714875"/>
            <a:ext cx="5329238" cy="4460875"/>
          </a:xfrm>
          <a:noFill/>
          <a:ln/>
        </p:spPr>
        <p:txBody>
          <a:bodyPr wrap="none" lIns="0" tIns="0" rIns="0" bIns="0" anchor="ctr"/>
          <a:lstStyle/>
          <a:p>
            <a:endParaRPr lang="en-US" altLang="el-G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algn="r"/>
            <a:fld id="{E98C4815-C4F4-4A34-95FE-1FE02949A18C}" type="slidenum">
              <a:rPr lang="el-GR" altLang="el-GR" sz="1200">
                <a:latin typeface="Arial" pitchFamily="34" charset="0"/>
              </a:rPr>
              <a:pPr algn="r"/>
              <a:t>6</a:t>
            </a:fld>
            <a:endParaRPr lang="el-GR" altLang="el-GR" sz="1200">
              <a:latin typeface="Arial" pitchFamily="34" charset="0"/>
            </a:endParaRPr>
          </a:p>
        </p:txBody>
      </p:sp>
      <p:sp>
        <p:nvSpPr>
          <p:cNvPr id="70659" name="Rectangle 2"/>
          <p:cNvSpPr>
            <a:spLocks noGrp="1" noRot="1" noChangeAspect="1" noChangeArrowheads="1" noTextEdit="1"/>
          </p:cNvSpPr>
          <p:nvPr>
            <p:ph type="sldImg"/>
          </p:nvPr>
        </p:nvSpPr>
        <p:spPr>
          <a:xfrm>
            <a:off x="1125538" y="417513"/>
            <a:ext cx="4419600" cy="3314700"/>
          </a:xfrm>
          <a:ln/>
        </p:spPr>
      </p:sp>
      <p:sp>
        <p:nvSpPr>
          <p:cNvPr id="70660" name="Rectangle 3"/>
          <p:cNvSpPr>
            <a:spLocks noGrp="1" noChangeArrowheads="1"/>
          </p:cNvSpPr>
          <p:nvPr>
            <p:ph type="body" idx="1"/>
          </p:nvPr>
        </p:nvSpPr>
        <p:spPr>
          <a:xfrm>
            <a:off x="695325" y="3927475"/>
            <a:ext cx="4756150" cy="5400675"/>
          </a:xfrm>
          <a:noFill/>
          <a:ln/>
        </p:spPr>
        <p:txBody>
          <a:bodyPr/>
          <a:lstStyle/>
          <a:p>
            <a:pPr marL="228600" indent="-228600" eaLnBrk="1" hangingPunct="1">
              <a:lnSpc>
                <a:spcPct val="90000"/>
              </a:lnSpc>
            </a:pPr>
            <a:endParaRPr lang="en-US" altLang="el-GR" sz="10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778250" y="9428163"/>
            <a:ext cx="2889250" cy="496887"/>
          </a:xfrm>
          <a:prstGeom prst="rect">
            <a:avLst/>
          </a:prstGeom>
          <a:noFill/>
          <a:ln w="9525">
            <a:noFill/>
            <a:miter lim="800000"/>
            <a:headEnd/>
            <a:tailEnd/>
          </a:ln>
        </p:spPr>
        <p:txBody>
          <a:bodyPr anchor="b"/>
          <a:lstStyle/>
          <a:p>
            <a:pPr algn="r"/>
            <a:fld id="{291FE723-976F-45D6-BC65-7A52970492BD}" type="slidenum">
              <a:rPr lang="el-GR" altLang="el-GR" sz="1200">
                <a:latin typeface="Arial" pitchFamily="34" charset="0"/>
              </a:rPr>
              <a:pPr algn="r"/>
              <a:t>8</a:t>
            </a:fld>
            <a:endParaRPr lang="el-GR" altLang="el-GR" sz="120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66750" y="4714875"/>
            <a:ext cx="5335588" cy="4881563"/>
          </a:xfrm>
          <a:noFill/>
          <a:ln/>
        </p:spPr>
        <p:txBody>
          <a:bodyPr/>
          <a:lstStyle/>
          <a:p>
            <a:pPr eaLnBrk="1" hangingPunct="1"/>
            <a:endParaRPr lang="en-US" altLang="el-GR" b="1" smtClean="0">
              <a:latin typeface="Arial" pitchFamily="34" charset="0"/>
            </a:endParaRPr>
          </a:p>
        </p:txBody>
      </p:sp>
      <p:sp>
        <p:nvSpPr>
          <p:cNvPr id="71685" name="Text Box 4"/>
          <p:cNvSpPr txBox="1">
            <a:spLocks noChangeArrowheads="1"/>
          </p:cNvSpPr>
          <p:nvPr/>
        </p:nvSpPr>
        <p:spPr bwMode="auto">
          <a:xfrm>
            <a:off x="5632450" y="1582738"/>
            <a:ext cx="879475" cy="244475"/>
          </a:xfrm>
          <a:prstGeom prst="rect">
            <a:avLst/>
          </a:prstGeom>
          <a:noFill/>
          <a:ln w="9525">
            <a:solidFill>
              <a:srgbClr val="000000"/>
            </a:solidFill>
            <a:miter lim="800000"/>
            <a:headEnd/>
            <a:tailEnd/>
          </a:ln>
        </p:spPr>
        <p:txBody>
          <a:bodyPr lIns="90467" tIns="45232" rIns="90467" bIns="45232">
            <a:spAutoFit/>
          </a:bodyPr>
          <a:lstStyle/>
          <a:p>
            <a:pPr defTabSz="908050"/>
            <a:endParaRPr lang="en-US" altLang="el-GR" sz="1000">
              <a:latin typeface="Arial Narrow" pitchFamily="34" charset="0"/>
            </a:endParaRPr>
          </a:p>
        </p:txBody>
      </p:sp>
      <p:sp>
        <p:nvSpPr>
          <p:cNvPr id="71686" name="Text Box 5"/>
          <p:cNvSpPr txBox="1">
            <a:spLocks noChangeArrowheads="1"/>
          </p:cNvSpPr>
          <p:nvPr/>
        </p:nvSpPr>
        <p:spPr bwMode="auto">
          <a:xfrm>
            <a:off x="44450" y="5734050"/>
            <a:ext cx="658813" cy="244475"/>
          </a:xfrm>
          <a:prstGeom prst="rect">
            <a:avLst/>
          </a:prstGeom>
          <a:noFill/>
          <a:ln w="9525">
            <a:solidFill>
              <a:srgbClr val="000000"/>
            </a:solidFill>
            <a:miter lim="800000"/>
            <a:headEnd/>
            <a:tailEnd/>
          </a:ln>
        </p:spPr>
        <p:txBody>
          <a:bodyPr lIns="90467" tIns="45232" rIns="90467" bIns="45232">
            <a:spAutoFit/>
          </a:bodyPr>
          <a:lstStyle/>
          <a:p>
            <a:pPr defTabSz="908050"/>
            <a:endParaRPr lang="en-US" altLang="el-GR" sz="1000">
              <a:latin typeface="Arial Narrow"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altLang="el-GR" sz="1300" b="1" smtClean="0">
              <a:latin typeface="Arial" pitchFamily="34" charset="0"/>
            </a:endParaRPr>
          </a:p>
        </p:txBody>
      </p:sp>
      <p:sp>
        <p:nvSpPr>
          <p:cNvPr id="72708" name="Text Box 4"/>
          <p:cNvSpPr txBox="1">
            <a:spLocks noChangeArrowheads="1"/>
          </p:cNvSpPr>
          <p:nvPr/>
        </p:nvSpPr>
        <p:spPr bwMode="auto">
          <a:xfrm>
            <a:off x="36513" y="6115050"/>
            <a:ext cx="635000" cy="244475"/>
          </a:xfrm>
          <a:prstGeom prst="rect">
            <a:avLst/>
          </a:prstGeom>
          <a:noFill/>
          <a:ln w="9525">
            <a:solidFill>
              <a:srgbClr val="000000"/>
            </a:solidFill>
            <a:miter lim="800000"/>
            <a:headEnd/>
            <a:tailEnd/>
          </a:ln>
        </p:spPr>
        <p:txBody>
          <a:bodyPr lIns="45688" tIns="45246" rIns="45688" bIns="45246">
            <a:spAutoFit/>
          </a:bodyPr>
          <a:lstStyle/>
          <a:p>
            <a:pPr defTabSz="908050"/>
            <a:endParaRPr lang="en-US" altLang="el-GR" sz="1000">
              <a:latin typeface="Arial Narrow" pitchFamily="34" charset="0"/>
              <a:cs typeface="Arial" pitchFamily="34" charset="0"/>
            </a:endParaRPr>
          </a:p>
        </p:txBody>
      </p:sp>
      <p:sp>
        <p:nvSpPr>
          <p:cNvPr id="72709" name="Text Box 5"/>
          <p:cNvSpPr txBox="1">
            <a:spLocks noChangeArrowheads="1"/>
          </p:cNvSpPr>
          <p:nvPr/>
        </p:nvSpPr>
        <p:spPr bwMode="auto">
          <a:xfrm>
            <a:off x="0" y="2363788"/>
            <a:ext cx="877888" cy="246062"/>
          </a:xfrm>
          <a:prstGeom prst="rect">
            <a:avLst/>
          </a:prstGeom>
          <a:noFill/>
          <a:ln w="9525">
            <a:solidFill>
              <a:srgbClr val="000000"/>
            </a:solidFill>
            <a:miter lim="800000"/>
            <a:headEnd/>
            <a:tailEnd/>
          </a:ln>
        </p:spPr>
        <p:txBody>
          <a:bodyPr lIns="90494" tIns="45246" rIns="90494" bIns="45246">
            <a:spAutoFit/>
          </a:bodyPr>
          <a:lstStyle/>
          <a:p>
            <a:pPr defTabSz="908050"/>
            <a:endParaRPr lang="en-US" altLang="el-GR" sz="1000">
              <a:latin typeface="Arial Narrow"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666750" y="4714875"/>
            <a:ext cx="5335588" cy="4849813"/>
          </a:xfrm>
          <a:noFill/>
          <a:ln/>
        </p:spPr>
        <p:txBody>
          <a:bodyPr/>
          <a:lstStyle/>
          <a:p>
            <a:endParaRPr lang="en-US" altLang="el-GR" b="1" smtClean="0">
              <a:latin typeface="Arial" pitchFamily="34" charset="0"/>
            </a:endParaRPr>
          </a:p>
        </p:txBody>
      </p:sp>
      <p:sp>
        <p:nvSpPr>
          <p:cNvPr id="73732" name="Text Box 4"/>
          <p:cNvSpPr txBox="1">
            <a:spLocks noChangeArrowheads="1"/>
          </p:cNvSpPr>
          <p:nvPr/>
        </p:nvSpPr>
        <p:spPr bwMode="auto">
          <a:xfrm>
            <a:off x="128588" y="2000250"/>
            <a:ext cx="877887" cy="246063"/>
          </a:xfrm>
          <a:prstGeom prst="rect">
            <a:avLst/>
          </a:prstGeom>
          <a:noFill/>
          <a:ln w="9525">
            <a:solidFill>
              <a:srgbClr val="000000"/>
            </a:solidFill>
            <a:miter lim="800000"/>
            <a:headEnd/>
            <a:tailEnd/>
          </a:ln>
        </p:spPr>
        <p:txBody>
          <a:bodyPr lIns="90467" tIns="45232" rIns="90467" bIns="45232">
            <a:spAutoFit/>
          </a:bodyPr>
          <a:lstStyle/>
          <a:p>
            <a:pPr defTabSz="908050"/>
            <a:endParaRPr lang="en-US" altLang="el-GR" sz="1000">
              <a:latin typeface="Arial Narrow" pitchFamily="34" charset="0"/>
            </a:endParaRPr>
          </a:p>
        </p:txBody>
      </p:sp>
      <p:sp>
        <p:nvSpPr>
          <p:cNvPr id="73733" name="Text Box 5"/>
          <p:cNvSpPr txBox="1">
            <a:spLocks noChangeArrowheads="1"/>
          </p:cNvSpPr>
          <p:nvPr/>
        </p:nvSpPr>
        <p:spPr bwMode="auto">
          <a:xfrm>
            <a:off x="38100" y="5127625"/>
            <a:ext cx="663575" cy="214313"/>
          </a:xfrm>
          <a:prstGeom prst="rect">
            <a:avLst/>
          </a:prstGeom>
          <a:noFill/>
          <a:ln w="9525">
            <a:solidFill>
              <a:srgbClr val="000000"/>
            </a:solidFill>
            <a:miter lim="800000"/>
            <a:headEnd/>
            <a:tailEnd/>
          </a:ln>
        </p:spPr>
        <p:txBody>
          <a:bodyPr lIns="90467" tIns="45232" rIns="90467" bIns="45232">
            <a:spAutoFit/>
          </a:bodyPr>
          <a:lstStyle/>
          <a:p>
            <a:pPr defTabSz="908050"/>
            <a:endParaRPr lang="en-US" altLang="el-GR" sz="8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pPr>
              <a:defRPr/>
            </a:pPr>
            <a:endParaRPr lang="el-GR"/>
          </a:p>
        </p:txBody>
      </p:sp>
      <p:sp>
        <p:nvSpPr>
          <p:cNvPr id="19" name="18 - Θέση υποσέλιδου"/>
          <p:cNvSpPr>
            <a:spLocks noGrp="1"/>
          </p:cNvSpPr>
          <p:nvPr>
            <p:ph type="ftr" sz="quarter" idx="11"/>
          </p:nvPr>
        </p:nvSpPr>
        <p:spPr/>
        <p:txBody>
          <a:bodyPr/>
          <a:lstStyle/>
          <a:p>
            <a:pPr>
              <a:defRPr/>
            </a:pPr>
            <a:endParaRPr lang="el-GR"/>
          </a:p>
        </p:txBody>
      </p:sp>
      <p:sp>
        <p:nvSpPr>
          <p:cNvPr id="27" name="26 - Θέση αριθμού διαφάνειας"/>
          <p:cNvSpPr>
            <a:spLocks noGrp="1"/>
          </p:cNvSpPr>
          <p:nvPr>
            <p:ph type="sldNum" sz="quarter" idx="12"/>
          </p:nvPr>
        </p:nvSpPr>
        <p:spPr/>
        <p:txBody>
          <a:bodyPr/>
          <a:lstStyle/>
          <a:p>
            <a:pPr>
              <a:defRPr/>
            </a:pPr>
            <a:fld id="{C02D4F45-6E05-47C3-BBE1-13E0FC59C3CF}" type="slidenum">
              <a:rPr lang="el-GR" smtClean="0"/>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0903581F-C62E-4FE7-8994-CF8BC33CEDF2}"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E66B4D6D-6379-49DF-8177-B7B607C35CCF}" type="slidenum">
              <a:rPr lang="el-GR" smtClean="0"/>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10588" cy="13255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301625" y="1676400"/>
            <a:ext cx="4194175" cy="44227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76400"/>
            <a:ext cx="4194175" cy="44227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259AF5C4-3FC5-49D0-97F0-30B56233C107}"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Διαφάνεια τίτλου">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prstClr val="black">
                    <a:lumMod val="50000"/>
                    <a:lumOff val="50000"/>
                  </a:prstClr>
                </a:solidFill>
              </a:defRPr>
            </a:lvl1pPr>
          </a:lstStyle>
          <a:p>
            <a:pPr>
              <a:defRPr/>
            </a:pPr>
            <a:endParaRPr lang="el-GR"/>
          </a:p>
        </p:txBody>
      </p:sp>
      <p:sp>
        <p:nvSpPr>
          <p:cNvPr id="3" name="Rectangle 5"/>
          <p:cNvSpPr>
            <a:spLocks noGrp="1" noChangeArrowheads="1"/>
          </p:cNvSpPr>
          <p:nvPr>
            <p:ph type="ftr" sz="quarter" idx="11"/>
          </p:nvPr>
        </p:nvSpPr>
        <p:spPr/>
        <p:txBody>
          <a:bodyPr/>
          <a:lstStyle>
            <a:lvl1pPr>
              <a:defRPr>
                <a:solidFill>
                  <a:prstClr val="black">
                    <a:lumMod val="50000"/>
                    <a:lumOff val="50000"/>
                  </a:prstClr>
                </a:solidFill>
              </a:defRPr>
            </a:lvl1pPr>
          </a:lstStyle>
          <a:p>
            <a:pPr>
              <a:defRPr/>
            </a:pPr>
            <a:endParaRPr lang="el-GR"/>
          </a:p>
        </p:txBody>
      </p:sp>
      <p:sp>
        <p:nvSpPr>
          <p:cNvPr id="4" name="Rectangle 6"/>
          <p:cNvSpPr>
            <a:spLocks noGrp="1" noChangeArrowheads="1"/>
          </p:cNvSpPr>
          <p:nvPr>
            <p:ph type="sldNum" sz="quarter" idx="12"/>
          </p:nvPr>
        </p:nvSpPr>
        <p:spPr/>
        <p:txBody>
          <a:bodyPr/>
          <a:lstStyle>
            <a:lvl1pPr>
              <a:defRPr/>
            </a:lvl1pPr>
          </a:lstStyle>
          <a:p>
            <a:pPr>
              <a:defRPr/>
            </a:pPr>
            <a:fld id="{A3836EEB-8158-4E27-8B64-744A5683D8A0}"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5AF6E6F4-E1B4-46B5-B62B-D7D846410581}"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62599B61-7556-4B56-8A9B-42684FA0D53A}" type="slidenum">
              <a:rPr lang="el-GR" smtClean="0"/>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6069A926-E587-442A-9F26-ACB9CB3EB018}"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FC5828B4-9CF0-4FE7-A588-985DC430A42E}"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2BF8531D-3F85-4549-94D4-3241CB9C249C}"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51866C75-6052-43EF-8887-D3E051C19A0A}"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CC205B38-392D-4220-A5DC-5C4A4268E589}"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pPr>
              <a:defRPr/>
            </a:pPr>
            <a:fld id="{3A6B5D4B-3975-44C4-9E2E-C07DBC94B0F9}" type="slidenum">
              <a:rPr lang="el-GR" smtClean="0"/>
              <a:pPr>
                <a:defRPr/>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D44ACB1-C058-461F-BAF0-562EFF3108A6}" type="slidenum">
              <a:rPr lang="el-GR" smtClean="0"/>
              <a:pPr>
                <a:defRPr/>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medscape.com/author/michael-oriorda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5800" y="404813"/>
            <a:ext cx="7918450" cy="1728787"/>
          </a:xfrm>
        </p:spPr>
        <p:txBody>
          <a:bodyPr/>
          <a:lstStyle/>
          <a:p>
            <a:pPr algn="ctr" eaLnBrk="1" hangingPunct="1">
              <a:defRPr/>
            </a:pPr>
            <a:r>
              <a:rPr lang="el-GR" sz="3600" b="1" dirty="0" smtClean="0">
                <a:solidFill>
                  <a:srgbClr val="FFFF00"/>
                </a:solidFill>
                <a:latin typeface="Times New Roman" pitchFamily="18" charset="0"/>
              </a:rPr>
              <a:t>Φαρμακευτική προσέγγιση της διακοπής του καπνίσματος- </a:t>
            </a:r>
            <a:r>
              <a:rPr lang="el-GR" sz="3600" b="1" dirty="0" err="1" smtClean="0">
                <a:solidFill>
                  <a:srgbClr val="FFFF00"/>
                </a:solidFill>
                <a:latin typeface="Times New Roman" pitchFamily="18" charset="0"/>
              </a:rPr>
              <a:t>Βαρενικλίνη</a:t>
            </a:r>
            <a:endParaRPr lang="el-GR" sz="3600" b="1" dirty="0" smtClean="0">
              <a:solidFill>
                <a:srgbClr val="FFFF00"/>
              </a:solidFill>
              <a:latin typeface="Times New Roman" pitchFamily="18" charset="0"/>
            </a:endParaRPr>
          </a:p>
        </p:txBody>
      </p:sp>
      <p:sp>
        <p:nvSpPr>
          <p:cNvPr id="2051" name="Rectangle 3"/>
          <p:cNvSpPr>
            <a:spLocks noGrp="1" noRot="1" noChangeArrowheads="1"/>
          </p:cNvSpPr>
          <p:nvPr>
            <p:ph type="subTitle" idx="1"/>
          </p:nvPr>
        </p:nvSpPr>
        <p:spPr>
          <a:xfrm>
            <a:off x="539750" y="3068638"/>
            <a:ext cx="7848600" cy="3024187"/>
          </a:xfrm>
        </p:spPr>
        <p:txBody>
          <a:bodyPr/>
          <a:lstStyle/>
          <a:p>
            <a:pPr eaLnBrk="1" hangingPunct="1">
              <a:defRPr/>
            </a:pPr>
            <a:r>
              <a:rPr lang="el-GR" sz="2000" b="1" dirty="0" err="1" smtClean="0">
                <a:latin typeface="Times New Roman" pitchFamily="18" charset="0"/>
              </a:rPr>
              <a:t>Κριμπάς</a:t>
            </a:r>
            <a:r>
              <a:rPr lang="el-GR" sz="2000" b="1" dirty="0" smtClean="0">
                <a:latin typeface="Times New Roman" pitchFamily="18" charset="0"/>
              </a:rPr>
              <a:t> Παναγιώτης </a:t>
            </a:r>
            <a:r>
              <a:rPr lang="en-US" sz="2000" b="1" dirty="0" smtClean="0">
                <a:latin typeface="Times New Roman" pitchFamily="18" charset="0"/>
              </a:rPr>
              <a:t>MD</a:t>
            </a:r>
          </a:p>
          <a:p>
            <a:pPr eaLnBrk="1" hangingPunct="1">
              <a:defRPr/>
            </a:pPr>
            <a:endParaRPr lang="el-GR" sz="2000" b="1" dirty="0" smtClean="0">
              <a:latin typeface="Times New Roman" pitchFamily="18" charset="0"/>
            </a:endParaRPr>
          </a:p>
          <a:p>
            <a:pPr eaLnBrk="1" hangingPunct="1">
              <a:lnSpc>
                <a:spcPct val="120000"/>
              </a:lnSpc>
              <a:defRPr/>
            </a:pPr>
            <a:r>
              <a:rPr lang="el-GR" sz="1600" b="1" dirty="0" smtClean="0">
                <a:latin typeface="Times New Roman" pitchFamily="18" charset="0"/>
              </a:rPr>
              <a:t>Επιμελητής, Β’ Καρδιολογικής Κλινικής, </a:t>
            </a:r>
            <a:r>
              <a:rPr lang="el-GR" sz="1600" b="1" dirty="0" err="1" smtClean="0">
                <a:latin typeface="Times New Roman" pitchFamily="18" charset="0"/>
              </a:rPr>
              <a:t>Ευρωκλινική</a:t>
            </a:r>
            <a:r>
              <a:rPr lang="el-GR" sz="1600" b="1" dirty="0" smtClean="0">
                <a:latin typeface="Times New Roman" pitchFamily="18" charset="0"/>
              </a:rPr>
              <a:t> Αθηνών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a:xfrm>
            <a:off x="457200" y="20638"/>
            <a:ext cx="8229600" cy="887412"/>
          </a:xfrm>
          <a:effectLst>
            <a:outerShdw blurRad="63500" dist="12700" dir="5400000" algn="ctr" rotWithShape="0">
              <a:schemeClr val="tx1"/>
            </a:outerShdw>
          </a:effectLst>
        </p:spPr>
        <p:txBody>
          <a:bodyPr>
            <a:normAutofit fontScale="90000"/>
          </a:bodyPr>
          <a:lstStyle/>
          <a:p>
            <a:pPr>
              <a:defRPr/>
            </a:pPr>
            <a:r>
              <a:rPr lang="el-GR" sz="3200" b="1" dirty="0" smtClean="0">
                <a:solidFill>
                  <a:srgbClr val="002060"/>
                </a:solidFill>
                <a:latin typeface="Times New Roman" pitchFamily="18" charset="0"/>
              </a:rPr>
              <a:t>Ανταπόκριση Συνεχούς Αποχής </a:t>
            </a:r>
            <a:r>
              <a:rPr lang="en-US" sz="3200" b="1" dirty="0" smtClean="0">
                <a:solidFill>
                  <a:srgbClr val="002060"/>
                </a:solidFill>
                <a:latin typeface="Times New Roman" pitchFamily="18" charset="0"/>
              </a:rPr>
              <a:t>(CA) </a:t>
            </a:r>
            <a:r>
              <a:rPr lang="el-GR" sz="3200" b="1" dirty="0" smtClean="0">
                <a:solidFill>
                  <a:srgbClr val="002060"/>
                </a:solidFill>
                <a:latin typeface="Times New Roman" pitchFamily="18" charset="0"/>
              </a:rPr>
              <a:t/>
            </a:r>
            <a:br>
              <a:rPr lang="el-GR" sz="3200" b="1" dirty="0" smtClean="0">
                <a:solidFill>
                  <a:srgbClr val="002060"/>
                </a:solidFill>
                <a:latin typeface="Times New Roman" pitchFamily="18" charset="0"/>
              </a:rPr>
            </a:br>
            <a:r>
              <a:rPr lang="en-US" sz="3200" b="1" dirty="0" smtClean="0">
                <a:solidFill>
                  <a:srgbClr val="002060"/>
                </a:solidFill>
                <a:latin typeface="Times New Roman" pitchFamily="18" charset="0"/>
              </a:rPr>
              <a:t>4</a:t>
            </a:r>
            <a:r>
              <a:rPr lang="el-GR" sz="3200" b="1" dirty="0" smtClean="0">
                <a:solidFill>
                  <a:srgbClr val="002060"/>
                </a:solidFill>
                <a:latin typeface="Times New Roman" pitchFamily="18" charset="0"/>
              </a:rPr>
              <a:t> Εβδομάδων κατά τις Εβδομάδες </a:t>
            </a:r>
            <a:r>
              <a:rPr lang="en-US" sz="3200" b="1" dirty="0" smtClean="0">
                <a:solidFill>
                  <a:srgbClr val="002060"/>
                </a:solidFill>
                <a:latin typeface="Times New Roman" pitchFamily="18" charset="0"/>
              </a:rPr>
              <a:t>9–12</a:t>
            </a:r>
            <a:endParaRPr lang="en-US" sz="3200" b="1" baseline="30000" dirty="0" smtClean="0">
              <a:solidFill>
                <a:srgbClr val="002060"/>
              </a:solidFill>
              <a:latin typeface="Times New Roman" pitchFamily="18" charset="0"/>
            </a:endParaRPr>
          </a:p>
        </p:txBody>
      </p:sp>
      <p:sp>
        <p:nvSpPr>
          <p:cNvPr id="30723" name="Rectangle 3"/>
          <p:cNvSpPr>
            <a:spLocks noChangeArrowheads="1"/>
          </p:cNvSpPr>
          <p:nvPr/>
        </p:nvSpPr>
        <p:spPr bwMode="auto">
          <a:xfrm>
            <a:off x="4926013" y="1427163"/>
            <a:ext cx="4217987" cy="4308475"/>
          </a:xfrm>
          <a:prstGeom prst="rect">
            <a:avLst/>
          </a:prstGeom>
          <a:solidFill>
            <a:schemeClr val="bg1">
              <a:alpha val="10196"/>
            </a:schemeClr>
          </a:solidFill>
          <a:ln w="9525">
            <a:noFill/>
            <a:miter lim="800000"/>
            <a:headEnd/>
            <a:tailEnd/>
          </a:ln>
        </p:spPr>
        <p:txBody>
          <a:bodyPr wrap="none" lIns="93162" tIns="46581" rIns="93162" bIns="46581" anchor="ctr"/>
          <a:lstStyle/>
          <a:p>
            <a:pPr algn="ctr"/>
            <a:endParaRPr lang="en-US" altLang="el-GR" sz="1000" b="1">
              <a:latin typeface="Arial Narrow" pitchFamily="34" charset="0"/>
            </a:endParaRPr>
          </a:p>
        </p:txBody>
      </p:sp>
      <p:sp>
        <p:nvSpPr>
          <p:cNvPr id="30724" name="Text Box 4"/>
          <p:cNvSpPr txBox="1">
            <a:spLocks noChangeArrowheads="1"/>
          </p:cNvSpPr>
          <p:nvPr/>
        </p:nvSpPr>
        <p:spPr bwMode="auto">
          <a:xfrm>
            <a:off x="4787900" y="3338513"/>
            <a:ext cx="608013"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30</a:t>
            </a:r>
          </a:p>
        </p:txBody>
      </p:sp>
      <p:sp>
        <p:nvSpPr>
          <p:cNvPr id="284677" name="Rectangle 5"/>
          <p:cNvSpPr>
            <a:spLocks noChangeArrowheads="1"/>
          </p:cNvSpPr>
          <p:nvPr/>
        </p:nvSpPr>
        <p:spPr bwMode="auto">
          <a:xfrm>
            <a:off x="5662613" y="2905125"/>
            <a:ext cx="712787" cy="189865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284678" name="Rectangle 6"/>
          <p:cNvSpPr>
            <a:spLocks noChangeArrowheads="1"/>
          </p:cNvSpPr>
          <p:nvPr/>
        </p:nvSpPr>
        <p:spPr bwMode="auto">
          <a:xfrm>
            <a:off x="6799263" y="3514725"/>
            <a:ext cx="712787" cy="128905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284679" name="Rectangle 7"/>
          <p:cNvSpPr>
            <a:spLocks noChangeArrowheads="1"/>
          </p:cNvSpPr>
          <p:nvPr/>
        </p:nvSpPr>
        <p:spPr bwMode="auto">
          <a:xfrm>
            <a:off x="7842250" y="4067175"/>
            <a:ext cx="712788" cy="736600"/>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l-GR" b="1">
              <a:ea typeface="+mn-ea"/>
            </a:endParaRPr>
          </a:p>
        </p:txBody>
      </p:sp>
      <p:grpSp>
        <p:nvGrpSpPr>
          <p:cNvPr id="30728" name="Group 8"/>
          <p:cNvGrpSpPr>
            <a:grpSpLocks/>
          </p:cNvGrpSpPr>
          <p:nvPr/>
        </p:nvGrpSpPr>
        <p:grpSpPr bwMode="auto">
          <a:xfrm>
            <a:off x="5402263" y="2217738"/>
            <a:ext cx="3298825" cy="2586037"/>
            <a:chOff x="998" y="1425"/>
            <a:chExt cx="3272" cy="1968"/>
          </a:xfrm>
        </p:grpSpPr>
        <p:sp>
          <p:nvSpPr>
            <p:cNvPr id="30778" name="Line 9"/>
            <p:cNvSpPr>
              <a:spLocks noChangeShapeType="1"/>
            </p:cNvSpPr>
            <p:nvPr/>
          </p:nvSpPr>
          <p:spPr bwMode="auto">
            <a:xfrm>
              <a:off x="1039" y="1425"/>
              <a:ext cx="0" cy="1968"/>
            </a:xfrm>
            <a:prstGeom prst="line">
              <a:avLst/>
            </a:prstGeom>
            <a:noFill/>
            <a:ln w="12700">
              <a:solidFill>
                <a:schemeClr val="tx2"/>
              </a:solidFill>
              <a:round/>
              <a:headEnd/>
              <a:tailEnd/>
            </a:ln>
          </p:spPr>
          <p:txBody>
            <a:bodyPr wrap="none" anchor="ctr"/>
            <a:lstStyle/>
            <a:p>
              <a:endParaRPr lang="el-GR"/>
            </a:p>
          </p:txBody>
        </p:sp>
        <p:sp>
          <p:nvSpPr>
            <p:cNvPr id="30779" name="Line 10"/>
            <p:cNvSpPr>
              <a:spLocks noChangeShapeType="1"/>
            </p:cNvSpPr>
            <p:nvPr/>
          </p:nvSpPr>
          <p:spPr bwMode="auto">
            <a:xfrm>
              <a:off x="998" y="3393"/>
              <a:ext cx="3272" cy="0"/>
            </a:xfrm>
            <a:prstGeom prst="line">
              <a:avLst/>
            </a:prstGeom>
            <a:noFill/>
            <a:ln w="12700">
              <a:solidFill>
                <a:schemeClr val="tx2"/>
              </a:solidFill>
              <a:round/>
              <a:headEnd/>
              <a:tailEnd/>
            </a:ln>
          </p:spPr>
          <p:txBody>
            <a:bodyPr wrap="none" anchor="ctr"/>
            <a:lstStyle/>
            <a:p>
              <a:endParaRPr lang="el-GR"/>
            </a:p>
          </p:txBody>
        </p:sp>
        <p:sp>
          <p:nvSpPr>
            <p:cNvPr id="30780" name="Line 11"/>
            <p:cNvSpPr>
              <a:spLocks noChangeShapeType="1"/>
            </p:cNvSpPr>
            <p:nvPr/>
          </p:nvSpPr>
          <p:spPr bwMode="auto">
            <a:xfrm>
              <a:off x="998" y="3065"/>
              <a:ext cx="41" cy="0"/>
            </a:xfrm>
            <a:prstGeom prst="line">
              <a:avLst/>
            </a:prstGeom>
            <a:noFill/>
            <a:ln w="12700">
              <a:solidFill>
                <a:schemeClr val="tx2"/>
              </a:solidFill>
              <a:round/>
              <a:headEnd/>
              <a:tailEnd/>
            </a:ln>
          </p:spPr>
          <p:txBody>
            <a:bodyPr wrap="none" anchor="ctr"/>
            <a:lstStyle/>
            <a:p>
              <a:endParaRPr lang="el-GR"/>
            </a:p>
          </p:txBody>
        </p:sp>
        <p:sp>
          <p:nvSpPr>
            <p:cNvPr id="30781" name="Line 12"/>
            <p:cNvSpPr>
              <a:spLocks noChangeShapeType="1"/>
            </p:cNvSpPr>
            <p:nvPr/>
          </p:nvSpPr>
          <p:spPr bwMode="auto">
            <a:xfrm>
              <a:off x="998" y="2737"/>
              <a:ext cx="41" cy="0"/>
            </a:xfrm>
            <a:prstGeom prst="line">
              <a:avLst/>
            </a:prstGeom>
            <a:noFill/>
            <a:ln w="12700">
              <a:solidFill>
                <a:schemeClr val="tx2"/>
              </a:solidFill>
              <a:round/>
              <a:headEnd/>
              <a:tailEnd/>
            </a:ln>
          </p:spPr>
          <p:txBody>
            <a:bodyPr wrap="none" anchor="ctr"/>
            <a:lstStyle/>
            <a:p>
              <a:endParaRPr lang="el-GR"/>
            </a:p>
          </p:txBody>
        </p:sp>
        <p:sp>
          <p:nvSpPr>
            <p:cNvPr id="30782" name="Line 13"/>
            <p:cNvSpPr>
              <a:spLocks noChangeShapeType="1"/>
            </p:cNvSpPr>
            <p:nvPr/>
          </p:nvSpPr>
          <p:spPr bwMode="auto">
            <a:xfrm>
              <a:off x="998" y="2409"/>
              <a:ext cx="41" cy="0"/>
            </a:xfrm>
            <a:prstGeom prst="line">
              <a:avLst/>
            </a:prstGeom>
            <a:noFill/>
            <a:ln w="12700">
              <a:solidFill>
                <a:schemeClr val="tx2"/>
              </a:solidFill>
              <a:round/>
              <a:headEnd/>
              <a:tailEnd/>
            </a:ln>
          </p:spPr>
          <p:txBody>
            <a:bodyPr wrap="none" anchor="ctr"/>
            <a:lstStyle/>
            <a:p>
              <a:endParaRPr lang="el-GR"/>
            </a:p>
          </p:txBody>
        </p:sp>
        <p:sp>
          <p:nvSpPr>
            <p:cNvPr id="30783" name="Line 14"/>
            <p:cNvSpPr>
              <a:spLocks noChangeShapeType="1"/>
            </p:cNvSpPr>
            <p:nvPr/>
          </p:nvSpPr>
          <p:spPr bwMode="auto">
            <a:xfrm>
              <a:off x="998" y="2081"/>
              <a:ext cx="41" cy="0"/>
            </a:xfrm>
            <a:prstGeom prst="line">
              <a:avLst/>
            </a:prstGeom>
            <a:noFill/>
            <a:ln w="12700">
              <a:solidFill>
                <a:schemeClr val="tx2"/>
              </a:solidFill>
              <a:round/>
              <a:headEnd/>
              <a:tailEnd/>
            </a:ln>
          </p:spPr>
          <p:txBody>
            <a:bodyPr wrap="none" anchor="ctr"/>
            <a:lstStyle/>
            <a:p>
              <a:endParaRPr lang="el-GR"/>
            </a:p>
          </p:txBody>
        </p:sp>
        <p:sp>
          <p:nvSpPr>
            <p:cNvPr id="30784" name="Line 15"/>
            <p:cNvSpPr>
              <a:spLocks noChangeShapeType="1"/>
            </p:cNvSpPr>
            <p:nvPr/>
          </p:nvSpPr>
          <p:spPr bwMode="auto">
            <a:xfrm>
              <a:off x="998" y="1753"/>
              <a:ext cx="41" cy="0"/>
            </a:xfrm>
            <a:prstGeom prst="line">
              <a:avLst/>
            </a:prstGeom>
            <a:noFill/>
            <a:ln w="12700">
              <a:solidFill>
                <a:schemeClr val="tx2"/>
              </a:solidFill>
              <a:round/>
              <a:headEnd/>
              <a:tailEnd/>
            </a:ln>
          </p:spPr>
          <p:txBody>
            <a:bodyPr wrap="none" anchor="ctr"/>
            <a:lstStyle/>
            <a:p>
              <a:endParaRPr lang="el-GR"/>
            </a:p>
          </p:txBody>
        </p:sp>
        <p:sp>
          <p:nvSpPr>
            <p:cNvPr id="30785" name="Line 16"/>
            <p:cNvSpPr>
              <a:spLocks noChangeShapeType="1"/>
            </p:cNvSpPr>
            <p:nvPr/>
          </p:nvSpPr>
          <p:spPr bwMode="auto">
            <a:xfrm>
              <a:off x="998" y="1425"/>
              <a:ext cx="41" cy="0"/>
            </a:xfrm>
            <a:prstGeom prst="line">
              <a:avLst/>
            </a:prstGeom>
            <a:noFill/>
            <a:ln w="12700">
              <a:solidFill>
                <a:schemeClr val="tx2"/>
              </a:solidFill>
              <a:round/>
              <a:headEnd/>
              <a:tailEnd/>
            </a:ln>
          </p:spPr>
          <p:txBody>
            <a:bodyPr wrap="none" anchor="ctr"/>
            <a:lstStyle/>
            <a:p>
              <a:endParaRPr lang="el-GR"/>
            </a:p>
          </p:txBody>
        </p:sp>
      </p:grpSp>
      <p:sp>
        <p:nvSpPr>
          <p:cNvPr id="30729" name="Text Box 17"/>
          <p:cNvSpPr txBox="1">
            <a:spLocks noChangeArrowheads="1"/>
          </p:cNvSpPr>
          <p:nvPr/>
        </p:nvSpPr>
        <p:spPr bwMode="auto">
          <a:xfrm>
            <a:off x="4787900" y="4633913"/>
            <a:ext cx="608013"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0</a:t>
            </a:r>
          </a:p>
        </p:txBody>
      </p:sp>
      <p:sp>
        <p:nvSpPr>
          <p:cNvPr id="30730" name="Text Box 18"/>
          <p:cNvSpPr txBox="1">
            <a:spLocks noChangeArrowheads="1"/>
          </p:cNvSpPr>
          <p:nvPr/>
        </p:nvSpPr>
        <p:spPr bwMode="auto">
          <a:xfrm>
            <a:off x="4962525" y="4203700"/>
            <a:ext cx="433388"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10</a:t>
            </a:r>
          </a:p>
        </p:txBody>
      </p:sp>
      <p:sp>
        <p:nvSpPr>
          <p:cNvPr id="30731" name="Text Box 19"/>
          <p:cNvSpPr txBox="1">
            <a:spLocks noChangeArrowheads="1"/>
          </p:cNvSpPr>
          <p:nvPr/>
        </p:nvSpPr>
        <p:spPr bwMode="auto">
          <a:xfrm>
            <a:off x="4787900" y="3771900"/>
            <a:ext cx="608013"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20</a:t>
            </a:r>
          </a:p>
        </p:txBody>
      </p:sp>
      <p:sp>
        <p:nvSpPr>
          <p:cNvPr id="30732" name="Text Box 20"/>
          <p:cNvSpPr txBox="1">
            <a:spLocks noChangeArrowheads="1"/>
          </p:cNvSpPr>
          <p:nvPr/>
        </p:nvSpPr>
        <p:spPr bwMode="auto">
          <a:xfrm>
            <a:off x="4787900" y="2906713"/>
            <a:ext cx="608013"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40</a:t>
            </a:r>
          </a:p>
        </p:txBody>
      </p:sp>
      <p:sp>
        <p:nvSpPr>
          <p:cNvPr id="30733" name="Text Box 21"/>
          <p:cNvSpPr txBox="1">
            <a:spLocks noChangeArrowheads="1"/>
          </p:cNvSpPr>
          <p:nvPr/>
        </p:nvSpPr>
        <p:spPr bwMode="auto">
          <a:xfrm>
            <a:off x="4787900" y="2474913"/>
            <a:ext cx="608013"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50</a:t>
            </a:r>
          </a:p>
        </p:txBody>
      </p:sp>
      <p:sp>
        <p:nvSpPr>
          <p:cNvPr id="30734" name="Text Box 22"/>
          <p:cNvSpPr txBox="1">
            <a:spLocks noChangeArrowheads="1"/>
          </p:cNvSpPr>
          <p:nvPr/>
        </p:nvSpPr>
        <p:spPr bwMode="auto">
          <a:xfrm>
            <a:off x="4787900" y="2041525"/>
            <a:ext cx="608013"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60</a:t>
            </a:r>
          </a:p>
        </p:txBody>
      </p:sp>
      <p:sp>
        <p:nvSpPr>
          <p:cNvPr id="30735" name="Text Box 23"/>
          <p:cNvSpPr txBox="1">
            <a:spLocks noChangeArrowheads="1"/>
          </p:cNvSpPr>
          <p:nvPr/>
        </p:nvSpPr>
        <p:spPr bwMode="auto">
          <a:xfrm>
            <a:off x="5584825" y="4826000"/>
            <a:ext cx="863600" cy="730250"/>
          </a:xfrm>
          <a:prstGeom prst="rect">
            <a:avLst/>
          </a:prstGeom>
          <a:noFill/>
          <a:ln w="28575">
            <a:noFill/>
            <a:miter lim="800000"/>
            <a:headEnd/>
            <a:tailEnd/>
          </a:ln>
        </p:spPr>
        <p:txBody>
          <a:bodyPr wrap="none">
            <a:spAutoFit/>
          </a:bodyPr>
          <a:lstStyle/>
          <a:p>
            <a:pPr algn="ctr"/>
            <a:r>
              <a:rPr lang="en-US" altLang="el-GR" sz="1400">
                <a:solidFill>
                  <a:schemeClr val="tx2"/>
                </a:solidFill>
                <a:latin typeface="Arial" pitchFamily="34" charset="0"/>
              </a:rPr>
              <a:t>VAR</a:t>
            </a:r>
            <a:br>
              <a:rPr lang="en-US" altLang="el-GR" sz="1400">
                <a:solidFill>
                  <a:schemeClr val="tx2"/>
                </a:solidFill>
                <a:latin typeface="Arial" pitchFamily="34" charset="0"/>
              </a:rPr>
            </a:br>
            <a:r>
              <a:rPr lang="en-US" altLang="el-GR" sz="1400">
                <a:solidFill>
                  <a:schemeClr val="tx2"/>
                </a:solidFill>
                <a:latin typeface="Arial" pitchFamily="34" charset="0"/>
              </a:rPr>
              <a:t>1 mg bid</a:t>
            </a:r>
            <a:br>
              <a:rPr lang="en-US" altLang="el-GR" sz="1400">
                <a:solidFill>
                  <a:schemeClr val="tx2"/>
                </a:solidFill>
                <a:latin typeface="Arial" pitchFamily="34" charset="0"/>
              </a:rPr>
            </a:br>
            <a:r>
              <a:rPr lang="en-US" altLang="el-GR" sz="1400">
                <a:solidFill>
                  <a:schemeClr val="tx2"/>
                </a:solidFill>
                <a:latin typeface="Arial" pitchFamily="34" charset="0"/>
              </a:rPr>
              <a:t>(n=352)</a:t>
            </a:r>
          </a:p>
        </p:txBody>
      </p:sp>
      <p:sp>
        <p:nvSpPr>
          <p:cNvPr id="284696" name="Text Box 24"/>
          <p:cNvSpPr txBox="1">
            <a:spLocks noChangeArrowheads="1"/>
          </p:cNvSpPr>
          <p:nvPr/>
        </p:nvSpPr>
        <p:spPr bwMode="auto">
          <a:xfrm>
            <a:off x="5661025" y="2568575"/>
            <a:ext cx="796925" cy="336550"/>
          </a:xfrm>
          <a:prstGeom prst="rect">
            <a:avLst/>
          </a:prstGeom>
          <a:noFill/>
          <a:ln w="28575">
            <a:noFill/>
            <a:miter lim="800000"/>
            <a:headEnd/>
            <a:tailEnd/>
          </a:ln>
          <a:effec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1600" b="1" smtClean="0">
                <a:solidFill>
                  <a:schemeClr val="tx2"/>
                </a:solidFill>
                <a:effectLst>
                  <a:outerShdw blurRad="38100" dist="38100" dir="2700000" algn="tl">
                    <a:srgbClr val="000000"/>
                  </a:outerShdw>
                </a:effectLst>
                <a:latin typeface="Arial" pitchFamily="34" charset="0"/>
              </a:rPr>
              <a:t>44</a:t>
            </a:r>
            <a:r>
              <a:rPr lang="el-GR" sz="1600" b="1" smtClean="0">
                <a:solidFill>
                  <a:schemeClr val="tx2"/>
                </a:solidFill>
                <a:effectLst>
                  <a:outerShdw blurRad="38100" dist="38100" dir="2700000" algn="tl">
                    <a:srgbClr val="000000"/>
                  </a:outerShdw>
                </a:effectLst>
                <a:latin typeface="Arial" pitchFamily="34" charset="0"/>
              </a:rPr>
              <a:t>,</a:t>
            </a:r>
            <a:r>
              <a:rPr lang="en-US" sz="1600" b="1" smtClean="0">
                <a:solidFill>
                  <a:schemeClr val="tx2"/>
                </a:solidFill>
                <a:effectLst>
                  <a:outerShdw blurRad="38100" dist="38100" dir="2700000" algn="tl">
                    <a:srgbClr val="000000"/>
                  </a:outerShdw>
                </a:effectLst>
                <a:latin typeface="Arial" pitchFamily="34" charset="0"/>
              </a:rPr>
              <a:t>0%</a:t>
            </a:r>
          </a:p>
        </p:txBody>
      </p:sp>
      <p:sp>
        <p:nvSpPr>
          <p:cNvPr id="30737" name="Text Box 25"/>
          <p:cNvSpPr txBox="1">
            <a:spLocks noChangeArrowheads="1"/>
          </p:cNvSpPr>
          <p:nvPr/>
        </p:nvSpPr>
        <p:spPr bwMode="auto">
          <a:xfrm>
            <a:off x="6623050" y="4826000"/>
            <a:ext cx="1060450" cy="730250"/>
          </a:xfrm>
          <a:prstGeom prst="rect">
            <a:avLst/>
          </a:prstGeom>
          <a:noFill/>
          <a:ln w="28575">
            <a:noFill/>
            <a:miter lim="800000"/>
            <a:headEnd/>
            <a:tailEnd/>
          </a:ln>
        </p:spPr>
        <p:txBody>
          <a:bodyPr wrap="none">
            <a:spAutoFit/>
          </a:bodyPr>
          <a:lstStyle/>
          <a:p>
            <a:pPr algn="ctr"/>
            <a:r>
              <a:rPr lang="en-US" altLang="el-GR" sz="1400">
                <a:solidFill>
                  <a:schemeClr val="tx2"/>
                </a:solidFill>
                <a:latin typeface="Arial" pitchFamily="34" charset="0"/>
              </a:rPr>
              <a:t>BUP</a:t>
            </a:r>
            <a:br>
              <a:rPr lang="en-US" altLang="el-GR" sz="1400">
                <a:solidFill>
                  <a:schemeClr val="tx2"/>
                </a:solidFill>
                <a:latin typeface="Arial" pitchFamily="34" charset="0"/>
              </a:rPr>
            </a:br>
            <a:r>
              <a:rPr lang="en-US" altLang="el-GR" sz="1400">
                <a:solidFill>
                  <a:schemeClr val="tx2"/>
                </a:solidFill>
                <a:latin typeface="Arial" pitchFamily="34" charset="0"/>
              </a:rPr>
              <a:t>150 mg bid</a:t>
            </a:r>
            <a:br>
              <a:rPr lang="en-US" altLang="el-GR" sz="1400">
                <a:solidFill>
                  <a:schemeClr val="tx2"/>
                </a:solidFill>
                <a:latin typeface="Arial" pitchFamily="34" charset="0"/>
              </a:rPr>
            </a:br>
            <a:r>
              <a:rPr lang="en-US" altLang="el-GR" sz="1400">
                <a:solidFill>
                  <a:schemeClr val="tx2"/>
                </a:solidFill>
                <a:latin typeface="Arial" pitchFamily="34" charset="0"/>
              </a:rPr>
              <a:t>(n=329)</a:t>
            </a:r>
          </a:p>
        </p:txBody>
      </p:sp>
      <p:sp>
        <p:nvSpPr>
          <p:cNvPr id="30738" name="Text Box 26"/>
          <p:cNvSpPr txBox="1">
            <a:spLocks noChangeArrowheads="1"/>
          </p:cNvSpPr>
          <p:nvPr/>
        </p:nvSpPr>
        <p:spPr bwMode="auto">
          <a:xfrm>
            <a:off x="6810375" y="3206750"/>
            <a:ext cx="687388" cy="304800"/>
          </a:xfrm>
          <a:prstGeom prst="rect">
            <a:avLst/>
          </a:prstGeom>
          <a:noFill/>
          <a:ln w="28575">
            <a:noFill/>
            <a:miter lim="800000"/>
            <a:headEnd/>
            <a:tailEnd/>
          </a:ln>
        </p:spPr>
        <p:txBody>
          <a:bodyPr wrap="none">
            <a:spAutoFit/>
          </a:bodyPr>
          <a:lstStyle/>
          <a:p>
            <a:pPr algn="ctr"/>
            <a:r>
              <a:rPr lang="en-US" altLang="el-GR" sz="1400">
                <a:solidFill>
                  <a:schemeClr val="tx2"/>
                </a:solidFill>
                <a:latin typeface="Arial" pitchFamily="34" charset="0"/>
              </a:rPr>
              <a:t>30</a:t>
            </a:r>
            <a:r>
              <a:rPr lang="el-GR" altLang="el-GR" sz="1400">
                <a:solidFill>
                  <a:schemeClr val="tx2"/>
                </a:solidFill>
                <a:latin typeface="Arial" pitchFamily="34" charset="0"/>
              </a:rPr>
              <a:t>,</a:t>
            </a:r>
            <a:r>
              <a:rPr lang="en-US" altLang="el-GR" sz="1400">
                <a:solidFill>
                  <a:schemeClr val="tx2"/>
                </a:solidFill>
                <a:latin typeface="Arial" pitchFamily="34" charset="0"/>
              </a:rPr>
              <a:t>0%</a:t>
            </a:r>
          </a:p>
        </p:txBody>
      </p:sp>
      <p:sp>
        <p:nvSpPr>
          <p:cNvPr id="30739" name="Text Box 27"/>
          <p:cNvSpPr txBox="1">
            <a:spLocks noChangeArrowheads="1"/>
          </p:cNvSpPr>
          <p:nvPr/>
        </p:nvSpPr>
        <p:spPr bwMode="auto">
          <a:xfrm>
            <a:off x="7797800" y="4826000"/>
            <a:ext cx="798513" cy="517525"/>
          </a:xfrm>
          <a:prstGeom prst="rect">
            <a:avLst/>
          </a:prstGeom>
          <a:noFill/>
          <a:ln w="28575">
            <a:noFill/>
            <a:miter lim="800000"/>
            <a:headEnd/>
            <a:tailEnd/>
          </a:ln>
        </p:spPr>
        <p:txBody>
          <a:bodyPr wrap="none">
            <a:spAutoFit/>
          </a:bodyPr>
          <a:lstStyle/>
          <a:p>
            <a:pPr algn="ctr"/>
            <a:r>
              <a:rPr lang="en-US" altLang="el-GR" sz="1400">
                <a:solidFill>
                  <a:schemeClr val="tx2"/>
                </a:solidFill>
                <a:latin typeface="Arial" pitchFamily="34" charset="0"/>
              </a:rPr>
              <a:t>Pbo</a:t>
            </a:r>
            <a:br>
              <a:rPr lang="en-US" altLang="el-GR" sz="1400">
                <a:solidFill>
                  <a:schemeClr val="tx2"/>
                </a:solidFill>
                <a:latin typeface="Arial" pitchFamily="34" charset="0"/>
              </a:rPr>
            </a:br>
            <a:r>
              <a:rPr lang="en-US" altLang="el-GR" sz="1400">
                <a:solidFill>
                  <a:schemeClr val="tx2"/>
                </a:solidFill>
                <a:latin typeface="Arial" pitchFamily="34" charset="0"/>
              </a:rPr>
              <a:t>(n=344)</a:t>
            </a:r>
          </a:p>
        </p:txBody>
      </p:sp>
      <p:sp>
        <p:nvSpPr>
          <p:cNvPr id="30740" name="Text Box 28"/>
          <p:cNvSpPr txBox="1">
            <a:spLocks noChangeArrowheads="1"/>
          </p:cNvSpPr>
          <p:nvPr/>
        </p:nvSpPr>
        <p:spPr bwMode="auto">
          <a:xfrm>
            <a:off x="7853363" y="3792538"/>
            <a:ext cx="687387" cy="304800"/>
          </a:xfrm>
          <a:prstGeom prst="rect">
            <a:avLst/>
          </a:prstGeom>
          <a:noFill/>
          <a:ln w="28575">
            <a:noFill/>
            <a:miter lim="800000"/>
            <a:headEnd/>
            <a:tailEnd/>
          </a:ln>
        </p:spPr>
        <p:txBody>
          <a:bodyPr wrap="none">
            <a:spAutoFit/>
          </a:bodyPr>
          <a:lstStyle/>
          <a:p>
            <a:pPr algn="ctr"/>
            <a:r>
              <a:rPr lang="en-US" altLang="el-GR" sz="1400">
                <a:solidFill>
                  <a:schemeClr val="tx2"/>
                </a:solidFill>
                <a:latin typeface="Arial" pitchFamily="34" charset="0"/>
              </a:rPr>
              <a:t>17</a:t>
            </a:r>
            <a:r>
              <a:rPr lang="el-GR" altLang="el-GR" sz="1400">
                <a:solidFill>
                  <a:schemeClr val="tx2"/>
                </a:solidFill>
                <a:latin typeface="Arial" pitchFamily="34" charset="0"/>
              </a:rPr>
              <a:t>,</a:t>
            </a:r>
            <a:r>
              <a:rPr lang="en-US" altLang="el-GR" sz="1400">
                <a:solidFill>
                  <a:schemeClr val="tx2"/>
                </a:solidFill>
                <a:latin typeface="Arial" pitchFamily="34" charset="0"/>
              </a:rPr>
              <a:t>7%</a:t>
            </a:r>
          </a:p>
        </p:txBody>
      </p:sp>
      <p:sp>
        <p:nvSpPr>
          <p:cNvPr id="30741" name="Text Box 29"/>
          <p:cNvSpPr txBox="1">
            <a:spLocks noChangeArrowheads="1"/>
          </p:cNvSpPr>
          <p:nvPr/>
        </p:nvSpPr>
        <p:spPr bwMode="auto">
          <a:xfrm>
            <a:off x="6384925" y="1495425"/>
            <a:ext cx="2628900" cy="739775"/>
          </a:xfrm>
          <a:prstGeom prst="rect">
            <a:avLst/>
          </a:prstGeom>
          <a:solidFill>
            <a:schemeClr val="bg1"/>
          </a:solidFill>
          <a:ln w="9525">
            <a:solidFill>
              <a:schemeClr val="tx2"/>
            </a:solidFill>
            <a:miter lim="800000"/>
            <a:headEnd/>
            <a:tailEnd/>
          </a:ln>
        </p:spPr>
        <p:txBody>
          <a:bodyPr lIns="18000" rIns="18000">
            <a:spAutoFit/>
          </a:bodyPr>
          <a:lstStyle/>
          <a:p>
            <a:pPr algn="ctr"/>
            <a:r>
              <a:rPr lang="en-US" altLang="el-GR" sz="1400" b="1">
                <a:solidFill>
                  <a:schemeClr val="tx2"/>
                </a:solidFill>
                <a:latin typeface="Arial" pitchFamily="34" charset="0"/>
              </a:rPr>
              <a:t>OR</a:t>
            </a:r>
          </a:p>
          <a:p>
            <a:r>
              <a:rPr lang="en-US" altLang="el-GR" sz="1400">
                <a:solidFill>
                  <a:schemeClr val="tx2"/>
                </a:solidFill>
                <a:latin typeface="Arial" pitchFamily="34" charset="0"/>
              </a:rPr>
              <a:t>VAR </a:t>
            </a:r>
            <a:r>
              <a:rPr lang="el-GR" altLang="el-GR" sz="1400">
                <a:solidFill>
                  <a:schemeClr val="tx2"/>
                </a:solidFill>
                <a:latin typeface="Arial" pitchFamily="34" charset="0"/>
              </a:rPr>
              <a:t>έναντι</a:t>
            </a:r>
            <a:r>
              <a:rPr lang="en-US" altLang="el-GR" sz="1400">
                <a:solidFill>
                  <a:schemeClr val="tx2"/>
                </a:solidFill>
                <a:latin typeface="Arial" pitchFamily="34" charset="0"/>
              </a:rPr>
              <a:t> Pbo 3</a:t>
            </a:r>
            <a:r>
              <a:rPr lang="el-GR" altLang="el-GR" sz="1400">
                <a:solidFill>
                  <a:schemeClr val="tx2"/>
                </a:solidFill>
                <a:latin typeface="Arial" pitchFamily="34" charset="0"/>
              </a:rPr>
              <a:t>,</a:t>
            </a:r>
            <a:r>
              <a:rPr lang="en-US" altLang="el-GR" sz="1400">
                <a:solidFill>
                  <a:schemeClr val="tx2"/>
                </a:solidFill>
                <a:latin typeface="Arial" pitchFamily="34" charset="0"/>
              </a:rPr>
              <a:t>85 </a:t>
            </a:r>
            <a:r>
              <a:rPr lang="en-US" altLang="el-GR" sz="1400" i="1">
                <a:solidFill>
                  <a:schemeClr val="tx2"/>
                </a:solidFill>
                <a:latin typeface="Arial" pitchFamily="34" charset="0"/>
              </a:rPr>
              <a:t>P</a:t>
            </a:r>
            <a:r>
              <a:rPr lang="en-US" altLang="el-GR" sz="1400">
                <a:solidFill>
                  <a:schemeClr val="tx2"/>
                </a:solidFill>
                <a:latin typeface="Arial" pitchFamily="34" charset="0"/>
              </a:rPr>
              <a:t>&lt;0</a:t>
            </a:r>
            <a:r>
              <a:rPr lang="el-GR" altLang="el-GR" sz="1400">
                <a:solidFill>
                  <a:schemeClr val="tx2"/>
                </a:solidFill>
                <a:latin typeface="Arial" pitchFamily="34" charset="0"/>
              </a:rPr>
              <a:t>,</a:t>
            </a:r>
            <a:r>
              <a:rPr lang="en-US" altLang="el-GR" sz="1400">
                <a:solidFill>
                  <a:schemeClr val="tx2"/>
                </a:solidFill>
                <a:latin typeface="Arial" pitchFamily="34" charset="0"/>
              </a:rPr>
              <a:t>0001</a:t>
            </a:r>
          </a:p>
          <a:p>
            <a:r>
              <a:rPr lang="en-US" altLang="el-GR" sz="1400">
                <a:solidFill>
                  <a:schemeClr val="tx2"/>
                </a:solidFill>
                <a:latin typeface="Arial" pitchFamily="34" charset="0"/>
              </a:rPr>
              <a:t>VAR </a:t>
            </a:r>
            <a:r>
              <a:rPr lang="el-GR" altLang="el-GR" sz="1400">
                <a:solidFill>
                  <a:schemeClr val="tx2"/>
                </a:solidFill>
                <a:latin typeface="Arial" pitchFamily="34" charset="0"/>
              </a:rPr>
              <a:t>έναντι</a:t>
            </a:r>
            <a:r>
              <a:rPr lang="en-US" altLang="el-GR" sz="1400">
                <a:solidFill>
                  <a:schemeClr val="tx2"/>
                </a:solidFill>
                <a:latin typeface="Arial" pitchFamily="34" charset="0"/>
              </a:rPr>
              <a:t> BUP 1</a:t>
            </a:r>
            <a:r>
              <a:rPr lang="el-GR" altLang="el-GR" sz="1400">
                <a:solidFill>
                  <a:schemeClr val="tx2"/>
                </a:solidFill>
                <a:latin typeface="Arial" pitchFamily="34" charset="0"/>
              </a:rPr>
              <a:t>,</a:t>
            </a:r>
            <a:r>
              <a:rPr lang="en-US" altLang="el-GR" sz="1400">
                <a:solidFill>
                  <a:schemeClr val="tx2"/>
                </a:solidFill>
                <a:latin typeface="Arial" pitchFamily="34" charset="0"/>
              </a:rPr>
              <a:t>89 </a:t>
            </a:r>
            <a:r>
              <a:rPr lang="en-US" altLang="el-GR" sz="1400" i="1">
                <a:solidFill>
                  <a:schemeClr val="tx2"/>
                </a:solidFill>
                <a:latin typeface="Arial" pitchFamily="34" charset="0"/>
              </a:rPr>
              <a:t>P</a:t>
            </a:r>
            <a:r>
              <a:rPr lang="en-US" altLang="el-GR" sz="1400">
                <a:solidFill>
                  <a:schemeClr val="tx2"/>
                </a:solidFill>
                <a:latin typeface="Arial" pitchFamily="34" charset="0"/>
              </a:rPr>
              <a:t>&lt;0</a:t>
            </a:r>
            <a:r>
              <a:rPr lang="el-GR" altLang="el-GR" sz="1400">
                <a:solidFill>
                  <a:schemeClr val="tx2"/>
                </a:solidFill>
                <a:latin typeface="Arial" pitchFamily="34" charset="0"/>
              </a:rPr>
              <a:t>,</a:t>
            </a:r>
            <a:r>
              <a:rPr lang="en-US" altLang="el-GR" sz="1400">
                <a:solidFill>
                  <a:schemeClr val="tx2"/>
                </a:solidFill>
                <a:latin typeface="Arial" pitchFamily="34" charset="0"/>
              </a:rPr>
              <a:t>0001</a:t>
            </a:r>
          </a:p>
        </p:txBody>
      </p:sp>
      <p:sp>
        <p:nvSpPr>
          <p:cNvPr id="30742" name="Line 30"/>
          <p:cNvSpPr>
            <a:spLocks noChangeShapeType="1"/>
          </p:cNvSpPr>
          <p:nvPr/>
        </p:nvSpPr>
        <p:spPr bwMode="auto">
          <a:xfrm>
            <a:off x="6462713" y="1760538"/>
            <a:ext cx="2446337" cy="0"/>
          </a:xfrm>
          <a:prstGeom prst="line">
            <a:avLst/>
          </a:prstGeom>
          <a:noFill/>
          <a:ln w="9525">
            <a:solidFill>
              <a:schemeClr val="tx2"/>
            </a:solidFill>
            <a:round/>
            <a:headEnd/>
            <a:tailEnd/>
          </a:ln>
        </p:spPr>
        <p:txBody>
          <a:bodyPr wrap="none" anchor="ctr"/>
          <a:lstStyle/>
          <a:p>
            <a:endParaRPr lang="el-GR"/>
          </a:p>
        </p:txBody>
      </p:sp>
      <p:sp>
        <p:nvSpPr>
          <p:cNvPr id="30743" name="Rectangle 31"/>
          <p:cNvSpPr>
            <a:spLocks noChangeArrowheads="1"/>
          </p:cNvSpPr>
          <p:nvPr/>
        </p:nvSpPr>
        <p:spPr bwMode="auto">
          <a:xfrm>
            <a:off x="450850" y="1427163"/>
            <a:ext cx="3960813" cy="4119562"/>
          </a:xfrm>
          <a:prstGeom prst="rect">
            <a:avLst/>
          </a:prstGeom>
          <a:solidFill>
            <a:schemeClr val="bg1">
              <a:alpha val="10196"/>
            </a:schemeClr>
          </a:solidFill>
          <a:ln w="9525">
            <a:noFill/>
            <a:miter lim="800000"/>
            <a:headEnd/>
            <a:tailEnd/>
          </a:ln>
        </p:spPr>
        <p:txBody>
          <a:bodyPr wrap="none" lIns="93162" tIns="46581" rIns="93162" bIns="46581" anchor="ctr"/>
          <a:lstStyle/>
          <a:p>
            <a:pPr algn="ctr"/>
            <a:endParaRPr lang="en-US" altLang="el-GR" sz="1000" b="1">
              <a:latin typeface="Arial Narrow" pitchFamily="34" charset="0"/>
            </a:endParaRPr>
          </a:p>
        </p:txBody>
      </p:sp>
      <p:sp>
        <p:nvSpPr>
          <p:cNvPr id="30744" name="Text Box 32"/>
          <p:cNvSpPr txBox="1">
            <a:spLocks noChangeArrowheads="1"/>
          </p:cNvSpPr>
          <p:nvPr/>
        </p:nvSpPr>
        <p:spPr bwMode="auto">
          <a:xfrm>
            <a:off x="1946275" y="1495425"/>
            <a:ext cx="2592388" cy="739775"/>
          </a:xfrm>
          <a:prstGeom prst="rect">
            <a:avLst/>
          </a:prstGeom>
          <a:solidFill>
            <a:schemeClr val="bg1"/>
          </a:solidFill>
          <a:ln w="9525">
            <a:solidFill>
              <a:schemeClr val="tx2"/>
            </a:solidFill>
            <a:miter lim="800000"/>
            <a:headEnd/>
            <a:tailEnd/>
          </a:ln>
        </p:spPr>
        <p:txBody>
          <a:bodyPr lIns="18000" rIns="18000">
            <a:spAutoFit/>
          </a:bodyPr>
          <a:lstStyle/>
          <a:p>
            <a:pPr algn="ctr">
              <a:tabLst>
                <a:tab pos="684213" algn="l"/>
                <a:tab pos="1203325" algn="l"/>
              </a:tabLst>
            </a:pPr>
            <a:r>
              <a:rPr lang="en-US" altLang="el-GR" sz="1400" b="1">
                <a:solidFill>
                  <a:schemeClr val="tx2"/>
                </a:solidFill>
                <a:latin typeface="Arial" pitchFamily="34" charset="0"/>
              </a:rPr>
              <a:t>OR </a:t>
            </a:r>
          </a:p>
          <a:p>
            <a:pPr>
              <a:tabLst>
                <a:tab pos="684213" algn="l"/>
                <a:tab pos="1203325" algn="l"/>
              </a:tabLst>
            </a:pPr>
            <a:r>
              <a:rPr lang="en-US" altLang="el-GR" sz="1400">
                <a:solidFill>
                  <a:schemeClr val="tx2"/>
                </a:solidFill>
                <a:latin typeface="Arial" pitchFamily="34" charset="0"/>
              </a:rPr>
              <a:t>VAR </a:t>
            </a:r>
            <a:r>
              <a:rPr lang="el-GR" altLang="el-GR" sz="1400">
                <a:solidFill>
                  <a:schemeClr val="tx2"/>
                </a:solidFill>
                <a:latin typeface="Arial" pitchFamily="34" charset="0"/>
              </a:rPr>
              <a:t>έναντι</a:t>
            </a:r>
            <a:r>
              <a:rPr lang="en-US" altLang="el-GR" sz="1400">
                <a:solidFill>
                  <a:schemeClr val="tx2"/>
                </a:solidFill>
                <a:latin typeface="Arial" pitchFamily="34" charset="0"/>
              </a:rPr>
              <a:t> Pbo 3</a:t>
            </a:r>
            <a:r>
              <a:rPr lang="el-GR" altLang="el-GR" sz="1400">
                <a:solidFill>
                  <a:schemeClr val="tx2"/>
                </a:solidFill>
                <a:latin typeface="Arial" pitchFamily="34" charset="0"/>
              </a:rPr>
              <a:t>,</a:t>
            </a:r>
            <a:r>
              <a:rPr lang="en-US" altLang="el-GR" sz="1400">
                <a:solidFill>
                  <a:schemeClr val="tx2"/>
                </a:solidFill>
                <a:latin typeface="Arial" pitchFamily="34" charset="0"/>
              </a:rPr>
              <a:t>91 </a:t>
            </a:r>
            <a:r>
              <a:rPr lang="en-US" altLang="el-GR" sz="1400" i="1">
                <a:solidFill>
                  <a:schemeClr val="tx2"/>
                </a:solidFill>
                <a:latin typeface="Arial" pitchFamily="34" charset="0"/>
              </a:rPr>
              <a:t>P</a:t>
            </a:r>
            <a:r>
              <a:rPr lang="en-US" altLang="el-GR" sz="1400">
                <a:solidFill>
                  <a:schemeClr val="tx2"/>
                </a:solidFill>
                <a:latin typeface="Arial" pitchFamily="34" charset="0"/>
              </a:rPr>
              <a:t>&lt;0</a:t>
            </a:r>
            <a:r>
              <a:rPr lang="el-GR" altLang="el-GR" sz="1400">
                <a:solidFill>
                  <a:schemeClr val="tx2"/>
                </a:solidFill>
                <a:latin typeface="Arial" pitchFamily="34" charset="0"/>
              </a:rPr>
              <a:t>,</a:t>
            </a:r>
            <a:r>
              <a:rPr lang="en-US" altLang="el-GR" sz="1400">
                <a:solidFill>
                  <a:schemeClr val="tx2"/>
                </a:solidFill>
                <a:latin typeface="Arial" pitchFamily="34" charset="0"/>
              </a:rPr>
              <a:t>0001</a:t>
            </a:r>
          </a:p>
          <a:p>
            <a:pPr>
              <a:tabLst>
                <a:tab pos="684213" algn="l"/>
                <a:tab pos="1203325" algn="l"/>
              </a:tabLst>
            </a:pPr>
            <a:r>
              <a:rPr lang="en-US" altLang="el-GR" sz="1400">
                <a:solidFill>
                  <a:schemeClr val="tx2"/>
                </a:solidFill>
                <a:latin typeface="Arial" pitchFamily="34" charset="0"/>
              </a:rPr>
              <a:t>VAR </a:t>
            </a:r>
            <a:r>
              <a:rPr lang="el-GR" altLang="el-GR" sz="1400">
                <a:solidFill>
                  <a:schemeClr val="tx2"/>
                </a:solidFill>
                <a:latin typeface="Arial" pitchFamily="34" charset="0"/>
              </a:rPr>
              <a:t>έναντι</a:t>
            </a:r>
            <a:r>
              <a:rPr lang="en-US" altLang="el-GR" sz="1400">
                <a:solidFill>
                  <a:schemeClr val="tx2"/>
                </a:solidFill>
                <a:latin typeface="Arial" pitchFamily="34" charset="0"/>
              </a:rPr>
              <a:t> BUP 1</a:t>
            </a:r>
            <a:r>
              <a:rPr lang="el-GR" altLang="el-GR" sz="1400">
                <a:solidFill>
                  <a:schemeClr val="tx2"/>
                </a:solidFill>
                <a:latin typeface="Arial" pitchFamily="34" charset="0"/>
              </a:rPr>
              <a:t>,</a:t>
            </a:r>
            <a:r>
              <a:rPr lang="en-US" altLang="el-GR" sz="1400">
                <a:solidFill>
                  <a:schemeClr val="tx2"/>
                </a:solidFill>
                <a:latin typeface="Arial" pitchFamily="34" charset="0"/>
              </a:rPr>
              <a:t>96 </a:t>
            </a:r>
            <a:r>
              <a:rPr lang="en-US" altLang="el-GR" sz="1400" i="1">
                <a:solidFill>
                  <a:schemeClr val="tx2"/>
                </a:solidFill>
                <a:latin typeface="Arial" pitchFamily="34" charset="0"/>
              </a:rPr>
              <a:t>P</a:t>
            </a:r>
            <a:r>
              <a:rPr lang="en-US" altLang="el-GR" sz="1400">
                <a:solidFill>
                  <a:schemeClr val="tx2"/>
                </a:solidFill>
                <a:latin typeface="Arial" pitchFamily="34" charset="0"/>
              </a:rPr>
              <a:t>&lt;0</a:t>
            </a:r>
            <a:r>
              <a:rPr lang="el-GR" altLang="el-GR" sz="1400">
                <a:solidFill>
                  <a:schemeClr val="tx2"/>
                </a:solidFill>
                <a:latin typeface="Arial" pitchFamily="34" charset="0"/>
              </a:rPr>
              <a:t>,</a:t>
            </a:r>
            <a:r>
              <a:rPr lang="en-US" altLang="el-GR" sz="1400">
                <a:solidFill>
                  <a:schemeClr val="tx2"/>
                </a:solidFill>
                <a:latin typeface="Arial" pitchFamily="34" charset="0"/>
              </a:rPr>
              <a:t>0001</a:t>
            </a:r>
          </a:p>
        </p:txBody>
      </p:sp>
      <p:sp>
        <p:nvSpPr>
          <p:cNvPr id="30745" name="Line 33"/>
          <p:cNvSpPr>
            <a:spLocks noChangeShapeType="1"/>
          </p:cNvSpPr>
          <p:nvPr/>
        </p:nvSpPr>
        <p:spPr bwMode="auto">
          <a:xfrm>
            <a:off x="2070100" y="1751013"/>
            <a:ext cx="2293938" cy="0"/>
          </a:xfrm>
          <a:prstGeom prst="line">
            <a:avLst/>
          </a:prstGeom>
          <a:noFill/>
          <a:ln w="9525">
            <a:solidFill>
              <a:schemeClr val="tx2"/>
            </a:solidFill>
            <a:round/>
            <a:headEnd/>
            <a:tailEnd/>
          </a:ln>
        </p:spPr>
        <p:txBody>
          <a:bodyPr wrap="none" anchor="ctr"/>
          <a:lstStyle/>
          <a:p>
            <a:endParaRPr lang="el-GR"/>
          </a:p>
        </p:txBody>
      </p:sp>
      <p:sp>
        <p:nvSpPr>
          <p:cNvPr id="30746" name="Text Box 34"/>
          <p:cNvSpPr txBox="1">
            <a:spLocks noChangeArrowheads="1"/>
          </p:cNvSpPr>
          <p:nvPr/>
        </p:nvSpPr>
        <p:spPr bwMode="auto">
          <a:xfrm>
            <a:off x="1238250" y="4814888"/>
            <a:ext cx="863600" cy="730250"/>
          </a:xfrm>
          <a:prstGeom prst="rect">
            <a:avLst/>
          </a:prstGeom>
          <a:noFill/>
          <a:ln w="28575">
            <a:noFill/>
            <a:miter lim="800000"/>
            <a:headEnd/>
            <a:tailEnd/>
          </a:ln>
        </p:spPr>
        <p:txBody>
          <a:bodyPr wrap="none">
            <a:spAutoFit/>
          </a:bodyPr>
          <a:lstStyle/>
          <a:p>
            <a:pPr algn="ctr"/>
            <a:r>
              <a:rPr lang="en-US" altLang="el-GR" sz="1400" dirty="0">
                <a:solidFill>
                  <a:schemeClr val="tx2"/>
                </a:solidFill>
                <a:latin typeface="Arial" pitchFamily="34" charset="0"/>
              </a:rPr>
              <a:t>VAR</a:t>
            </a:r>
            <a:br>
              <a:rPr lang="en-US" altLang="el-GR" sz="1400" dirty="0">
                <a:solidFill>
                  <a:schemeClr val="tx2"/>
                </a:solidFill>
                <a:latin typeface="Arial" pitchFamily="34" charset="0"/>
              </a:rPr>
            </a:br>
            <a:r>
              <a:rPr lang="en-US" altLang="el-GR" sz="1400" dirty="0">
                <a:solidFill>
                  <a:schemeClr val="tx2"/>
                </a:solidFill>
                <a:latin typeface="Arial" pitchFamily="34" charset="0"/>
              </a:rPr>
              <a:t>1 mg bid</a:t>
            </a:r>
            <a:br>
              <a:rPr lang="en-US" altLang="el-GR" sz="1400" dirty="0">
                <a:solidFill>
                  <a:schemeClr val="tx2"/>
                </a:solidFill>
                <a:latin typeface="Arial" pitchFamily="34" charset="0"/>
              </a:rPr>
            </a:br>
            <a:r>
              <a:rPr lang="en-US" altLang="el-GR" sz="1400" dirty="0">
                <a:solidFill>
                  <a:schemeClr val="tx2"/>
                </a:solidFill>
                <a:latin typeface="Arial" pitchFamily="34" charset="0"/>
              </a:rPr>
              <a:t>(n=344)</a:t>
            </a:r>
          </a:p>
        </p:txBody>
      </p:sp>
      <p:sp>
        <p:nvSpPr>
          <p:cNvPr id="284707" name="Rectangle 35"/>
          <p:cNvSpPr>
            <a:spLocks noChangeArrowheads="1"/>
          </p:cNvSpPr>
          <p:nvPr/>
        </p:nvSpPr>
        <p:spPr bwMode="auto">
          <a:xfrm>
            <a:off x="1312863" y="2838450"/>
            <a:ext cx="717550" cy="19351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284708" name="Text Box 36"/>
          <p:cNvSpPr txBox="1">
            <a:spLocks noChangeArrowheads="1"/>
          </p:cNvSpPr>
          <p:nvPr/>
        </p:nvSpPr>
        <p:spPr bwMode="auto">
          <a:xfrm>
            <a:off x="1290638" y="2540000"/>
            <a:ext cx="760412" cy="336550"/>
          </a:xfrm>
          <a:prstGeom prst="rect">
            <a:avLst/>
          </a:prstGeom>
          <a:noFill/>
          <a:ln w="28575">
            <a:noFill/>
            <a:miter lim="800000"/>
            <a:headEnd/>
            <a:tailEnd/>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1600" b="1" smtClean="0">
                <a:solidFill>
                  <a:schemeClr val="tx2"/>
                </a:solidFill>
                <a:effectLst>
                  <a:outerShdw blurRad="38100" dist="38100" dir="2700000" algn="tl">
                    <a:srgbClr val="000000"/>
                  </a:outerShdw>
                </a:effectLst>
                <a:latin typeface="Arial" pitchFamily="34" charset="0"/>
              </a:rPr>
              <a:t>44</a:t>
            </a:r>
            <a:r>
              <a:rPr lang="el-GR" sz="1600" b="1" smtClean="0">
                <a:solidFill>
                  <a:schemeClr val="tx2"/>
                </a:solidFill>
                <a:effectLst>
                  <a:outerShdw blurRad="38100" dist="38100" dir="2700000" algn="tl">
                    <a:srgbClr val="000000"/>
                  </a:outerShdw>
                </a:effectLst>
                <a:latin typeface="Arial" pitchFamily="34" charset="0"/>
              </a:rPr>
              <a:t>,</a:t>
            </a:r>
            <a:r>
              <a:rPr lang="en-US" sz="1600" b="1" smtClean="0">
                <a:solidFill>
                  <a:schemeClr val="tx2"/>
                </a:solidFill>
                <a:effectLst>
                  <a:outerShdw blurRad="38100" dist="38100" dir="2700000" algn="tl">
                    <a:srgbClr val="000000"/>
                  </a:outerShdw>
                </a:effectLst>
                <a:latin typeface="Arial" pitchFamily="34" charset="0"/>
              </a:rPr>
              <a:t>4%</a:t>
            </a:r>
          </a:p>
        </p:txBody>
      </p:sp>
      <p:sp>
        <p:nvSpPr>
          <p:cNvPr id="30749" name="Text Box 37"/>
          <p:cNvSpPr txBox="1">
            <a:spLocks noChangeArrowheads="1"/>
          </p:cNvSpPr>
          <p:nvPr/>
        </p:nvSpPr>
        <p:spPr bwMode="auto">
          <a:xfrm>
            <a:off x="2290763" y="4813300"/>
            <a:ext cx="1060450" cy="730250"/>
          </a:xfrm>
          <a:prstGeom prst="rect">
            <a:avLst/>
          </a:prstGeom>
          <a:noFill/>
          <a:ln w="28575">
            <a:noFill/>
            <a:miter lim="800000"/>
            <a:headEnd/>
            <a:tailEnd/>
          </a:ln>
        </p:spPr>
        <p:txBody>
          <a:bodyPr wrap="none">
            <a:spAutoFit/>
          </a:bodyPr>
          <a:lstStyle/>
          <a:p>
            <a:pPr algn="ctr"/>
            <a:r>
              <a:rPr lang="en-US" altLang="el-GR" sz="1400">
                <a:solidFill>
                  <a:schemeClr val="tx2"/>
                </a:solidFill>
                <a:latin typeface="Arial" pitchFamily="34" charset="0"/>
              </a:rPr>
              <a:t>BUP</a:t>
            </a:r>
            <a:br>
              <a:rPr lang="en-US" altLang="el-GR" sz="1400">
                <a:solidFill>
                  <a:schemeClr val="tx2"/>
                </a:solidFill>
                <a:latin typeface="Arial" pitchFamily="34" charset="0"/>
              </a:rPr>
            </a:br>
            <a:r>
              <a:rPr lang="en-US" altLang="el-GR" sz="1400">
                <a:solidFill>
                  <a:schemeClr val="tx2"/>
                </a:solidFill>
                <a:latin typeface="Arial" pitchFamily="34" charset="0"/>
              </a:rPr>
              <a:t>150 mg bid</a:t>
            </a:r>
            <a:br>
              <a:rPr lang="en-US" altLang="el-GR" sz="1400">
                <a:solidFill>
                  <a:schemeClr val="tx2"/>
                </a:solidFill>
                <a:latin typeface="Arial" pitchFamily="34" charset="0"/>
              </a:rPr>
            </a:br>
            <a:r>
              <a:rPr lang="en-US" altLang="el-GR" sz="1400">
                <a:solidFill>
                  <a:schemeClr val="tx2"/>
                </a:solidFill>
                <a:latin typeface="Arial" pitchFamily="34" charset="0"/>
              </a:rPr>
              <a:t>(n=342)</a:t>
            </a:r>
          </a:p>
        </p:txBody>
      </p:sp>
      <p:sp>
        <p:nvSpPr>
          <p:cNvPr id="284710" name="Rectangle 38"/>
          <p:cNvSpPr>
            <a:spLocks noChangeArrowheads="1"/>
          </p:cNvSpPr>
          <p:nvPr/>
        </p:nvSpPr>
        <p:spPr bwMode="auto">
          <a:xfrm>
            <a:off x="2463800" y="3530600"/>
            <a:ext cx="717550" cy="127000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30751" name="Text Box 39"/>
          <p:cNvSpPr txBox="1">
            <a:spLocks noChangeArrowheads="1"/>
          </p:cNvSpPr>
          <p:nvPr/>
        </p:nvSpPr>
        <p:spPr bwMode="auto">
          <a:xfrm>
            <a:off x="2478088" y="3248025"/>
            <a:ext cx="687387" cy="304800"/>
          </a:xfrm>
          <a:prstGeom prst="rect">
            <a:avLst/>
          </a:prstGeom>
          <a:noFill/>
          <a:ln w="28575">
            <a:noFill/>
            <a:miter lim="800000"/>
            <a:headEnd/>
            <a:tailEnd/>
          </a:ln>
        </p:spPr>
        <p:txBody>
          <a:bodyPr wrap="none">
            <a:spAutoFit/>
          </a:bodyPr>
          <a:lstStyle/>
          <a:p>
            <a:pPr algn="ctr"/>
            <a:r>
              <a:rPr lang="en-US" altLang="el-GR" sz="1400">
                <a:solidFill>
                  <a:schemeClr val="tx2"/>
                </a:solidFill>
                <a:latin typeface="Arial" pitchFamily="34" charset="0"/>
              </a:rPr>
              <a:t>29</a:t>
            </a:r>
            <a:r>
              <a:rPr lang="el-GR" altLang="el-GR" sz="1400">
                <a:solidFill>
                  <a:schemeClr val="tx2"/>
                </a:solidFill>
                <a:latin typeface="Arial" pitchFamily="34" charset="0"/>
              </a:rPr>
              <a:t>,</a:t>
            </a:r>
            <a:r>
              <a:rPr lang="en-US" altLang="el-GR" sz="1400">
                <a:solidFill>
                  <a:schemeClr val="tx2"/>
                </a:solidFill>
                <a:latin typeface="Arial" pitchFamily="34" charset="0"/>
              </a:rPr>
              <a:t>5%</a:t>
            </a:r>
          </a:p>
        </p:txBody>
      </p:sp>
      <p:sp>
        <p:nvSpPr>
          <p:cNvPr id="30752" name="Text Box 40"/>
          <p:cNvSpPr txBox="1">
            <a:spLocks noChangeArrowheads="1"/>
          </p:cNvSpPr>
          <p:nvPr/>
        </p:nvSpPr>
        <p:spPr bwMode="auto">
          <a:xfrm>
            <a:off x="3487738" y="4813300"/>
            <a:ext cx="798512" cy="517525"/>
          </a:xfrm>
          <a:prstGeom prst="rect">
            <a:avLst/>
          </a:prstGeom>
          <a:noFill/>
          <a:ln w="28575">
            <a:noFill/>
            <a:miter lim="800000"/>
            <a:headEnd/>
            <a:tailEnd/>
          </a:ln>
        </p:spPr>
        <p:txBody>
          <a:bodyPr wrap="none">
            <a:spAutoFit/>
          </a:bodyPr>
          <a:lstStyle/>
          <a:p>
            <a:pPr algn="ctr"/>
            <a:r>
              <a:rPr lang="en-US" altLang="el-GR" sz="1400">
                <a:solidFill>
                  <a:schemeClr val="tx2"/>
                </a:solidFill>
                <a:latin typeface="Arial" pitchFamily="34" charset="0"/>
              </a:rPr>
              <a:t>Pbo</a:t>
            </a:r>
            <a:br>
              <a:rPr lang="en-US" altLang="el-GR" sz="1400">
                <a:solidFill>
                  <a:schemeClr val="tx2"/>
                </a:solidFill>
                <a:latin typeface="Arial" pitchFamily="34" charset="0"/>
              </a:rPr>
            </a:br>
            <a:r>
              <a:rPr lang="en-US" altLang="el-GR" sz="1400">
                <a:solidFill>
                  <a:schemeClr val="tx2"/>
                </a:solidFill>
                <a:latin typeface="Arial" pitchFamily="34" charset="0"/>
              </a:rPr>
              <a:t>(n=341)</a:t>
            </a:r>
          </a:p>
        </p:txBody>
      </p:sp>
      <p:sp>
        <p:nvSpPr>
          <p:cNvPr id="284713" name="Rectangle 41"/>
          <p:cNvSpPr>
            <a:spLocks noChangeArrowheads="1"/>
          </p:cNvSpPr>
          <p:nvPr/>
        </p:nvSpPr>
        <p:spPr bwMode="auto">
          <a:xfrm>
            <a:off x="3529013" y="4059238"/>
            <a:ext cx="717550" cy="7413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30754" name="Text Box 42"/>
          <p:cNvSpPr txBox="1">
            <a:spLocks noChangeArrowheads="1"/>
          </p:cNvSpPr>
          <p:nvPr/>
        </p:nvSpPr>
        <p:spPr bwMode="auto">
          <a:xfrm>
            <a:off x="3543300" y="3781425"/>
            <a:ext cx="687388" cy="304800"/>
          </a:xfrm>
          <a:prstGeom prst="rect">
            <a:avLst/>
          </a:prstGeom>
          <a:noFill/>
          <a:ln w="28575">
            <a:noFill/>
            <a:miter lim="800000"/>
            <a:headEnd/>
            <a:tailEnd/>
          </a:ln>
        </p:spPr>
        <p:txBody>
          <a:bodyPr wrap="none">
            <a:spAutoFit/>
          </a:bodyPr>
          <a:lstStyle/>
          <a:p>
            <a:pPr algn="ctr"/>
            <a:r>
              <a:rPr lang="en-US" altLang="el-GR" sz="1400">
                <a:solidFill>
                  <a:schemeClr val="tx2"/>
                </a:solidFill>
                <a:latin typeface="Arial" pitchFamily="34" charset="0"/>
              </a:rPr>
              <a:t>17</a:t>
            </a:r>
            <a:r>
              <a:rPr lang="el-GR" altLang="el-GR" sz="1400">
                <a:solidFill>
                  <a:schemeClr val="tx2"/>
                </a:solidFill>
                <a:latin typeface="Arial" pitchFamily="34" charset="0"/>
              </a:rPr>
              <a:t>,</a:t>
            </a:r>
            <a:r>
              <a:rPr lang="en-US" altLang="el-GR" sz="1400">
                <a:solidFill>
                  <a:schemeClr val="tx2"/>
                </a:solidFill>
                <a:latin typeface="Arial" pitchFamily="34" charset="0"/>
              </a:rPr>
              <a:t>7%</a:t>
            </a:r>
          </a:p>
        </p:txBody>
      </p:sp>
      <p:grpSp>
        <p:nvGrpSpPr>
          <p:cNvPr id="30755" name="Group 43"/>
          <p:cNvGrpSpPr>
            <a:grpSpLocks/>
          </p:cNvGrpSpPr>
          <p:nvPr/>
        </p:nvGrpSpPr>
        <p:grpSpPr bwMode="auto">
          <a:xfrm>
            <a:off x="1085850" y="2217738"/>
            <a:ext cx="3298825" cy="2586037"/>
            <a:chOff x="998" y="1425"/>
            <a:chExt cx="3272" cy="1968"/>
          </a:xfrm>
        </p:grpSpPr>
        <p:sp>
          <p:nvSpPr>
            <p:cNvPr id="30770" name="Line 44"/>
            <p:cNvSpPr>
              <a:spLocks noChangeShapeType="1"/>
            </p:cNvSpPr>
            <p:nvPr/>
          </p:nvSpPr>
          <p:spPr bwMode="auto">
            <a:xfrm>
              <a:off x="1039" y="1425"/>
              <a:ext cx="0" cy="1968"/>
            </a:xfrm>
            <a:prstGeom prst="line">
              <a:avLst/>
            </a:prstGeom>
            <a:noFill/>
            <a:ln w="12700">
              <a:solidFill>
                <a:schemeClr val="tx2"/>
              </a:solidFill>
              <a:round/>
              <a:headEnd/>
              <a:tailEnd/>
            </a:ln>
          </p:spPr>
          <p:txBody>
            <a:bodyPr wrap="none" anchor="ctr"/>
            <a:lstStyle/>
            <a:p>
              <a:endParaRPr lang="el-GR"/>
            </a:p>
          </p:txBody>
        </p:sp>
        <p:sp>
          <p:nvSpPr>
            <p:cNvPr id="30771" name="Line 45"/>
            <p:cNvSpPr>
              <a:spLocks noChangeShapeType="1"/>
            </p:cNvSpPr>
            <p:nvPr/>
          </p:nvSpPr>
          <p:spPr bwMode="auto">
            <a:xfrm>
              <a:off x="998" y="3393"/>
              <a:ext cx="3272" cy="0"/>
            </a:xfrm>
            <a:prstGeom prst="line">
              <a:avLst/>
            </a:prstGeom>
            <a:noFill/>
            <a:ln w="12700">
              <a:solidFill>
                <a:schemeClr val="tx2"/>
              </a:solidFill>
              <a:round/>
              <a:headEnd/>
              <a:tailEnd/>
            </a:ln>
          </p:spPr>
          <p:txBody>
            <a:bodyPr wrap="none" anchor="ctr"/>
            <a:lstStyle/>
            <a:p>
              <a:endParaRPr lang="el-GR"/>
            </a:p>
          </p:txBody>
        </p:sp>
        <p:sp>
          <p:nvSpPr>
            <p:cNvPr id="30772" name="Line 46"/>
            <p:cNvSpPr>
              <a:spLocks noChangeShapeType="1"/>
            </p:cNvSpPr>
            <p:nvPr/>
          </p:nvSpPr>
          <p:spPr bwMode="auto">
            <a:xfrm>
              <a:off x="998" y="3065"/>
              <a:ext cx="41" cy="0"/>
            </a:xfrm>
            <a:prstGeom prst="line">
              <a:avLst/>
            </a:prstGeom>
            <a:noFill/>
            <a:ln w="12700">
              <a:solidFill>
                <a:schemeClr val="tx2"/>
              </a:solidFill>
              <a:round/>
              <a:headEnd/>
              <a:tailEnd/>
            </a:ln>
          </p:spPr>
          <p:txBody>
            <a:bodyPr wrap="none" anchor="ctr"/>
            <a:lstStyle/>
            <a:p>
              <a:endParaRPr lang="el-GR"/>
            </a:p>
          </p:txBody>
        </p:sp>
        <p:sp>
          <p:nvSpPr>
            <p:cNvPr id="30773" name="Line 47"/>
            <p:cNvSpPr>
              <a:spLocks noChangeShapeType="1"/>
            </p:cNvSpPr>
            <p:nvPr/>
          </p:nvSpPr>
          <p:spPr bwMode="auto">
            <a:xfrm>
              <a:off x="998" y="2737"/>
              <a:ext cx="41" cy="0"/>
            </a:xfrm>
            <a:prstGeom prst="line">
              <a:avLst/>
            </a:prstGeom>
            <a:noFill/>
            <a:ln w="12700">
              <a:solidFill>
                <a:schemeClr val="tx2"/>
              </a:solidFill>
              <a:round/>
              <a:headEnd/>
              <a:tailEnd/>
            </a:ln>
          </p:spPr>
          <p:txBody>
            <a:bodyPr wrap="none" anchor="ctr"/>
            <a:lstStyle/>
            <a:p>
              <a:endParaRPr lang="el-GR"/>
            </a:p>
          </p:txBody>
        </p:sp>
        <p:sp>
          <p:nvSpPr>
            <p:cNvPr id="30774" name="Line 48"/>
            <p:cNvSpPr>
              <a:spLocks noChangeShapeType="1"/>
            </p:cNvSpPr>
            <p:nvPr/>
          </p:nvSpPr>
          <p:spPr bwMode="auto">
            <a:xfrm>
              <a:off x="998" y="2409"/>
              <a:ext cx="41" cy="0"/>
            </a:xfrm>
            <a:prstGeom prst="line">
              <a:avLst/>
            </a:prstGeom>
            <a:noFill/>
            <a:ln w="12700">
              <a:solidFill>
                <a:schemeClr val="tx2"/>
              </a:solidFill>
              <a:round/>
              <a:headEnd/>
              <a:tailEnd/>
            </a:ln>
          </p:spPr>
          <p:txBody>
            <a:bodyPr wrap="none" anchor="ctr"/>
            <a:lstStyle/>
            <a:p>
              <a:endParaRPr lang="el-GR"/>
            </a:p>
          </p:txBody>
        </p:sp>
        <p:sp>
          <p:nvSpPr>
            <p:cNvPr id="30775" name="Line 49"/>
            <p:cNvSpPr>
              <a:spLocks noChangeShapeType="1"/>
            </p:cNvSpPr>
            <p:nvPr/>
          </p:nvSpPr>
          <p:spPr bwMode="auto">
            <a:xfrm>
              <a:off x="998" y="2081"/>
              <a:ext cx="41" cy="0"/>
            </a:xfrm>
            <a:prstGeom prst="line">
              <a:avLst/>
            </a:prstGeom>
            <a:noFill/>
            <a:ln w="12700">
              <a:solidFill>
                <a:schemeClr val="tx2"/>
              </a:solidFill>
              <a:round/>
              <a:headEnd/>
              <a:tailEnd/>
            </a:ln>
          </p:spPr>
          <p:txBody>
            <a:bodyPr wrap="none" anchor="ctr"/>
            <a:lstStyle/>
            <a:p>
              <a:endParaRPr lang="el-GR"/>
            </a:p>
          </p:txBody>
        </p:sp>
        <p:sp>
          <p:nvSpPr>
            <p:cNvPr id="30776" name="Line 50"/>
            <p:cNvSpPr>
              <a:spLocks noChangeShapeType="1"/>
            </p:cNvSpPr>
            <p:nvPr/>
          </p:nvSpPr>
          <p:spPr bwMode="auto">
            <a:xfrm>
              <a:off x="998" y="1753"/>
              <a:ext cx="41" cy="0"/>
            </a:xfrm>
            <a:prstGeom prst="line">
              <a:avLst/>
            </a:prstGeom>
            <a:noFill/>
            <a:ln w="12700">
              <a:solidFill>
                <a:schemeClr val="tx2"/>
              </a:solidFill>
              <a:round/>
              <a:headEnd/>
              <a:tailEnd/>
            </a:ln>
          </p:spPr>
          <p:txBody>
            <a:bodyPr wrap="none" anchor="ctr"/>
            <a:lstStyle/>
            <a:p>
              <a:endParaRPr lang="el-GR"/>
            </a:p>
          </p:txBody>
        </p:sp>
        <p:sp>
          <p:nvSpPr>
            <p:cNvPr id="30777" name="Line 51"/>
            <p:cNvSpPr>
              <a:spLocks noChangeShapeType="1"/>
            </p:cNvSpPr>
            <p:nvPr/>
          </p:nvSpPr>
          <p:spPr bwMode="auto">
            <a:xfrm>
              <a:off x="998" y="1425"/>
              <a:ext cx="41" cy="0"/>
            </a:xfrm>
            <a:prstGeom prst="line">
              <a:avLst/>
            </a:prstGeom>
            <a:noFill/>
            <a:ln w="12700">
              <a:solidFill>
                <a:schemeClr val="tx2"/>
              </a:solidFill>
              <a:round/>
              <a:headEnd/>
              <a:tailEnd/>
            </a:ln>
          </p:spPr>
          <p:txBody>
            <a:bodyPr wrap="none" anchor="ctr"/>
            <a:lstStyle/>
            <a:p>
              <a:endParaRPr lang="el-GR"/>
            </a:p>
          </p:txBody>
        </p:sp>
      </p:grpSp>
      <p:sp>
        <p:nvSpPr>
          <p:cNvPr id="30756" name="Text Box 52"/>
          <p:cNvSpPr txBox="1">
            <a:spLocks noChangeArrowheads="1"/>
          </p:cNvSpPr>
          <p:nvPr/>
        </p:nvSpPr>
        <p:spPr bwMode="auto">
          <a:xfrm>
            <a:off x="484188" y="3338513"/>
            <a:ext cx="608012"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30</a:t>
            </a:r>
          </a:p>
        </p:txBody>
      </p:sp>
      <p:sp>
        <p:nvSpPr>
          <p:cNvPr id="30757" name="Text Box 53"/>
          <p:cNvSpPr txBox="1">
            <a:spLocks noChangeArrowheads="1"/>
          </p:cNvSpPr>
          <p:nvPr/>
        </p:nvSpPr>
        <p:spPr bwMode="auto">
          <a:xfrm>
            <a:off x="484188" y="4633913"/>
            <a:ext cx="608012"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0</a:t>
            </a:r>
          </a:p>
        </p:txBody>
      </p:sp>
      <p:sp>
        <p:nvSpPr>
          <p:cNvPr id="30758" name="Text Box 54"/>
          <p:cNvSpPr txBox="1">
            <a:spLocks noChangeArrowheads="1"/>
          </p:cNvSpPr>
          <p:nvPr/>
        </p:nvSpPr>
        <p:spPr bwMode="auto">
          <a:xfrm>
            <a:off x="484188" y="4203700"/>
            <a:ext cx="608012"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10</a:t>
            </a:r>
          </a:p>
        </p:txBody>
      </p:sp>
      <p:sp>
        <p:nvSpPr>
          <p:cNvPr id="30759" name="Text Box 55"/>
          <p:cNvSpPr txBox="1">
            <a:spLocks noChangeArrowheads="1"/>
          </p:cNvSpPr>
          <p:nvPr/>
        </p:nvSpPr>
        <p:spPr bwMode="auto">
          <a:xfrm>
            <a:off x="484188" y="3771900"/>
            <a:ext cx="608012"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20</a:t>
            </a:r>
          </a:p>
        </p:txBody>
      </p:sp>
      <p:sp>
        <p:nvSpPr>
          <p:cNvPr id="30760" name="Text Box 56"/>
          <p:cNvSpPr txBox="1">
            <a:spLocks noChangeArrowheads="1"/>
          </p:cNvSpPr>
          <p:nvPr/>
        </p:nvSpPr>
        <p:spPr bwMode="auto">
          <a:xfrm>
            <a:off x="484188" y="2906713"/>
            <a:ext cx="608012"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40</a:t>
            </a:r>
          </a:p>
        </p:txBody>
      </p:sp>
      <p:sp>
        <p:nvSpPr>
          <p:cNvPr id="30761" name="Text Box 57"/>
          <p:cNvSpPr txBox="1">
            <a:spLocks noChangeArrowheads="1"/>
          </p:cNvSpPr>
          <p:nvPr/>
        </p:nvSpPr>
        <p:spPr bwMode="auto">
          <a:xfrm>
            <a:off x="484188" y="2474913"/>
            <a:ext cx="608012"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50</a:t>
            </a:r>
          </a:p>
        </p:txBody>
      </p:sp>
      <p:sp>
        <p:nvSpPr>
          <p:cNvPr id="30762" name="Text Box 58"/>
          <p:cNvSpPr txBox="1">
            <a:spLocks noChangeArrowheads="1"/>
          </p:cNvSpPr>
          <p:nvPr/>
        </p:nvSpPr>
        <p:spPr bwMode="auto">
          <a:xfrm>
            <a:off x="484188" y="2041525"/>
            <a:ext cx="608012" cy="304800"/>
          </a:xfrm>
          <a:prstGeom prst="rect">
            <a:avLst/>
          </a:prstGeom>
          <a:noFill/>
          <a:ln w="28575">
            <a:noFill/>
            <a:miter lim="800000"/>
            <a:headEnd/>
            <a:tailEnd/>
          </a:ln>
        </p:spPr>
        <p:txBody>
          <a:bodyPr>
            <a:spAutoFit/>
          </a:bodyPr>
          <a:lstStyle/>
          <a:p>
            <a:pPr algn="r">
              <a:spcBef>
                <a:spcPct val="50000"/>
              </a:spcBef>
            </a:pPr>
            <a:r>
              <a:rPr lang="en-US" altLang="el-GR" sz="1400">
                <a:solidFill>
                  <a:schemeClr val="tx2"/>
                </a:solidFill>
                <a:latin typeface="Arial" pitchFamily="34" charset="0"/>
              </a:rPr>
              <a:t>60</a:t>
            </a:r>
          </a:p>
        </p:txBody>
      </p:sp>
      <p:sp>
        <p:nvSpPr>
          <p:cNvPr id="30763" name="Text Box 59"/>
          <p:cNvSpPr txBox="1">
            <a:spLocks noChangeArrowheads="1"/>
          </p:cNvSpPr>
          <p:nvPr/>
        </p:nvSpPr>
        <p:spPr bwMode="auto">
          <a:xfrm>
            <a:off x="-107950" y="3151188"/>
            <a:ext cx="998538" cy="1155700"/>
          </a:xfrm>
          <a:prstGeom prst="rect">
            <a:avLst/>
          </a:prstGeom>
          <a:noFill/>
          <a:ln w="28575">
            <a:noFill/>
            <a:miter lim="800000"/>
            <a:headEnd/>
            <a:tailEnd/>
          </a:ln>
        </p:spPr>
        <p:txBody>
          <a:bodyPr>
            <a:spAutoFit/>
          </a:bodyPr>
          <a:lstStyle/>
          <a:p>
            <a:pPr algn="ctr"/>
            <a:r>
              <a:rPr lang="el-GR" altLang="el-GR" sz="1400">
                <a:solidFill>
                  <a:schemeClr val="tx2"/>
                </a:solidFill>
                <a:latin typeface="Arial" pitchFamily="34" charset="0"/>
              </a:rPr>
              <a:t>Ποσοστό Ανταπό-κρισης </a:t>
            </a:r>
            <a:r>
              <a:rPr lang="en-US" altLang="el-GR" sz="1400">
                <a:solidFill>
                  <a:schemeClr val="tx2"/>
                </a:solidFill>
                <a:latin typeface="Arial" pitchFamily="34" charset="0"/>
              </a:rPr>
              <a:t>CA</a:t>
            </a:r>
          </a:p>
          <a:p>
            <a:pPr algn="ctr"/>
            <a:r>
              <a:rPr lang="en-US" altLang="el-GR" sz="1400">
                <a:solidFill>
                  <a:schemeClr val="tx2"/>
                </a:solidFill>
                <a:latin typeface="Arial" pitchFamily="34" charset="0"/>
              </a:rPr>
              <a:t> (%)</a:t>
            </a:r>
          </a:p>
        </p:txBody>
      </p:sp>
      <p:sp>
        <p:nvSpPr>
          <p:cNvPr id="30764" name="Text Box 60"/>
          <p:cNvSpPr txBox="1">
            <a:spLocks noChangeArrowheads="1"/>
          </p:cNvSpPr>
          <p:nvPr/>
        </p:nvSpPr>
        <p:spPr bwMode="auto">
          <a:xfrm>
            <a:off x="833438" y="1508125"/>
            <a:ext cx="1147762" cy="366713"/>
          </a:xfrm>
          <a:prstGeom prst="rect">
            <a:avLst/>
          </a:prstGeom>
          <a:noFill/>
          <a:ln w="9525">
            <a:noFill/>
            <a:miter lim="800000"/>
            <a:headEnd/>
            <a:tailEnd/>
          </a:ln>
        </p:spPr>
        <p:txBody>
          <a:bodyPr wrap="none" lIns="93162" tIns="46581" rIns="93162" bIns="46581">
            <a:spAutoFit/>
          </a:bodyPr>
          <a:lstStyle/>
          <a:p>
            <a:r>
              <a:rPr lang="el-GR" altLang="el-GR" sz="1800" b="1" u="sng">
                <a:solidFill>
                  <a:srgbClr val="00FF00"/>
                </a:solidFill>
                <a:latin typeface="Arial" pitchFamily="34" charset="0"/>
              </a:rPr>
              <a:t>Μελέτη</a:t>
            </a:r>
            <a:r>
              <a:rPr lang="en-US" altLang="el-GR" sz="1800" b="1" u="sng">
                <a:solidFill>
                  <a:srgbClr val="00FF00"/>
                </a:solidFill>
                <a:latin typeface="Arial" pitchFamily="34" charset="0"/>
              </a:rPr>
              <a:t> 1</a:t>
            </a:r>
          </a:p>
        </p:txBody>
      </p:sp>
      <p:sp>
        <p:nvSpPr>
          <p:cNvPr id="30765" name="Text Box 61"/>
          <p:cNvSpPr txBox="1">
            <a:spLocks noChangeArrowheads="1"/>
          </p:cNvSpPr>
          <p:nvPr/>
        </p:nvSpPr>
        <p:spPr bwMode="auto">
          <a:xfrm>
            <a:off x="5254625" y="1508125"/>
            <a:ext cx="1147763" cy="366713"/>
          </a:xfrm>
          <a:prstGeom prst="rect">
            <a:avLst/>
          </a:prstGeom>
          <a:noFill/>
          <a:ln w="9525">
            <a:noFill/>
            <a:miter lim="800000"/>
            <a:headEnd/>
            <a:tailEnd/>
          </a:ln>
        </p:spPr>
        <p:txBody>
          <a:bodyPr wrap="none" lIns="93162" tIns="46581" rIns="93162" bIns="46581">
            <a:spAutoFit/>
          </a:bodyPr>
          <a:lstStyle/>
          <a:p>
            <a:r>
              <a:rPr lang="el-GR" altLang="el-GR" sz="1800" b="1" u="sng">
                <a:solidFill>
                  <a:srgbClr val="00FFFF"/>
                </a:solidFill>
                <a:latin typeface="Arial" pitchFamily="34" charset="0"/>
              </a:rPr>
              <a:t>Μελέτη</a:t>
            </a:r>
            <a:r>
              <a:rPr lang="en-US" altLang="el-GR" sz="1800" b="1" u="sng">
                <a:solidFill>
                  <a:srgbClr val="00FFFF"/>
                </a:solidFill>
                <a:latin typeface="Arial" pitchFamily="34" charset="0"/>
              </a:rPr>
              <a:t> 2</a:t>
            </a:r>
          </a:p>
        </p:txBody>
      </p:sp>
      <p:sp>
        <p:nvSpPr>
          <p:cNvPr id="30766" name="Rectangle 63"/>
          <p:cNvSpPr>
            <a:spLocks noChangeArrowheads="1"/>
          </p:cNvSpPr>
          <p:nvPr/>
        </p:nvSpPr>
        <p:spPr bwMode="auto">
          <a:xfrm>
            <a:off x="323850" y="5805488"/>
            <a:ext cx="8569325" cy="835025"/>
          </a:xfrm>
          <a:prstGeom prst="rect">
            <a:avLst/>
          </a:prstGeom>
          <a:noFill/>
          <a:ln w="9525">
            <a:noFill/>
            <a:miter lim="800000"/>
            <a:headEnd/>
            <a:tailEnd/>
          </a:ln>
        </p:spPr>
        <p:txBody>
          <a:bodyPr>
            <a:spAutoFit/>
          </a:bodyPr>
          <a:lstStyle/>
          <a:p>
            <a:pPr eaLnBrk="0" hangingPunct="0">
              <a:lnSpc>
                <a:spcPct val="90000"/>
              </a:lnSpc>
              <a:spcBef>
                <a:spcPct val="75000"/>
              </a:spcBef>
              <a:buClr>
                <a:srgbClr val="FF0000"/>
              </a:buClr>
              <a:buFont typeface="Wingdings" pitchFamily="2" charset="2"/>
              <a:buNone/>
            </a:pPr>
            <a:r>
              <a:rPr lang="el-GR" altLang="el-GR" sz="1800" b="1"/>
              <a:t>Ναυτία αναφέρθηκε από το</a:t>
            </a:r>
            <a:r>
              <a:rPr lang="en-US" altLang="el-GR" sz="1800" b="1"/>
              <a:t> 28</a:t>
            </a:r>
            <a:r>
              <a:rPr lang="el-GR" altLang="el-GR" sz="1800" b="1"/>
              <a:t>,</a:t>
            </a:r>
            <a:r>
              <a:rPr lang="en-US" altLang="el-GR" sz="1800" b="1"/>
              <a:t>6% </a:t>
            </a:r>
            <a:r>
              <a:rPr lang="el-GR" altLang="el-GR" sz="1800" b="1"/>
              <a:t>των ασθενών που έλαβαν θεραπεία με βαρενικλίνη</a:t>
            </a:r>
            <a:r>
              <a:rPr lang="en-US" altLang="el-GR" sz="1800" b="1"/>
              <a:t> 1 mg bid. </a:t>
            </a:r>
            <a:r>
              <a:rPr lang="el-GR" altLang="el-GR" sz="1800" b="1"/>
              <a:t>Το ποσοστό απόσυρσης για αυτή την ανεπιθύμητη ενέργεια ήταν </a:t>
            </a:r>
            <a:r>
              <a:rPr lang="en-US" altLang="el-GR" sz="1800" b="1"/>
              <a:t>2</a:t>
            </a:r>
            <a:r>
              <a:rPr lang="el-GR" altLang="el-GR" sz="1800" b="1"/>
              <a:t>,</a:t>
            </a:r>
            <a:r>
              <a:rPr lang="en-US" altLang="el-GR" sz="1800" b="1"/>
              <a:t>7%. </a:t>
            </a:r>
            <a:r>
              <a:rPr lang="el-GR" altLang="el-GR" sz="1800" b="1"/>
              <a:t>Η ναυτία περιγράφηκε γενικά ως ήπιας ή μέτριας βαρύτητας</a:t>
            </a:r>
            <a:r>
              <a:rPr lang="en-US" altLang="el-GR" sz="1800" b="1"/>
              <a:t>.</a:t>
            </a:r>
          </a:p>
        </p:txBody>
      </p:sp>
      <p:sp>
        <p:nvSpPr>
          <p:cNvPr id="30767" name="Text Box 64"/>
          <p:cNvSpPr txBox="1">
            <a:spLocks noChangeArrowheads="1"/>
          </p:cNvSpPr>
          <p:nvPr/>
        </p:nvSpPr>
        <p:spPr bwMode="auto">
          <a:xfrm>
            <a:off x="4156075" y="3016250"/>
            <a:ext cx="998538" cy="1155700"/>
          </a:xfrm>
          <a:prstGeom prst="rect">
            <a:avLst/>
          </a:prstGeom>
          <a:noFill/>
          <a:ln w="28575">
            <a:noFill/>
            <a:miter lim="800000"/>
            <a:headEnd/>
            <a:tailEnd/>
          </a:ln>
        </p:spPr>
        <p:txBody>
          <a:bodyPr>
            <a:spAutoFit/>
          </a:bodyPr>
          <a:lstStyle/>
          <a:p>
            <a:pPr algn="ctr"/>
            <a:r>
              <a:rPr lang="el-GR" altLang="el-GR" sz="1400">
                <a:solidFill>
                  <a:schemeClr val="tx2"/>
                </a:solidFill>
                <a:latin typeface="Arial" pitchFamily="34" charset="0"/>
              </a:rPr>
              <a:t>Ποσοστό Ανταπό-κρισης </a:t>
            </a:r>
            <a:r>
              <a:rPr lang="en-US" altLang="el-GR" sz="1400">
                <a:solidFill>
                  <a:schemeClr val="tx2"/>
                </a:solidFill>
                <a:latin typeface="Arial" pitchFamily="34" charset="0"/>
              </a:rPr>
              <a:t>CA</a:t>
            </a:r>
          </a:p>
          <a:p>
            <a:pPr algn="ctr"/>
            <a:r>
              <a:rPr lang="en-US" altLang="el-GR" sz="1400">
                <a:solidFill>
                  <a:schemeClr val="tx2"/>
                </a:solidFill>
                <a:latin typeface="Arial" pitchFamily="34" charset="0"/>
              </a:rPr>
              <a:t> (%)</a:t>
            </a:r>
          </a:p>
        </p:txBody>
      </p:sp>
      <p:sp>
        <p:nvSpPr>
          <p:cNvPr id="284737" name="Text Box 65"/>
          <p:cNvSpPr txBox="1">
            <a:spLocks noChangeArrowheads="1"/>
          </p:cNvSpPr>
          <p:nvPr/>
        </p:nvSpPr>
        <p:spPr bwMode="auto">
          <a:xfrm>
            <a:off x="447675" y="1001713"/>
            <a:ext cx="184150" cy="457200"/>
          </a:xfrm>
          <a:prstGeom prst="rect">
            <a:avLst/>
          </a:prstGeom>
          <a:noFill/>
          <a:ln>
            <a:noFill/>
          </a:ln>
          <a:effectLst>
            <a:prstShdw prst="shdw17" dist="17961" dir="2700000">
              <a:srgbClr val="005C7A"/>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endParaRPr lang="el-GR" b="1">
              <a:ea typeface="+mn-ea"/>
            </a:endParaRPr>
          </a:p>
        </p:txBody>
      </p:sp>
      <p:sp>
        <p:nvSpPr>
          <p:cNvPr id="284739" name="Text Box 67"/>
          <p:cNvSpPr txBox="1">
            <a:spLocks noChangeArrowheads="1"/>
          </p:cNvSpPr>
          <p:nvPr/>
        </p:nvSpPr>
        <p:spPr bwMode="auto">
          <a:xfrm>
            <a:off x="0" y="1001713"/>
            <a:ext cx="9102725" cy="366712"/>
          </a:xfrm>
          <a:prstGeom prst="rect">
            <a:avLst/>
          </a:prstGeom>
          <a:noFill/>
          <a:ln>
            <a:noFill/>
          </a:ln>
          <a:effectLst>
            <a:prstShdw prst="shdw17" dist="17961" dir="2700000">
              <a:srgbClr val="005C7A"/>
            </a:prst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1800">
                <a:ea typeface="+mn-ea"/>
              </a:rPr>
              <a:t>           Jorenby DE, et al. </a:t>
            </a:r>
            <a:r>
              <a:rPr lang="en-US" sz="1800" i="1">
                <a:ea typeface="+mn-ea"/>
              </a:rPr>
              <a:t>JAMA</a:t>
            </a:r>
            <a:r>
              <a:rPr lang="en-US" sz="1800">
                <a:ea typeface="+mn-ea"/>
              </a:rPr>
              <a:t>. 2006;296:56-63         Gonzales D, et al. </a:t>
            </a:r>
            <a:r>
              <a:rPr lang="en-US" sz="1800" i="1">
                <a:ea typeface="+mn-ea"/>
              </a:rPr>
              <a:t>JAMA</a:t>
            </a:r>
            <a:r>
              <a:rPr lang="en-US" sz="1800">
                <a:ea typeface="+mn-ea"/>
              </a:rPr>
              <a:t>. 2006;296:47-55</a:t>
            </a:r>
            <a:endParaRPr lang="el-GR" sz="1800">
              <a:ea typeface="+mn-ea"/>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a:xfrm>
            <a:off x="142844" y="142852"/>
            <a:ext cx="9144000" cy="954087"/>
          </a:xfrm>
          <a:effectLst>
            <a:outerShdw blurRad="63500" dist="17961" dir="2700000" algn="ctr" rotWithShape="0">
              <a:schemeClr val="tx1"/>
            </a:outerShdw>
          </a:effectLst>
        </p:spPr>
        <p:txBody>
          <a:bodyPr>
            <a:normAutofit fontScale="90000"/>
          </a:bodyPr>
          <a:lstStyle/>
          <a:p>
            <a:pPr>
              <a:defRPr/>
            </a:pPr>
            <a:r>
              <a:rPr lang="el-GR" sz="3200" b="1" dirty="0" smtClean="0">
                <a:solidFill>
                  <a:srgbClr val="002060"/>
                </a:solidFill>
                <a:latin typeface="Times New Roman" pitchFamily="18" charset="0"/>
              </a:rPr>
              <a:t>Ποσοστά Συνεχούς Αποχής</a:t>
            </a:r>
            <a:r>
              <a:rPr lang="en-US" sz="3200" b="1" dirty="0" smtClean="0">
                <a:solidFill>
                  <a:srgbClr val="002060"/>
                </a:solidFill>
                <a:latin typeface="Times New Roman" pitchFamily="18" charset="0"/>
              </a:rPr>
              <a:t> (CA): </a:t>
            </a:r>
            <a:br>
              <a:rPr lang="en-US" sz="3200" b="1" dirty="0" smtClean="0">
                <a:solidFill>
                  <a:srgbClr val="002060"/>
                </a:solidFill>
                <a:latin typeface="Times New Roman" pitchFamily="18" charset="0"/>
              </a:rPr>
            </a:br>
            <a:r>
              <a:rPr lang="el-GR" sz="3200" b="1" dirty="0" smtClean="0">
                <a:solidFill>
                  <a:srgbClr val="002060"/>
                </a:solidFill>
                <a:latin typeface="Times New Roman" pitchFamily="18" charset="0"/>
              </a:rPr>
              <a:t>Συγκεντρωτικές Αναλύσεις Εβδομάδων</a:t>
            </a:r>
            <a:r>
              <a:rPr lang="en-US" sz="3200" b="1" dirty="0" smtClean="0">
                <a:solidFill>
                  <a:srgbClr val="002060"/>
                </a:solidFill>
                <a:latin typeface="Times New Roman" pitchFamily="18" charset="0"/>
              </a:rPr>
              <a:t> 9 </a:t>
            </a:r>
            <a:r>
              <a:rPr lang="el-GR" sz="3200" b="1" dirty="0" smtClean="0">
                <a:solidFill>
                  <a:srgbClr val="002060"/>
                </a:solidFill>
                <a:latin typeface="Times New Roman" pitchFamily="18" charset="0"/>
              </a:rPr>
              <a:t>έως</a:t>
            </a:r>
            <a:r>
              <a:rPr lang="en-US" sz="3200" b="1" dirty="0" smtClean="0">
                <a:solidFill>
                  <a:srgbClr val="002060"/>
                </a:solidFill>
                <a:latin typeface="Times New Roman" pitchFamily="18" charset="0"/>
              </a:rPr>
              <a:t> 52</a:t>
            </a:r>
            <a:endParaRPr lang="en-US" sz="3200" b="1" baseline="30000" dirty="0" smtClean="0">
              <a:solidFill>
                <a:srgbClr val="002060"/>
              </a:solidFill>
              <a:latin typeface="Times New Roman" pitchFamily="18" charset="0"/>
            </a:endParaRPr>
          </a:p>
        </p:txBody>
      </p:sp>
      <p:sp>
        <p:nvSpPr>
          <p:cNvPr id="31747" name="Text Box 3"/>
          <p:cNvSpPr txBox="1">
            <a:spLocks noChangeArrowheads="1"/>
          </p:cNvSpPr>
          <p:nvPr/>
        </p:nvSpPr>
        <p:spPr bwMode="auto">
          <a:xfrm>
            <a:off x="3779838" y="6456363"/>
            <a:ext cx="4899025" cy="215444"/>
          </a:xfrm>
          <a:prstGeom prst="rect">
            <a:avLst/>
          </a:prstGeom>
          <a:noFill/>
          <a:ln w="9525">
            <a:noFill/>
            <a:miter lim="800000"/>
            <a:headEnd/>
            <a:tailEnd/>
          </a:ln>
        </p:spPr>
        <p:txBody>
          <a:bodyPr lIns="0" tIns="0" rIns="0" bIns="0" anchor="b">
            <a:spAutoFit/>
          </a:bodyPr>
          <a:lstStyle/>
          <a:p>
            <a:pPr marL="457200" indent="-457200">
              <a:spcBef>
                <a:spcPct val="15000"/>
              </a:spcBef>
            </a:pPr>
            <a:r>
              <a:rPr lang="en-US" altLang="el-GR" sz="1400" b="1" dirty="0" err="1">
                <a:solidFill>
                  <a:srgbClr val="002060"/>
                </a:solidFill>
              </a:rPr>
              <a:t>Nides</a:t>
            </a:r>
            <a:r>
              <a:rPr lang="en-US" altLang="el-GR" sz="1400" b="1" dirty="0">
                <a:solidFill>
                  <a:srgbClr val="002060"/>
                </a:solidFill>
              </a:rPr>
              <a:t> M, et al. </a:t>
            </a:r>
            <a:r>
              <a:rPr lang="en-US" altLang="el-GR" sz="1400" b="1" i="1" dirty="0">
                <a:solidFill>
                  <a:srgbClr val="002060"/>
                </a:solidFill>
              </a:rPr>
              <a:t>Am J Health </a:t>
            </a:r>
            <a:r>
              <a:rPr lang="en-US" altLang="el-GR" sz="1400" b="1" i="1" dirty="0" err="1">
                <a:solidFill>
                  <a:srgbClr val="002060"/>
                </a:solidFill>
              </a:rPr>
              <a:t>Behav</a:t>
            </a:r>
            <a:r>
              <a:rPr lang="en-US" altLang="el-GR" sz="1400" b="1" dirty="0">
                <a:solidFill>
                  <a:srgbClr val="002060"/>
                </a:solidFill>
              </a:rPr>
              <a:t>. 2008;32:664-675</a:t>
            </a:r>
          </a:p>
        </p:txBody>
      </p:sp>
      <p:grpSp>
        <p:nvGrpSpPr>
          <p:cNvPr id="31748" name="Group 5"/>
          <p:cNvGrpSpPr>
            <a:grpSpLocks/>
          </p:cNvGrpSpPr>
          <p:nvPr/>
        </p:nvGrpSpPr>
        <p:grpSpPr bwMode="auto">
          <a:xfrm>
            <a:off x="1000125" y="1627188"/>
            <a:ext cx="3527425" cy="1006475"/>
            <a:chOff x="448" y="948"/>
            <a:chExt cx="2222" cy="634"/>
          </a:xfrm>
        </p:grpSpPr>
        <p:sp>
          <p:nvSpPr>
            <p:cNvPr id="31858" name="Text Box 6"/>
            <p:cNvSpPr txBox="1">
              <a:spLocks noChangeArrowheads="1"/>
            </p:cNvSpPr>
            <p:nvPr/>
          </p:nvSpPr>
          <p:spPr bwMode="auto">
            <a:xfrm>
              <a:off x="448" y="948"/>
              <a:ext cx="2222" cy="634"/>
            </a:xfrm>
            <a:prstGeom prst="rect">
              <a:avLst/>
            </a:prstGeom>
            <a:solidFill>
              <a:schemeClr val="bg1"/>
            </a:solidFill>
            <a:ln w="9525">
              <a:solidFill>
                <a:schemeClr val="tx1"/>
              </a:solidFill>
              <a:miter lim="800000"/>
              <a:headEnd/>
              <a:tailEnd/>
            </a:ln>
          </p:spPr>
          <p:txBody>
            <a:bodyPr>
              <a:spAutoFit/>
            </a:bodyPr>
            <a:lstStyle/>
            <a:p>
              <a:pPr algn="ctr">
                <a:spcAft>
                  <a:spcPct val="25000"/>
                </a:spcAft>
                <a:tabLst>
                  <a:tab pos="684213" algn="l"/>
                  <a:tab pos="1203325" algn="l"/>
                </a:tabLst>
              </a:pPr>
              <a:r>
                <a:rPr lang="en-US" altLang="el-GR" sz="1400" b="1">
                  <a:latin typeface="Arial" pitchFamily="34" charset="0"/>
                </a:rPr>
                <a:t>OR (95% CI, </a:t>
              </a:r>
              <a:r>
                <a:rPr lang="en-US" altLang="el-GR" sz="1400" b="1" i="1">
                  <a:latin typeface="Arial" pitchFamily="34" charset="0"/>
                </a:rPr>
                <a:t>P</a:t>
              </a:r>
              <a:r>
                <a:rPr lang="en-US" altLang="el-GR" sz="1400" b="1">
                  <a:latin typeface="Arial" pitchFamily="34" charset="0"/>
                </a:rPr>
                <a:t>-value)</a:t>
              </a:r>
            </a:p>
            <a:p>
              <a:pPr>
                <a:tabLst>
                  <a:tab pos="684213" algn="l"/>
                  <a:tab pos="1203325" algn="l"/>
                </a:tabLst>
              </a:pPr>
              <a:r>
                <a:rPr lang="en-US" altLang="el-GR" sz="1400">
                  <a:latin typeface="Arial" pitchFamily="34" charset="0"/>
                </a:rPr>
                <a:t>VAR vs PBO: 2.80 (2.05</a:t>
              </a:r>
              <a:r>
                <a:rPr lang="en-US" altLang="el-GR" sz="1400">
                  <a:latin typeface="Arial" pitchFamily="34" charset="0"/>
                  <a:cs typeface="Arial" pitchFamily="34" charset="0"/>
                </a:rPr>
                <a:t>–3.83; </a:t>
              </a:r>
              <a:r>
                <a:rPr lang="en-US" altLang="el-GR" sz="1400" i="1">
                  <a:latin typeface="Arial" pitchFamily="34" charset="0"/>
                  <a:cs typeface="Arial" pitchFamily="34" charset="0"/>
                </a:rPr>
                <a:t>P</a:t>
              </a:r>
              <a:r>
                <a:rPr lang="en-US" altLang="el-GR" sz="1400">
                  <a:latin typeface="Arial" pitchFamily="34" charset="0"/>
                  <a:cs typeface="Arial" pitchFamily="34" charset="0"/>
                </a:rPr>
                <a:t>&lt;0.0001)</a:t>
              </a:r>
            </a:p>
            <a:p>
              <a:pPr>
                <a:tabLst>
                  <a:tab pos="684213" algn="l"/>
                  <a:tab pos="1203325" algn="l"/>
                </a:tabLst>
              </a:pPr>
              <a:r>
                <a:rPr lang="en-US" altLang="el-GR" sz="1400">
                  <a:latin typeface="Arial" pitchFamily="34" charset="0"/>
                  <a:cs typeface="Arial" pitchFamily="34" charset="0"/>
                </a:rPr>
                <a:t>VAR vs BUP: 1.59 (1.21–2.10; </a:t>
              </a:r>
              <a:r>
                <a:rPr lang="en-US" altLang="el-GR" sz="1400" i="1">
                  <a:latin typeface="Arial" pitchFamily="34" charset="0"/>
                  <a:cs typeface="Arial" pitchFamily="34" charset="0"/>
                </a:rPr>
                <a:t>P=</a:t>
              </a:r>
              <a:r>
                <a:rPr lang="en-US" altLang="el-GR" sz="1400">
                  <a:latin typeface="Arial" pitchFamily="34" charset="0"/>
                  <a:cs typeface="Arial" pitchFamily="34" charset="0"/>
                </a:rPr>
                <a:t>0.0008)</a:t>
              </a:r>
            </a:p>
            <a:p>
              <a:pPr>
                <a:tabLst>
                  <a:tab pos="684213" algn="l"/>
                  <a:tab pos="1203325" algn="l"/>
                </a:tabLst>
              </a:pPr>
              <a:r>
                <a:rPr lang="en-US" altLang="el-GR" sz="1400">
                  <a:latin typeface="Arial" pitchFamily="34" charset="0"/>
                  <a:cs typeface="Arial" pitchFamily="34" charset="0"/>
                </a:rPr>
                <a:t>BUP vs PBO: 1.76 (1.26–2.45; </a:t>
              </a:r>
              <a:r>
                <a:rPr lang="en-US" altLang="el-GR" sz="1400" i="1">
                  <a:latin typeface="Arial" pitchFamily="34" charset="0"/>
                  <a:cs typeface="Arial" pitchFamily="34" charset="0"/>
                </a:rPr>
                <a:t>P=</a:t>
              </a:r>
              <a:r>
                <a:rPr lang="en-US" altLang="el-GR" sz="1400">
                  <a:latin typeface="Arial" pitchFamily="34" charset="0"/>
                  <a:cs typeface="Arial" pitchFamily="34" charset="0"/>
                </a:rPr>
                <a:t>0.0007)</a:t>
              </a:r>
            </a:p>
          </p:txBody>
        </p:sp>
        <p:sp>
          <p:nvSpPr>
            <p:cNvPr id="31859" name="Line 7"/>
            <p:cNvSpPr>
              <a:spLocks noChangeShapeType="1"/>
            </p:cNvSpPr>
            <p:nvPr/>
          </p:nvSpPr>
          <p:spPr bwMode="auto">
            <a:xfrm>
              <a:off x="523" y="1129"/>
              <a:ext cx="2071" cy="0"/>
            </a:xfrm>
            <a:prstGeom prst="line">
              <a:avLst/>
            </a:prstGeom>
            <a:noFill/>
            <a:ln w="9525">
              <a:solidFill>
                <a:schemeClr val="tx1"/>
              </a:solidFill>
              <a:round/>
              <a:headEnd/>
              <a:tailEnd/>
            </a:ln>
          </p:spPr>
          <p:txBody>
            <a:bodyPr wrap="none" anchor="ctr"/>
            <a:lstStyle/>
            <a:p>
              <a:endParaRPr lang="el-GR"/>
            </a:p>
          </p:txBody>
        </p:sp>
      </p:grpSp>
      <p:grpSp>
        <p:nvGrpSpPr>
          <p:cNvPr id="31749" name="Group 8"/>
          <p:cNvGrpSpPr>
            <a:grpSpLocks/>
          </p:cNvGrpSpPr>
          <p:nvPr/>
        </p:nvGrpSpPr>
        <p:grpSpPr bwMode="auto">
          <a:xfrm>
            <a:off x="158750" y="1997075"/>
            <a:ext cx="4335463" cy="3352800"/>
            <a:chOff x="100" y="1398"/>
            <a:chExt cx="2731" cy="2112"/>
          </a:xfrm>
        </p:grpSpPr>
        <p:sp>
          <p:nvSpPr>
            <p:cNvPr id="31837" name="Line 9"/>
            <p:cNvSpPr>
              <a:spLocks noChangeShapeType="1"/>
            </p:cNvSpPr>
            <p:nvPr/>
          </p:nvSpPr>
          <p:spPr bwMode="auto">
            <a:xfrm>
              <a:off x="624" y="3045"/>
              <a:ext cx="2207" cy="0"/>
            </a:xfrm>
            <a:prstGeom prst="line">
              <a:avLst/>
            </a:prstGeom>
            <a:noFill/>
            <a:ln w="12700">
              <a:solidFill>
                <a:schemeClr val="tx1"/>
              </a:solidFill>
              <a:round/>
              <a:headEnd/>
              <a:tailEnd/>
            </a:ln>
          </p:spPr>
          <p:txBody>
            <a:bodyPr wrap="none" anchor="ctr"/>
            <a:lstStyle/>
            <a:p>
              <a:endParaRPr lang="el-GR"/>
            </a:p>
          </p:txBody>
        </p:sp>
        <p:sp>
          <p:nvSpPr>
            <p:cNvPr id="31838" name="Text Box 10"/>
            <p:cNvSpPr txBox="1">
              <a:spLocks noChangeArrowheads="1"/>
            </p:cNvSpPr>
            <p:nvPr/>
          </p:nvSpPr>
          <p:spPr bwMode="auto">
            <a:xfrm>
              <a:off x="345" y="2953"/>
              <a:ext cx="278" cy="192"/>
            </a:xfrm>
            <a:prstGeom prst="rect">
              <a:avLst/>
            </a:prstGeom>
            <a:noFill/>
            <a:ln w="28575">
              <a:noFill/>
              <a:miter lim="800000"/>
              <a:headEnd/>
              <a:tailEnd/>
            </a:ln>
          </p:spPr>
          <p:txBody>
            <a:bodyPr>
              <a:spAutoFit/>
            </a:bodyPr>
            <a:lstStyle/>
            <a:p>
              <a:pPr algn="r">
                <a:spcBef>
                  <a:spcPct val="50000"/>
                </a:spcBef>
              </a:pPr>
              <a:r>
                <a:rPr lang="en-US" altLang="el-GR" sz="1400" b="1">
                  <a:latin typeface="Arial" pitchFamily="34" charset="0"/>
                </a:rPr>
                <a:t>0</a:t>
              </a:r>
            </a:p>
          </p:txBody>
        </p:sp>
        <p:sp>
          <p:nvSpPr>
            <p:cNvPr id="31839" name="Text Box 11"/>
            <p:cNvSpPr txBox="1">
              <a:spLocks noChangeArrowheads="1"/>
            </p:cNvSpPr>
            <p:nvPr/>
          </p:nvSpPr>
          <p:spPr bwMode="auto">
            <a:xfrm>
              <a:off x="345" y="2623"/>
              <a:ext cx="278" cy="192"/>
            </a:xfrm>
            <a:prstGeom prst="rect">
              <a:avLst/>
            </a:prstGeom>
            <a:noFill/>
            <a:ln w="28575">
              <a:noFill/>
              <a:miter lim="800000"/>
              <a:headEnd/>
              <a:tailEnd/>
            </a:ln>
          </p:spPr>
          <p:txBody>
            <a:bodyPr>
              <a:spAutoFit/>
            </a:bodyPr>
            <a:lstStyle/>
            <a:p>
              <a:pPr algn="r">
                <a:spcBef>
                  <a:spcPct val="50000"/>
                </a:spcBef>
              </a:pPr>
              <a:r>
                <a:rPr lang="en-US" altLang="el-GR" sz="1400" b="1">
                  <a:latin typeface="Arial" pitchFamily="34" charset="0"/>
                </a:rPr>
                <a:t>10</a:t>
              </a:r>
            </a:p>
          </p:txBody>
        </p:sp>
        <p:sp>
          <p:nvSpPr>
            <p:cNvPr id="31840" name="Text Box 12"/>
            <p:cNvSpPr txBox="1">
              <a:spLocks noChangeArrowheads="1"/>
            </p:cNvSpPr>
            <p:nvPr/>
          </p:nvSpPr>
          <p:spPr bwMode="auto">
            <a:xfrm>
              <a:off x="345" y="2300"/>
              <a:ext cx="278" cy="192"/>
            </a:xfrm>
            <a:prstGeom prst="rect">
              <a:avLst/>
            </a:prstGeom>
            <a:noFill/>
            <a:ln w="28575">
              <a:noFill/>
              <a:miter lim="800000"/>
              <a:headEnd/>
              <a:tailEnd/>
            </a:ln>
          </p:spPr>
          <p:txBody>
            <a:bodyPr>
              <a:spAutoFit/>
            </a:bodyPr>
            <a:lstStyle/>
            <a:p>
              <a:pPr algn="r">
                <a:spcBef>
                  <a:spcPct val="50000"/>
                </a:spcBef>
              </a:pPr>
              <a:r>
                <a:rPr lang="en-US" altLang="el-GR" sz="1400" b="1">
                  <a:latin typeface="Arial" pitchFamily="34" charset="0"/>
                </a:rPr>
                <a:t>20</a:t>
              </a:r>
            </a:p>
          </p:txBody>
        </p:sp>
        <p:sp>
          <p:nvSpPr>
            <p:cNvPr id="31841" name="Text Box 13"/>
            <p:cNvSpPr txBox="1">
              <a:spLocks noChangeArrowheads="1"/>
            </p:cNvSpPr>
            <p:nvPr/>
          </p:nvSpPr>
          <p:spPr bwMode="auto">
            <a:xfrm>
              <a:off x="345" y="1978"/>
              <a:ext cx="278" cy="192"/>
            </a:xfrm>
            <a:prstGeom prst="rect">
              <a:avLst/>
            </a:prstGeom>
            <a:noFill/>
            <a:ln w="28575">
              <a:noFill/>
              <a:miter lim="800000"/>
              <a:headEnd/>
              <a:tailEnd/>
            </a:ln>
          </p:spPr>
          <p:txBody>
            <a:bodyPr>
              <a:spAutoFit/>
            </a:bodyPr>
            <a:lstStyle/>
            <a:p>
              <a:pPr algn="r">
                <a:spcBef>
                  <a:spcPct val="50000"/>
                </a:spcBef>
              </a:pPr>
              <a:r>
                <a:rPr lang="en-US" altLang="el-GR" sz="1400" b="1">
                  <a:latin typeface="Arial" pitchFamily="34" charset="0"/>
                </a:rPr>
                <a:t>30</a:t>
              </a:r>
            </a:p>
          </p:txBody>
        </p:sp>
        <p:sp>
          <p:nvSpPr>
            <p:cNvPr id="31842" name="Text Box 14"/>
            <p:cNvSpPr txBox="1">
              <a:spLocks noChangeArrowheads="1"/>
            </p:cNvSpPr>
            <p:nvPr/>
          </p:nvSpPr>
          <p:spPr bwMode="auto">
            <a:xfrm>
              <a:off x="345" y="1656"/>
              <a:ext cx="278" cy="192"/>
            </a:xfrm>
            <a:prstGeom prst="rect">
              <a:avLst/>
            </a:prstGeom>
            <a:noFill/>
            <a:ln w="28575">
              <a:noFill/>
              <a:miter lim="800000"/>
              <a:headEnd/>
              <a:tailEnd/>
            </a:ln>
          </p:spPr>
          <p:txBody>
            <a:bodyPr>
              <a:spAutoFit/>
            </a:bodyPr>
            <a:lstStyle/>
            <a:p>
              <a:pPr algn="r">
                <a:spcBef>
                  <a:spcPct val="50000"/>
                </a:spcBef>
              </a:pPr>
              <a:r>
                <a:rPr lang="en-US" altLang="el-GR" sz="1400" b="1">
                  <a:latin typeface="Arial" pitchFamily="34" charset="0"/>
                </a:rPr>
                <a:t>40</a:t>
              </a:r>
            </a:p>
          </p:txBody>
        </p:sp>
        <p:sp>
          <p:nvSpPr>
            <p:cNvPr id="286735" name="Rectangle 15"/>
            <p:cNvSpPr>
              <a:spLocks noChangeArrowheads="1"/>
            </p:cNvSpPr>
            <p:nvPr/>
          </p:nvSpPr>
          <p:spPr bwMode="auto">
            <a:xfrm>
              <a:off x="814" y="2343"/>
              <a:ext cx="444" cy="703"/>
            </a:xfrm>
            <a:prstGeom prst="rect">
              <a:avLst/>
            </a:prstGeom>
            <a:gradFill rotWithShape="1">
              <a:gsLst>
                <a:gs pos="0">
                  <a:schemeClr val="accent1">
                    <a:gamma/>
                    <a:shade val="29412"/>
                    <a:invGamma/>
                  </a:schemeClr>
                </a:gs>
                <a:gs pos="50000">
                  <a:schemeClr val="accent1"/>
                </a:gs>
                <a:gs pos="100000">
                  <a:schemeClr val="accent1">
                    <a:gamma/>
                    <a:shade val="29412"/>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31844" name="Rectangle 16"/>
            <p:cNvSpPr>
              <a:spLocks noChangeArrowheads="1"/>
            </p:cNvSpPr>
            <p:nvPr/>
          </p:nvSpPr>
          <p:spPr bwMode="auto">
            <a:xfrm>
              <a:off x="1502" y="2553"/>
              <a:ext cx="444" cy="493"/>
            </a:xfrm>
            <a:prstGeom prst="rect">
              <a:avLst/>
            </a:prstGeom>
            <a:gradFill rotWithShape="1">
              <a:gsLst>
                <a:gs pos="0">
                  <a:srgbClr val="171746"/>
                </a:gs>
                <a:gs pos="50000">
                  <a:srgbClr val="333399"/>
                </a:gs>
                <a:gs pos="100000">
                  <a:srgbClr val="171746"/>
                </a:gs>
              </a:gsLst>
              <a:lin ang="0" scaled="1"/>
            </a:gradFill>
            <a:ln w="9525">
              <a:noFill/>
              <a:miter lim="800000"/>
              <a:headEnd/>
              <a:tailEnd/>
            </a:ln>
          </p:spPr>
          <p:txBody>
            <a:bodyPr wrap="none" anchor="ctr"/>
            <a:lstStyle/>
            <a:p>
              <a:endParaRPr lang="en-US" altLang="el-GR" b="1"/>
            </a:p>
          </p:txBody>
        </p:sp>
        <p:sp>
          <p:nvSpPr>
            <p:cNvPr id="286737" name="Rectangle 17"/>
            <p:cNvSpPr>
              <a:spLocks noChangeArrowheads="1"/>
            </p:cNvSpPr>
            <p:nvPr/>
          </p:nvSpPr>
          <p:spPr bwMode="auto">
            <a:xfrm>
              <a:off x="2190" y="2750"/>
              <a:ext cx="444" cy="296"/>
            </a:xfrm>
            <a:prstGeom prst="rect">
              <a:avLst/>
            </a:prstGeom>
            <a:gradFill rotWithShape="1">
              <a:gsLst>
                <a:gs pos="0">
                  <a:schemeClr val="bg2">
                    <a:gamma/>
                    <a:shade val="63922"/>
                    <a:invGamma/>
                  </a:schemeClr>
                </a:gs>
                <a:gs pos="50000">
                  <a:schemeClr val="bg2"/>
                </a:gs>
                <a:gs pos="100000">
                  <a:schemeClr val="bg2">
                    <a:gamma/>
                    <a:shade val="63922"/>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31846" name="Text Box 18"/>
            <p:cNvSpPr txBox="1">
              <a:spLocks noChangeArrowheads="1"/>
            </p:cNvSpPr>
            <p:nvPr/>
          </p:nvSpPr>
          <p:spPr bwMode="auto">
            <a:xfrm>
              <a:off x="717" y="3050"/>
              <a:ext cx="601" cy="460"/>
            </a:xfrm>
            <a:prstGeom prst="rect">
              <a:avLst/>
            </a:prstGeom>
            <a:noFill/>
            <a:ln w="28575">
              <a:noFill/>
              <a:miter lim="800000"/>
              <a:headEnd/>
              <a:tailEnd/>
            </a:ln>
          </p:spPr>
          <p:txBody>
            <a:bodyPr wrap="none">
              <a:spAutoFit/>
            </a:bodyPr>
            <a:lstStyle/>
            <a:p>
              <a:pPr algn="ctr"/>
              <a:r>
                <a:rPr lang="en-US" altLang="el-GR" sz="1400" b="1">
                  <a:latin typeface="Arial" pitchFamily="34" charset="0"/>
                </a:rPr>
                <a:t>VAR</a:t>
              </a:r>
            </a:p>
            <a:p>
              <a:pPr algn="ctr"/>
              <a:r>
                <a:rPr lang="en-US" altLang="el-GR" sz="1400" b="1">
                  <a:latin typeface="Arial" pitchFamily="34" charset="0"/>
                </a:rPr>
                <a:t>1 mg BID</a:t>
              </a:r>
              <a:br>
                <a:rPr lang="en-US" altLang="el-GR" sz="1400" b="1">
                  <a:latin typeface="Arial" pitchFamily="34" charset="0"/>
                </a:rPr>
              </a:br>
              <a:r>
                <a:rPr lang="en-US" altLang="el-GR" sz="1400" b="1">
                  <a:latin typeface="Arial" pitchFamily="34" charset="0"/>
                </a:rPr>
                <a:t>(n=696)</a:t>
              </a:r>
            </a:p>
          </p:txBody>
        </p:sp>
        <p:sp>
          <p:nvSpPr>
            <p:cNvPr id="286739" name="Text Box 19"/>
            <p:cNvSpPr txBox="1">
              <a:spLocks noChangeArrowheads="1"/>
            </p:cNvSpPr>
            <p:nvPr/>
          </p:nvSpPr>
          <p:spPr bwMode="auto">
            <a:xfrm>
              <a:off x="794" y="2120"/>
              <a:ext cx="479" cy="212"/>
            </a:xfrm>
            <a:prstGeom prst="rect">
              <a:avLst/>
            </a:prstGeom>
            <a:noFill/>
            <a:ln w="28575">
              <a:noFill/>
              <a:miter lim="800000"/>
              <a:headEnd/>
              <a:tailEnd/>
            </a:ln>
            <a:effec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en-US" sz="1600" b="1" smtClean="0">
                  <a:solidFill>
                    <a:schemeClr val="tx2"/>
                  </a:solidFill>
                  <a:effectLst>
                    <a:outerShdw blurRad="38100" dist="38100" dir="2700000" algn="tl">
                      <a:srgbClr val="000000"/>
                    </a:outerShdw>
                  </a:effectLst>
                  <a:latin typeface="Arial" pitchFamily="34" charset="0"/>
                </a:rPr>
                <a:t>22.4%</a:t>
              </a:r>
            </a:p>
          </p:txBody>
        </p:sp>
        <p:sp>
          <p:nvSpPr>
            <p:cNvPr id="31848" name="Text Box 20"/>
            <p:cNvSpPr txBox="1">
              <a:spLocks noChangeArrowheads="1"/>
            </p:cNvSpPr>
            <p:nvPr/>
          </p:nvSpPr>
          <p:spPr bwMode="auto">
            <a:xfrm>
              <a:off x="1372" y="3050"/>
              <a:ext cx="725" cy="460"/>
            </a:xfrm>
            <a:prstGeom prst="rect">
              <a:avLst/>
            </a:prstGeom>
            <a:noFill/>
            <a:ln w="28575">
              <a:noFill/>
              <a:miter lim="800000"/>
              <a:headEnd/>
              <a:tailEnd/>
            </a:ln>
          </p:spPr>
          <p:txBody>
            <a:bodyPr wrap="none">
              <a:spAutoFit/>
            </a:bodyPr>
            <a:lstStyle/>
            <a:p>
              <a:pPr algn="ctr"/>
              <a:r>
                <a:rPr lang="en-US" altLang="el-GR" sz="1400" b="1">
                  <a:latin typeface="Arial" pitchFamily="34" charset="0"/>
                </a:rPr>
                <a:t>BUP</a:t>
              </a:r>
              <a:br>
                <a:rPr lang="en-US" altLang="el-GR" sz="1400" b="1">
                  <a:latin typeface="Arial" pitchFamily="34" charset="0"/>
                </a:rPr>
              </a:br>
              <a:r>
                <a:rPr lang="en-US" altLang="el-GR" sz="1400" b="1">
                  <a:latin typeface="Arial" pitchFamily="34" charset="0"/>
                </a:rPr>
                <a:t>150 mg BID</a:t>
              </a:r>
              <a:br>
                <a:rPr lang="en-US" altLang="el-GR" sz="1400" b="1">
                  <a:latin typeface="Arial" pitchFamily="34" charset="0"/>
                </a:rPr>
              </a:br>
              <a:r>
                <a:rPr lang="en-US" altLang="el-GR" sz="1400" b="1">
                  <a:latin typeface="Arial" pitchFamily="34" charset="0"/>
                </a:rPr>
                <a:t>(n=671)</a:t>
              </a:r>
            </a:p>
          </p:txBody>
        </p:sp>
        <p:sp>
          <p:nvSpPr>
            <p:cNvPr id="31849" name="Text Box 21"/>
            <p:cNvSpPr txBox="1">
              <a:spLocks noChangeArrowheads="1"/>
            </p:cNvSpPr>
            <p:nvPr/>
          </p:nvSpPr>
          <p:spPr bwMode="auto">
            <a:xfrm>
              <a:off x="1504" y="2360"/>
              <a:ext cx="433" cy="192"/>
            </a:xfrm>
            <a:prstGeom prst="rect">
              <a:avLst/>
            </a:prstGeom>
            <a:noFill/>
            <a:ln w="28575">
              <a:noFill/>
              <a:miter lim="800000"/>
              <a:headEnd/>
              <a:tailEnd/>
            </a:ln>
          </p:spPr>
          <p:txBody>
            <a:bodyPr wrap="none">
              <a:spAutoFit/>
            </a:bodyPr>
            <a:lstStyle/>
            <a:p>
              <a:pPr algn="ctr"/>
              <a:r>
                <a:rPr lang="en-US" altLang="el-GR" sz="1400" b="1">
                  <a:solidFill>
                    <a:schemeClr val="tx2"/>
                  </a:solidFill>
                  <a:latin typeface="Arial" pitchFamily="34" charset="0"/>
                </a:rPr>
                <a:t>15.4%</a:t>
              </a:r>
            </a:p>
          </p:txBody>
        </p:sp>
        <p:sp>
          <p:nvSpPr>
            <p:cNvPr id="31850" name="Text Box 22"/>
            <p:cNvSpPr txBox="1">
              <a:spLocks noChangeArrowheads="1"/>
            </p:cNvSpPr>
            <p:nvPr/>
          </p:nvSpPr>
          <p:spPr bwMode="auto">
            <a:xfrm>
              <a:off x="2159" y="3050"/>
              <a:ext cx="509" cy="326"/>
            </a:xfrm>
            <a:prstGeom prst="rect">
              <a:avLst/>
            </a:prstGeom>
            <a:noFill/>
            <a:ln w="28575">
              <a:noFill/>
              <a:miter lim="800000"/>
              <a:headEnd/>
              <a:tailEnd/>
            </a:ln>
          </p:spPr>
          <p:txBody>
            <a:bodyPr wrap="none">
              <a:spAutoFit/>
            </a:bodyPr>
            <a:lstStyle/>
            <a:p>
              <a:pPr algn="ctr"/>
              <a:r>
                <a:rPr lang="en-US" altLang="el-GR" sz="1400" b="1">
                  <a:latin typeface="Arial" pitchFamily="34" charset="0"/>
                </a:rPr>
                <a:t>PBO</a:t>
              </a:r>
              <a:br>
                <a:rPr lang="en-US" altLang="el-GR" sz="1400" b="1">
                  <a:latin typeface="Arial" pitchFamily="34" charset="0"/>
                </a:rPr>
              </a:br>
              <a:r>
                <a:rPr lang="en-US" altLang="el-GR" sz="1400" b="1">
                  <a:latin typeface="Arial" pitchFamily="34" charset="0"/>
                </a:rPr>
                <a:t>(n=685)</a:t>
              </a:r>
            </a:p>
          </p:txBody>
        </p:sp>
        <p:sp>
          <p:nvSpPr>
            <p:cNvPr id="31851" name="Text Box 23"/>
            <p:cNvSpPr txBox="1">
              <a:spLocks noChangeArrowheads="1"/>
            </p:cNvSpPr>
            <p:nvPr/>
          </p:nvSpPr>
          <p:spPr bwMode="auto">
            <a:xfrm>
              <a:off x="2223" y="2556"/>
              <a:ext cx="371" cy="192"/>
            </a:xfrm>
            <a:prstGeom prst="rect">
              <a:avLst/>
            </a:prstGeom>
            <a:noFill/>
            <a:ln w="28575">
              <a:noFill/>
              <a:miter lim="800000"/>
              <a:headEnd/>
              <a:tailEnd/>
            </a:ln>
          </p:spPr>
          <p:txBody>
            <a:bodyPr wrap="none">
              <a:spAutoFit/>
            </a:bodyPr>
            <a:lstStyle/>
            <a:p>
              <a:pPr algn="ctr"/>
              <a:r>
                <a:rPr lang="en-US" altLang="el-GR" sz="1400" b="1">
                  <a:solidFill>
                    <a:schemeClr val="tx2"/>
                  </a:solidFill>
                  <a:latin typeface="Arial" pitchFamily="34" charset="0"/>
                </a:rPr>
                <a:t>9.3%</a:t>
              </a:r>
            </a:p>
          </p:txBody>
        </p:sp>
        <p:sp>
          <p:nvSpPr>
            <p:cNvPr id="31852" name="Line 24"/>
            <p:cNvSpPr>
              <a:spLocks noChangeShapeType="1"/>
            </p:cNvSpPr>
            <p:nvPr/>
          </p:nvSpPr>
          <p:spPr bwMode="auto">
            <a:xfrm>
              <a:off x="591" y="2722"/>
              <a:ext cx="40" cy="0"/>
            </a:xfrm>
            <a:prstGeom prst="line">
              <a:avLst/>
            </a:prstGeom>
            <a:noFill/>
            <a:ln w="12700">
              <a:solidFill>
                <a:schemeClr val="tx1"/>
              </a:solidFill>
              <a:round/>
              <a:headEnd/>
              <a:tailEnd/>
            </a:ln>
          </p:spPr>
          <p:txBody>
            <a:bodyPr wrap="none" anchor="ctr"/>
            <a:lstStyle/>
            <a:p>
              <a:endParaRPr lang="el-GR"/>
            </a:p>
          </p:txBody>
        </p:sp>
        <p:sp>
          <p:nvSpPr>
            <p:cNvPr id="31853" name="Line 25"/>
            <p:cNvSpPr>
              <a:spLocks noChangeShapeType="1"/>
            </p:cNvSpPr>
            <p:nvPr/>
          </p:nvSpPr>
          <p:spPr bwMode="auto">
            <a:xfrm>
              <a:off x="591" y="2399"/>
              <a:ext cx="40" cy="0"/>
            </a:xfrm>
            <a:prstGeom prst="line">
              <a:avLst/>
            </a:prstGeom>
            <a:noFill/>
            <a:ln w="12700">
              <a:solidFill>
                <a:schemeClr val="tx1"/>
              </a:solidFill>
              <a:round/>
              <a:headEnd/>
              <a:tailEnd/>
            </a:ln>
          </p:spPr>
          <p:txBody>
            <a:bodyPr wrap="none" anchor="ctr"/>
            <a:lstStyle/>
            <a:p>
              <a:endParaRPr lang="el-GR"/>
            </a:p>
          </p:txBody>
        </p:sp>
        <p:sp>
          <p:nvSpPr>
            <p:cNvPr id="31854" name="Line 26"/>
            <p:cNvSpPr>
              <a:spLocks noChangeShapeType="1"/>
            </p:cNvSpPr>
            <p:nvPr/>
          </p:nvSpPr>
          <p:spPr bwMode="auto">
            <a:xfrm>
              <a:off x="591" y="2075"/>
              <a:ext cx="40" cy="0"/>
            </a:xfrm>
            <a:prstGeom prst="line">
              <a:avLst/>
            </a:prstGeom>
            <a:noFill/>
            <a:ln w="12700">
              <a:solidFill>
                <a:schemeClr val="tx1"/>
              </a:solidFill>
              <a:round/>
              <a:headEnd/>
              <a:tailEnd/>
            </a:ln>
          </p:spPr>
          <p:txBody>
            <a:bodyPr wrap="none" anchor="ctr"/>
            <a:lstStyle/>
            <a:p>
              <a:endParaRPr lang="el-GR"/>
            </a:p>
          </p:txBody>
        </p:sp>
        <p:sp>
          <p:nvSpPr>
            <p:cNvPr id="31855" name="Line 27"/>
            <p:cNvSpPr>
              <a:spLocks noChangeShapeType="1"/>
            </p:cNvSpPr>
            <p:nvPr/>
          </p:nvSpPr>
          <p:spPr bwMode="auto">
            <a:xfrm>
              <a:off x="591" y="1762"/>
              <a:ext cx="40" cy="0"/>
            </a:xfrm>
            <a:prstGeom prst="line">
              <a:avLst/>
            </a:prstGeom>
            <a:noFill/>
            <a:ln w="12700">
              <a:solidFill>
                <a:schemeClr val="tx1"/>
              </a:solidFill>
              <a:round/>
              <a:headEnd/>
              <a:tailEnd/>
            </a:ln>
          </p:spPr>
          <p:txBody>
            <a:bodyPr wrap="none" anchor="ctr"/>
            <a:lstStyle/>
            <a:p>
              <a:endParaRPr lang="el-GR"/>
            </a:p>
          </p:txBody>
        </p:sp>
        <p:sp>
          <p:nvSpPr>
            <p:cNvPr id="31856" name="Text Box 28"/>
            <p:cNvSpPr txBox="1">
              <a:spLocks noChangeArrowheads="1"/>
            </p:cNvSpPr>
            <p:nvPr/>
          </p:nvSpPr>
          <p:spPr bwMode="auto">
            <a:xfrm rot="-5400000">
              <a:off x="-691" y="2189"/>
              <a:ext cx="1908" cy="326"/>
            </a:xfrm>
            <a:prstGeom prst="rect">
              <a:avLst/>
            </a:prstGeom>
            <a:noFill/>
            <a:ln w="9525">
              <a:noFill/>
              <a:miter lim="800000"/>
              <a:headEnd/>
              <a:tailEnd/>
            </a:ln>
          </p:spPr>
          <p:txBody>
            <a:bodyPr lIns="93162" tIns="46581" rIns="93162" bIns="46581">
              <a:spAutoFit/>
            </a:bodyPr>
            <a:lstStyle/>
            <a:p>
              <a:pPr algn="ctr"/>
              <a:r>
                <a:rPr lang="en-US" altLang="el-GR" sz="1400" b="1">
                  <a:latin typeface="Arial" pitchFamily="34" charset="0"/>
                </a:rPr>
                <a:t>Continuous Abstinence Rates</a:t>
              </a:r>
            </a:p>
            <a:p>
              <a:pPr algn="ctr"/>
              <a:r>
                <a:rPr lang="en-US" altLang="el-GR" sz="1400" b="1">
                  <a:latin typeface="Arial" pitchFamily="34" charset="0"/>
                </a:rPr>
                <a:t>Weeks 9</a:t>
              </a:r>
              <a:r>
                <a:rPr lang="en-US" altLang="el-GR" sz="1400" b="1">
                  <a:latin typeface="Arial" pitchFamily="34" charset="0"/>
                  <a:cs typeface="Arial" pitchFamily="34" charset="0"/>
                </a:rPr>
                <a:t>–52 (%) </a:t>
              </a:r>
            </a:p>
          </p:txBody>
        </p:sp>
        <p:sp>
          <p:nvSpPr>
            <p:cNvPr id="31857" name="Line 29"/>
            <p:cNvSpPr>
              <a:spLocks noChangeShapeType="1"/>
            </p:cNvSpPr>
            <p:nvPr/>
          </p:nvSpPr>
          <p:spPr bwMode="auto">
            <a:xfrm>
              <a:off x="624" y="1764"/>
              <a:ext cx="0" cy="1281"/>
            </a:xfrm>
            <a:prstGeom prst="line">
              <a:avLst/>
            </a:prstGeom>
            <a:noFill/>
            <a:ln w="12700">
              <a:solidFill>
                <a:schemeClr val="tx1"/>
              </a:solidFill>
              <a:round/>
              <a:headEnd/>
              <a:tailEnd/>
            </a:ln>
          </p:spPr>
          <p:txBody>
            <a:bodyPr wrap="none" anchor="ctr"/>
            <a:lstStyle/>
            <a:p>
              <a:endParaRPr lang="el-GR"/>
            </a:p>
          </p:txBody>
        </p:sp>
      </p:grpSp>
      <p:grpSp>
        <p:nvGrpSpPr>
          <p:cNvPr id="31750" name="Group 30"/>
          <p:cNvGrpSpPr>
            <a:grpSpLocks/>
          </p:cNvGrpSpPr>
          <p:nvPr/>
        </p:nvGrpSpPr>
        <p:grpSpPr bwMode="auto">
          <a:xfrm>
            <a:off x="4868863" y="1751013"/>
            <a:ext cx="4275137" cy="3479800"/>
            <a:chOff x="3058" y="1103"/>
            <a:chExt cx="2693" cy="2192"/>
          </a:xfrm>
        </p:grpSpPr>
        <p:sp>
          <p:nvSpPr>
            <p:cNvPr id="31751" name="Text Box 31"/>
            <p:cNvSpPr txBox="1">
              <a:spLocks noChangeArrowheads="1"/>
            </p:cNvSpPr>
            <p:nvPr/>
          </p:nvSpPr>
          <p:spPr bwMode="auto">
            <a:xfrm>
              <a:off x="3502" y="3103"/>
              <a:ext cx="1955" cy="192"/>
            </a:xfrm>
            <a:prstGeom prst="rect">
              <a:avLst/>
            </a:prstGeom>
            <a:noFill/>
            <a:ln w="28575">
              <a:noFill/>
              <a:miter lim="800000"/>
              <a:headEnd/>
              <a:tailEnd/>
            </a:ln>
          </p:spPr>
          <p:txBody>
            <a:bodyPr>
              <a:spAutoFit/>
            </a:bodyPr>
            <a:lstStyle/>
            <a:p>
              <a:pPr algn="ctr"/>
              <a:r>
                <a:rPr lang="en-US" altLang="el-GR" sz="1400" b="1">
                  <a:latin typeface="Arial" pitchFamily="34" charset="0"/>
                </a:rPr>
                <a:t>Week</a:t>
              </a:r>
            </a:p>
          </p:txBody>
        </p:sp>
        <p:sp>
          <p:nvSpPr>
            <p:cNvPr id="31752" name="Line 32"/>
            <p:cNvSpPr>
              <a:spLocks noChangeShapeType="1"/>
            </p:cNvSpPr>
            <p:nvPr/>
          </p:nvSpPr>
          <p:spPr bwMode="auto">
            <a:xfrm>
              <a:off x="3594" y="1238"/>
              <a:ext cx="0" cy="1687"/>
            </a:xfrm>
            <a:prstGeom prst="line">
              <a:avLst/>
            </a:prstGeom>
            <a:noFill/>
            <a:ln w="12700">
              <a:solidFill>
                <a:schemeClr val="tx1"/>
              </a:solidFill>
              <a:round/>
              <a:headEnd/>
              <a:tailEnd/>
            </a:ln>
          </p:spPr>
          <p:txBody>
            <a:bodyPr wrap="none" anchor="ctr"/>
            <a:lstStyle/>
            <a:p>
              <a:endParaRPr lang="el-GR"/>
            </a:p>
          </p:txBody>
        </p:sp>
        <p:sp>
          <p:nvSpPr>
            <p:cNvPr id="31753" name="Line 33"/>
            <p:cNvSpPr>
              <a:spLocks noChangeShapeType="1"/>
            </p:cNvSpPr>
            <p:nvPr/>
          </p:nvSpPr>
          <p:spPr bwMode="auto">
            <a:xfrm>
              <a:off x="3594" y="2920"/>
              <a:ext cx="0" cy="32"/>
            </a:xfrm>
            <a:prstGeom prst="line">
              <a:avLst/>
            </a:prstGeom>
            <a:noFill/>
            <a:ln w="12700">
              <a:solidFill>
                <a:schemeClr val="tx1"/>
              </a:solidFill>
              <a:round/>
              <a:headEnd/>
              <a:tailEnd/>
            </a:ln>
          </p:spPr>
          <p:txBody>
            <a:bodyPr wrap="none" anchor="ctr"/>
            <a:lstStyle/>
            <a:p>
              <a:endParaRPr lang="el-GR"/>
            </a:p>
          </p:txBody>
        </p:sp>
        <p:sp>
          <p:nvSpPr>
            <p:cNvPr id="31754" name="Line 34"/>
            <p:cNvSpPr>
              <a:spLocks noChangeShapeType="1"/>
            </p:cNvSpPr>
            <p:nvPr/>
          </p:nvSpPr>
          <p:spPr bwMode="auto">
            <a:xfrm>
              <a:off x="3589" y="2917"/>
              <a:ext cx="1953" cy="0"/>
            </a:xfrm>
            <a:prstGeom prst="line">
              <a:avLst/>
            </a:prstGeom>
            <a:noFill/>
            <a:ln w="12700">
              <a:solidFill>
                <a:schemeClr val="tx1"/>
              </a:solidFill>
              <a:round/>
              <a:headEnd/>
              <a:tailEnd/>
            </a:ln>
          </p:spPr>
          <p:txBody>
            <a:bodyPr wrap="none" anchor="ctr"/>
            <a:lstStyle/>
            <a:p>
              <a:endParaRPr lang="el-GR"/>
            </a:p>
          </p:txBody>
        </p:sp>
        <p:sp>
          <p:nvSpPr>
            <p:cNvPr id="31755" name="Line 35"/>
            <p:cNvSpPr>
              <a:spLocks noChangeShapeType="1"/>
            </p:cNvSpPr>
            <p:nvPr/>
          </p:nvSpPr>
          <p:spPr bwMode="auto">
            <a:xfrm>
              <a:off x="3567" y="2752"/>
              <a:ext cx="27" cy="0"/>
            </a:xfrm>
            <a:prstGeom prst="line">
              <a:avLst/>
            </a:prstGeom>
            <a:noFill/>
            <a:ln w="12700">
              <a:solidFill>
                <a:schemeClr val="tx1"/>
              </a:solidFill>
              <a:round/>
              <a:headEnd/>
              <a:tailEnd/>
            </a:ln>
          </p:spPr>
          <p:txBody>
            <a:bodyPr wrap="none" anchor="ctr"/>
            <a:lstStyle/>
            <a:p>
              <a:endParaRPr lang="el-GR"/>
            </a:p>
          </p:txBody>
        </p:sp>
        <p:sp>
          <p:nvSpPr>
            <p:cNvPr id="31756" name="Line 36"/>
            <p:cNvSpPr>
              <a:spLocks noChangeShapeType="1"/>
            </p:cNvSpPr>
            <p:nvPr/>
          </p:nvSpPr>
          <p:spPr bwMode="auto">
            <a:xfrm>
              <a:off x="3567" y="2583"/>
              <a:ext cx="27" cy="0"/>
            </a:xfrm>
            <a:prstGeom prst="line">
              <a:avLst/>
            </a:prstGeom>
            <a:noFill/>
            <a:ln w="12700">
              <a:solidFill>
                <a:schemeClr val="tx1"/>
              </a:solidFill>
              <a:round/>
              <a:headEnd/>
              <a:tailEnd/>
            </a:ln>
          </p:spPr>
          <p:txBody>
            <a:bodyPr wrap="none" anchor="ctr"/>
            <a:lstStyle/>
            <a:p>
              <a:endParaRPr lang="el-GR"/>
            </a:p>
          </p:txBody>
        </p:sp>
        <p:sp>
          <p:nvSpPr>
            <p:cNvPr id="31757" name="Line 37"/>
            <p:cNvSpPr>
              <a:spLocks noChangeShapeType="1"/>
            </p:cNvSpPr>
            <p:nvPr/>
          </p:nvSpPr>
          <p:spPr bwMode="auto">
            <a:xfrm>
              <a:off x="3567" y="2414"/>
              <a:ext cx="27" cy="0"/>
            </a:xfrm>
            <a:prstGeom prst="line">
              <a:avLst/>
            </a:prstGeom>
            <a:noFill/>
            <a:ln w="12700">
              <a:solidFill>
                <a:schemeClr val="tx1"/>
              </a:solidFill>
              <a:round/>
              <a:headEnd/>
              <a:tailEnd/>
            </a:ln>
          </p:spPr>
          <p:txBody>
            <a:bodyPr wrap="none" anchor="ctr"/>
            <a:lstStyle/>
            <a:p>
              <a:endParaRPr lang="el-GR"/>
            </a:p>
          </p:txBody>
        </p:sp>
        <p:sp>
          <p:nvSpPr>
            <p:cNvPr id="31758" name="Line 38"/>
            <p:cNvSpPr>
              <a:spLocks noChangeShapeType="1"/>
            </p:cNvSpPr>
            <p:nvPr/>
          </p:nvSpPr>
          <p:spPr bwMode="auto">
            <a:xfrm>
              <a:off x="3567" y="2246"/>
              <a:ext cx="27" cy="0"/>
            </a:xfrm>
            <a:prstGeom prst="line">
              <a:avLst/>
            </a:prstGeom>
            <a:noFill/>
            <a:ln w="12700">
              <a:solidFill>
                <a:schemeClr val="tx1"/>
              </a:solidFill>
              <a:round/>
              <a:headEnd/>
              <a:tailEnd/>
            </a:ln>
          </p:spPr>
          <p:txBody>
            <a:bodyPr wrap="none" anchor="ctr"/>
            <a:lstStyle/>
            <a:p>
              <a:endParaRPr lang="el-GR"/>
            </a:p>
          </p:txBody>
        </p:sp>
        <p:sp>
          <p:nvSpPr>
            <p:cNvPr id="31759" name="Line 39"/>
            <p:cNvSpPr>
              <a:spLocks noChangeShapeType="1"/>
            </p:cNvSpPr>
            <p:nvPr/>
          </p:nvSpPr>
          <p:spPr bwMode="auto">
            <a:xfrm>
              <a:off x="3567" y="2078"/>
              <a:ext cx="27" cy="0"/>
            </a:xfrm>
            <a:prstGeom prst="line">
              <a:avLst/>
            </a:prstGeom>
            <a:noFill/>
            <a:ln w="12700">
              <a:solidFill>
                <a:schemeClr val="tx1"/>
              </a:solidFill>
              <a:round/>
              <a:headEnd/>
              <a:tailEnd/>
            </a:ln>
          </p:spPr>
          <p:txBody>
            <a:bodyPr wrap="none" anchor="ctr"/>
            <a:lstStyle/>
            <a:p>
              <a:endParaRPr lang="el-GR"/>
            </a:p>
          </p:txBody>
        </p:sp>
        <p:sp>
          <p:nvSpPr>
            <p:cNvPr id="31760" name="Line 40"/>
            <p:cNvSpPr>
              <a:spLocks noChangeShapeType="1"/>
            </p:cNvSpPr>
            <p:nvPr/>
          </p:nvSpPr>
          <p:spPr bwMode="auto">
            <a:xfrm>
              <a:off x="3567" y="1909"/>
              <a:ext cx="27" cy="0"/>
            </a:xfrm>
            <a:prstGeom prst="line">
              <a:avLst/>
            </a:prstGeom>
            <a:noFill/>
            <a:ln w="12700">
              <a:solidFill>
                <a:schemeClr val="tx1"/>
              </a:solidFill>
              <a:round/>
              <a:headEnd/>
              <a:tailEnd/>
            </a:ln>
          </p:spPr>
          <p:txBody>
            <a:bodyPr wrap="none" anchor="ctr"/>
            <a:lstStyle/>
            <a:p>
              <a:endParaRPr lang="el-GR"/>
            </a:p>
          </p:txBody>
        </p:sp>
        <p:sp>
          <p:nvSpPr>
            <p:cNvPr id="31761" name="Line 41"/>
            <p:cNvSpPr>
              <a:spLocks noChangeShapeType="1"/>
            </p:cNvSpPr>
            <p:nvPr/>
          </p:nvSpPr>
          <p:spPr bwMode="auto">
            <a:xfrm>
              <a:off x="3567" y="1740"/>
              <a:ext cx="27" cy="0"/>
            </a:xfrm>
            <a:prstGeom prst="line">
              <a:avLst/>
            </a:prstGeom>
            <a:noFill/>
            <a:ln w="12700">
              <a:solidFill>
                <a:schemeClr val="tx1"/>
              </a:solidFill>
              <a:round/>
              <a:headEnd/>
              <a:tailEnd/>
            </a:ln>
          </p:spPr>
          <p:txBody>
            <a:bodyPr wrap="none" anchor="ctr"/>
            <a:lstStyle/>
            <a:p>
              <a:endParaRPr lang="el-GR"/>
            </a:p>
          </p:txBody>
        </p:sp>
        <p:sp>
          <p:nvSpPr>
            <p:cNvPr id="31762" name="Line 42"/>
            <p:cNvSpPr>
              <a:spLocks noChangeShapeType="1"/>
            </p:cNvSpPr>
            <p:nvPr/>
          </p:nvSpPr>
          <p:spPr bwMode="auto">
            <a:xfrm>
              <a:off x="3567" y="1571"/>
              <a:ext cx="27" cy="0"/>
            </a:xfrm>
            <a:prstGeom prst="line">
              <a:avLst/>
            </a:prstGeom>
            <a:noFill/>
            <a:ln w="12700">
              <a:solidFill>
                <a:schemeClr val="tx1"/>
              </a:solidFill>
              <a:round/>
              <a:headEnd/>
              <a:tailEnd/>
            </a:ln>
          </p:spPr>
          <p:txBody>
            <a:bodyPr wrap="none" anchor="ctr"/>
            <a:lstStyle/>
            <a:p>
              <a:endParaRPr lang="el-GR"/>
            </a:p>
          </p:txBody>
        </p:sp>
        <p:sp>
          <p:nvSpPr>
            <p:cNvPr id="31763" name="Line 43"/>
            <p:cNvSpPr>
              <a:spLocks noChangeShapeType="1"/>
            </p:cNvSpPr>
            <p:nvPr/>
          </p:nvSpPr>
          <p:spPr bwMode="auto">
            <a:xfrm>
              <a:off x="3567" y="1402"/>
              <a:ext cx="27" cy="0"/>
            </a:xfrm>
            <a:prstGeom prst="line">
              <a:avLst/>
            </a:prstGeom>
            <a:noFill/>
            <a:ln w="12700">
              <a:solidFill>
                <a:schemeClr val="tx1"/>
              </a:solidFill>
              <a:round/>
              <a:headEnd/>
              <a:tailEnd/>
            </a:ln>
          </p:spPr>
          <p:txBody>
            <a:bodyPr wrap="none" anchor="ctr"/>
            <a:lstStyle/>
            <a:p>
              <a:endParaRPr lang="el-GR"/>
            </a:p>
          </p:txBody>
        </p:sp>
        <p:sp>
          <p:nvSpPr>
            <p:cNvPr id="31764" name="Line 44"/>
            <p:cNvSpPr>
              <a:spLocks noChangeShapeType="1"/>
            </p:cNvSpPr>
            <p:nvPr/>
          </p:nvSpPr>
          <p:spPr bwMode="auto">
            <a:xfrm>
              <a:off x="3567" y="1238"/>
              <a:ext cx="27" cy="0"/>
            </a:xfrm>
            <a:prstGeom prst="line">
              <a:avLst/>
            </a:prstGeom>
            <a:noFill/>
            <a:ln w="12700">
              <a:solidFill>
                <a:schemeClr val="tx1"/>
              </a:solidFill>
              <a:round/>
              <a:headEnd/>
              <a:tailEnd/>
            </a:ln>
          </p:spPr>
          <p:txBody>
            <a:bodyPr wrap="none" anchor="ctr"/>
            <a:lstStyle/>
            <a:p>
              <a:endParaRPr lang="el-GR"/>
            </a:p>
          </p:txBody>
        </p:sp>
        <p:sp>
          <p:nvSpPr>
            <p:cNvPr id="31765" name="Line 45"/>
            <p:cNvSpPr>
              <a:spLocks noChangeShapeType="1"/>
            </p:cNvSpPr>
            <p:nvPr/>
          </p:nvSpPr>
          <p:spPr bwMode="auto">
            <a:xfrm>
              <a:off x="3798" y="2916"/>
              <a:ext cx="0" cy="32"/>
            </a:xfrm>
            <a:prstGeom prst="line">
              <a:avLst/>
            </a:prstGeom>
            <a:noFill/>
            <a:ln w="12700">
              <a:solidFill>
                <a:schemeClr val="tx1"/>
              </a:solidFill>
              <a:round/>
              <a:headEnd/>
              <a:tailEnd/>
            </a:ln>
          </p:spPr>
          <p:txBody>
            <a:bodyPr wrap="none" anchor="ctr"/>
            <a:lstStyle/>
            <a:p>
              <a:endParaRPr lang="el-GR"/>
            </a:p>
          </p:txBody>
        </p:sp>
        <p:sp>
          <p:nvSpPr>
            <p:cNvPr id="31766" name="Line 46"/>
            <p:cNvSpPr>
              <a:spLocks noChangeShapeType="1"/>
            </p:cNvSpPr>
            <p:nvPr/>
          </p:nvSpPr>
          <p:spPr bwMode="auto">
            <a:xfrm>
              <a:off x="3986" y="2916"/>
              <a:ext cx="0" cy="32"/>
            </a:xfrm>
            <a:prstGeom prst="line">
              <a:avLst/>
            </a:prstGeom>
            <a:noFill/>
            <a:ln w="12700">
              <a:solidFill>
                <a:schemeClr val="tx1"/>
              </a:solidFill>
              <a:round/>
              <a:headEnd/>
              <a:tailEnd/>
            </a:ln>
          </p:spPr>
          <p:txBody>
            <a:bodyPr wrap="none" anchor="ctr"/>
            <a:lstStyle/>
            <a:p>
              <a:endParaRPr lang="el-GR"/>
            </a:p>
          </p:txBody>
        </p:sp>
        <p:sp>
          <p:nvSpPr>
            <p:cNvPr id="31767" name="Line 47"/>
            <p:cNvSpPr>
              <a:spLocks noChangeShapeType="1"/>
            </p:cNvSpPr>
            <p:nvPr/>
          </p:nvSpPr>
          <p:spPr bwMode="auto">
            <a:xfrm>
              <a:off x="4182" y="2916"/>
              <a:ext cx="0" cy="32"/>
            </a:xfrm>
            <a:prstGeom prst="line">
              <a:avLst/>
            </a:prstGeom>
            <a:noFill/>
            <a:ln w="12700">
              <a:solidFill>
                <a:schemeClr val="tx1"/>
              </a:solidFill>
              <a:round/>
              <a:headEnd/>
              <a:tailEnd/>
            </a:ln>
          </p:spPr>
          <p:txBody>
            <a:bodyPr wrap="none" anchor="ctr"/>
            <a:lstStyle/>
            <a:p>
              <a:endParaRPr lang="el-GR"/>
            </a:p>
          </p:txBody>
        </p:sp>
        <p:sp>
          <p:nvSpPr>
            <p:cNvPr id="31768" name="Line 48"/>
            <p:cNvSpPr>
              <a:spLocks noChangeShapeType="1"/>
            </p:cNvSpPr>
            <p:nvPr/>
          </p:nvSpPr>
          <p:spPr bwMode="auto">
            <a:xfrm>
              <a:off x="4366" y="2916"/>
              <a:ext cx="0" cy="32"/>
            </a:xfrm>
            <a:prstGeom prst="line">
              <a:avLst/>
            </a:prstGeom>
            <a:noFill/>
            <a:ln w="12700">
              <a:solidFill>
                <a:schemeClr val="tx1"/>
              </a:solidFill>
              <a:round/>
              <a:headEnd/>
              <a:tailEnd/>
            </a:ln>
          </p:spPr>
          <p:txBody>
            <a:bodyPr wrap="none" anchor="ctr"/>
            <a:lstStyle/>
            <a:p>
              <a:endParaRPr lang="el-GR"/>
            </a:p>
          </p:txBody>
        </p:sp>
        <p:sp>
          <p:nvSpPr>
            <p:cNvPr id="31769" name="Line 49"/>
            <p:cNvSpPr>
              <a:spLocks noChangeShapeType="1"/>
            </p:cNvSpPr>
            <p:nvPr/>
          </p:nvSpPr>
          <p:spPr bwMode="auto">
            <a:xfrm>
              <a:off x="4558" y="2916"/>
              <a:ext cx="0" cy="32"/>
            </a:xfrm>
            <a:prstGeom prst="line">
              <a:avLst/>
            </a:prstGeom>
            <a:noFill/>
            <a:ln w="12700">
              <a:solidFill>
                <a:schemeClr val="tx1"/>
              </a:solidFill>
              <a:round/>
              <a:headEnd/>
              <a:tailEnd/>
            </a:ln>
          </p:spPr>
          <p:txBody>
            <a:bodyPr wrap="none" anchor="ctr"/>
            <a:lstStyle/>
            <a:p>
              <a:endParaRPr lang="el-GR"/>
            </a:p>
          </p:txBody>
        </p:sp>
        <p:sp>
          <p:nvSpPr>
            <p:cNvPr id="31770" name="Line 50"/>
            <p:cNvSpPr>
              <a:spLocks noChangeShapeType="1"/>
            </p:cNvSpPr>
            <p:nvPr/>
          </p:nvSpPr>
          <p:spPr bwMode="auto">
            <a:xfrm>
              <a:off x="4754" y="2916"/>
              <a:ext cx="0" cy="32"/>
            </a:xfrm>
            <a:prstGeom prst="line">
              <a:avLst/>
            </a:prstGeom>
            <a:noFill/>
            <a:ln w="12700">
              <a:solidFill>
                <a:schemeClr val="tx1"/>
              </a:solidFill>
              <a:round/>
              <a:headEnd/>
              <a:tailEnd/>
            </a:ln>
          </p:spPr>
          <p:txBody>
            <a:bodyPr wrap="none" anchor="ctr"/>
            <a:lstStyle/>
            <a:p>
              <a:endParaRPr lang="el-GR"/>
            </a:p>
          </p:txBody>
        </p:sp>
        <p:sp>
          <p:nvSpPr>
            <p:cNvPr id="31771" name="Line 51"/>
            <p:cNvSpPr>
              <a:spLocks noChangeShapeType="1"/>
            </p:cNvSpPr>
            <p:nvPr/>
          </p:nvSpPr>
          <p:spPr bwMode="auto">
            <a:xfrm>
              <a:off x="4954" y="2916"/>
              <a:ext cx="0" cy="32"/>
            </a:xfrm>
            <a:prstGeom prst="line">
              <a:avLst/>
            </a:prstGeom>
            <a:noFill/>
            <a:ln w="12700">
              <a:solidFill>
                <a:schemeClr val="tx1"/>
              </a:solidFill>
              <a:round/>
              <a:headEnd/>
              <a:tailEnd/>
            </a:ln>
          </p:spPr>
          <p:txBody>
            <a:bodyPr wrap="none" anchor="ctr"/>
            <a:lstStyle/>
            <a:p>
              <a:endParaRPr lang="el-GR"/>
            </a:p>
          </p:txBody>
        </p:sp>
        <p:sp>
          <p:nvSpPr>
            <p:cNvPr id="31772" name="Line 52"/>
            <p:cNvSpPr>
              <a:spLocks noChangeShapeType="1"/>
            </p:cNvSpPr>
            <p:nvPr/>
          </p:nvSpPr>
          <p:spPr bwMode="auto">
            <a:xfrm>
              <a:off x="5142" y="2916"/>
              <a:ext cx="0" cy="32"/>
            </a:xfrm>
            <a:prstGeom prst="line">
              <a:avLst/>
            </a:prstGeom>
            <a:noFill/>
            <a:ln w="12700">
              <a:solidFill>
                <a:schemeClr val="tx1"/>
              </a:solidFill>
              <a:round/>
              <a:headEnd/>
              <a:tailEnd/>
            </a:ln>
          </p:spPr>
          <p:txBody>
            <a:bodyPr wrap="none" anchor="ctr"/>
            <a:lstStyle/>
            <a:p>
              <a:endParaRPr lang="el-GR"/>
            </a:p>
          </p:txBody>
        </p:sp>
        <p:sp>
          <p:nvSpPr>
            <p:cNvPr id="31773" name="Line 53"/>
            <p:cNvSpPr>
              <a:spLocks noChangeShapeType="1"/>
            </p:cNvSpPr>
            <p:nvPr/>
          </p:nvSpPr>
          <p:spPr bwMode="auto">
            <a:xfrm>
              <a:off x="5338" y="2916"/>
              <a:ext cx="0" cy="32"/>
            </a:xfrm>
            <a:prstGeom prst="line">
              <a:avLst/>
            </a:prstGeom>
            <a:noFill/>
            <a:ln w="12700">
              <a:solidFill>
                <a:schemeClr val="tx1"/>
              </a:solidFill>
              <a:round/>
              <a:headEnd/>
              <a:tailEnd/>
            </a:ln>
          </p:spPr>
          <p:txBody>
            <a:bodyPr wrap="none" anchor="ctr"/>
            <a:lstStyle/>
            <a:p>
              <a:endParaRPr lang="el-GR"/>
            </a:p>
          </p:txBody>
        </p:sp>
        <p:sp>
          <p:nvSpPr>
            <p:cNvPr id="31774" name="Line 54"/>
            <p:cNvSpPr>
              <a:spLocks noChangeShapeType="1"/>
            </p:cNvSpPr>
            <p:nvPr/>
          </p:nvSpPr>
          <p:spPr bwMode="auto">
            <a:xfrm>
              <a:off x="5539" y="2916"/>
              <a:ext cx="0" cy="32"/>
            </a:xfrm>
            <a:prstGeom prst="line">
              <a:avLst/>
            </a:prstGeom>
            <a:noFill/>
            <a:ln w="12700">
              <a:solidFill>
                <a:schemeClr val="tx1"/>
              </a:solidFill>
              <a:round/>
              <a:headEnd/>
              <a:tailEnd/>
            </a:ln>
          </p:spPr>
          <p:txBody>
            <a:bodyPr wrap="none" anchor="ctr"/>
            <a:lstStyle/>
            <a:p>
              <a:endParaRPr lang="el-GR"/>
            </a:p>
          </p:txBody>
        </p:sp>
        <p:sp>
          <p:nvSpPr>
            <p:cNvPr id="31775" name="Text Box 55"/>
            <p:cNvSpPr txBox="1">
              <a:spLocks noChangeArrowheads="1"/>
            </p:cNvSpPr>
            <p:nvPr/>
          </p:nvSpPr>
          <p:spPr bwMode="auto">
            <a:xfrm>
              <a:off x="3476"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12</a:t>
              </a:r>
            </a:p>
          </p:txBody>
        </p:sp>
        <p:sp>
          <p:nvSpPr>
            <p:cNvPr id="31776" name="Text Box 56"/>
            <p:cNvSpPr txBox="1">
              <a:spLocks noChangeArrowheads="1"/>
            </p:cNvSpPr>
            <p:nvPr/>
          </p:nvSpPr>
          <p:spPr bwMode="auto">
            <a:xfrm>
              <a:off x="3682"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16</a:t>
              </a:r>
            </a:p>
          </p:txBody>
        </p:sp>
        <p:sp>
          <p:nvSpPr>
            <p:cNvPr id="31777" name="Text Box 57"/>
            <p:cNvSpPr txBox="1">
              <a:spLocks noChangeArrowheads="1"/>
            </p:cNvSpPr>
            <p:nvPr/>
          </p:nvSpPr>
          <p:spPr bwMode="auto">
            <a:xfrm>
              <a:off x="3866"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20</a:t>
              </a:r>
            </a:p>
          </p:txBody>
        </p:sp>
        <p:sp>
          <p:nvSpPr>
            <p:cNvPr id="31778" name="Text Box 58"/>
            <p:cNvSpPr txBox="1">
              <a:spLocks noChangeArrowheads="1"/>
            </p:cNvSpPr>
            <p:nvPr/>
          </p:nvSpPr>
          <p:spPr bwMode="auto">
            <a:xfrm>
              <a:off x="4060"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24</a:t>
              </a:r>
            </a:p>
          </p:txBody>
        </p:sp>
        <p:sp>
          <p:nvSpPr>
            <p:cNvPr id="31779" name="Text Box 59"/>
            <p:cNvSpPr txBox="1">
              <a:spLocks noChangeArrowheads="1"/>
            </p:cNvSpPr>
            <p:nvPr/>
          </p:nvSpPr>
          <p:spPr bwMode="auto">
            <a:xfrm>
              <a:off x="4245"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28</a:t>
              </a:r>
            </a:p>
          </p:txBody>
        </p:sp>
        <p:sp>
          <p:nvSpPr>
            <p:cNvPr id="31780" name="Text Box 60"/>
            <p:cNvSpPr txBox="1">
              <a:spLocks noChangeArrowheads="1"/>
            </p:cNvSpPr>
            <p:nvPr/>
          </p:nvSpPr>
          <p:spPr bwMode="auto">
            <a:xfrm>
              <a:off x="4441"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32</a:t>
              </a:r>
            </a:p>
          </p:txBody>
        </p:sp>
        <p:sp>
          <p:nvSpPr>
            <p:cNvPr id="31781" name="Text Box 61"/>
            <p:cNvSpPr txBox="1">
              <a:spLocks noChangeArrowheads="1"/>
            </p:cNvSpPr>
            <p:nvPr/>
          </p:nvSpPr>
          <p:spPr bwMode="auto">
            <a:xfrm>
              <a:off x="4632"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36</a:t>
              </a:r>
            </a:p>
          </p:txBody>
        </p:sp>
        <p:sp>
          <p:nvSpPr>
            <p:cNvPr id="31782" name="Text Box 62"/>
            <p:cNvSpPr txBox="1">
              <a:spLocks noChangeArrowheads="1"/>
            </p:cNvSpPr>
            <p:nvPr/>
          </p:nvSpPr>
          <p:spPr bwMode="auto">
            <a:xfrm>
              <a:off x="4836"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40</a:t>
              </a:r>
            </a:p>
          </p:txBody>
        </p:sp>
        <p:sp>
          <p:nvSpPr>
            <p:cNvPr id="31783" name="Text Box 63"/>
            <p:cNvSpPr txBox="1">
              <a:spLocks noChangeArrowheads="1"/>
            </p:cNvSpPr>
            <p:nvPr/>
          </p:nvSpPr>
          <p:spPr bwMode="auto">
            <a:xfrm>
              <a:off x="5022"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44</a:t>
              </a:r>
            </a:p>
          </p:txBody>
        </p:sp>
        <p:sp>
          <p:nvSpPr>
            <p:cNvPr id="31784" name="Text Box 64"/>
            <p:cNvSpPr txBox="1">
              <a:spLocks noChangeArrowheads="1"/>
            </p:cNvSpPr>
            <p:nvPr/>
          </p:nvSpPr>
          <p:spPr bwMode="auto">
            <a:xfrm>
              <a:off x="5212"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48</a:t>
              </a:r>
            </a:p>
          </p:txBody>
        </p:sp>
        <p:sp>
          <p:nvSpPr>
            <p:cNvPr id="31785" name="Text Box 65"/>
            <p:cNvSpPr txBox="1">
              <a:spLocks noChangeArrowheads="1"/>
            </p:cNvSpPr>
            <p:nvPr/>
          </p:nvSpPr>
          <p:spPr bwMode="auto">
            <a:xfrm>
              <a:off x="5411" y="2959"/>
              <a:ext cx="240" cy="192"/>
            </a:xfrm>
            <a:prstGeom prst="rect">
              <a:avLst/>
            </a:prstGeom>
            <a:noFill/>
            <a:ln w="28575">
              <a:noFill/>
              <a:miter lim="800000"/>
              <a:headEnd/>
              <a:tailEnd/>
            </a:ln>
          </p:spPr>
          <p:txBody>
            <a:bodyPr wrap="none">
              <a:spAutoFit/>
            </a:bodyPr>
            <a:lstStyle/>
            <a:p>
              <a:pPr algn="ctr"/>
              <a:r>
                <a:rPr lang="en-US" altLang="el-GR" sz="1400" b="1">
                  <a:latin typeface="Arial" pitchFamily="34" charset="0"/>
                </a:rPr>
                <a:t>52</a:t>
              </a:r>
            </a:p>
          </p:txBody>
        </p:sp>
        <p:sp>
          <p:nvSpPr>
            <p:cNvPr id="31786" name="Freeform 66"/>
            <p:cNvSpPr>
              <a:spLocks/>
            </p:cNvSpPr>
            <p:nvPr/>
          </p:nvSpPr>
          <p:spPr bwMode="auto">
            <a:xfrm>
              <a:off x="3599" y="1425"/>
              <a:ext cx="1917" cy="749"/>
            </a:xfrm>
            <a:custGeom>
              <a:avLst/>
              <a:gdLst>
                <a:gd name="T0" fmla="*/ 0 w 2935"/>
                <a:gd name="T1" fmla="*/ 0 h 873"/>
                <a:gd name="T2" fmla="*/ 1 w 2935"/>
                <a:gd name="T3" fmla="*/ 15 h 873"/>
                <a:gd name="T4" fmla="*/ 2 w 2935"/>
                <a:gd name="T5" fmla="*/ 39 h 873"/>
                <a:gd name="T6" fmla="*/ 3 w 2935"/>
                <a:gd name="T7" fmla="*/ 57 h 873"/>
                <a:gd name="T8" fmla="*/ 5 w 2935"/>
                <a:gd name="T9" fmla="*/ 90 h 873"/>
                <a:gd name="T10" fmla="*/ 7 w 2935"/>
                <a:gd name="T11" fmla="*/ 96 h 873"/>
                <a:gd name="T12" fmla="*/ 8 w 2935"/>
                <a:gd name="T13" fmla="*/ 101 h 873"/>
                <a:gd name="T14" fmla="*/ 10 w 2935"/>
                <a:gd name="T15" fmla="*/ 118 h 873"/>
                <a:gd name="T16" fmla="*/ 12 w 2935"/>
                <a:gd name="T17" fmla="*/ 119 h 873"/>
                <a:gd name="T18" fmla="*/ 14 w 2935"/>
                <a:gd name="T19" fmla="*/ 128 h 873"/>
                <a:gd name="T20" fmla="*/ 16 w 2935"/>
                <a:gd name="T21" fmla="*/ 133 h 873"/>
                <a:gd name="T22" fmla="*/ 18 w 2935"/>
                <a:gd name="T23" fmla="*/ 139 h 8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5"/>
                <a:gd name="T37" fmla="*/ 0 h 873"/>
                <a:gd name="T38" fmla="*/ 2935 w 2935"/>
                <a:gd name="T39" fmla="*/ 873 h 8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5" h="873">
                  <a:moveTo>
                    <a:pt x="0" y="0"/>
                  </a:moveTo>
                  <a:lnTo>
                    <a:pt x="63" y="99"/>
                  </a:lnTo>
                  <a:lnTo>
                    <a:pt x="296" y="244"/>
                  </a:lnTo>
                  <a:lnTo>
                    <a:pt x="592" y="358"/>
                  </a:lnTo>
                  <a:lnTo>
                    <a:pt x="873" y="561"/>
                  </a:lnTo>
                  <a:lnTo>
                    <a:pt x="1169" y="608"/>
                  </a:lnTo>
                  <a:lnTo>
                    <a:pt x="1465" y="634"/>
                  </a:lnTo>
                  <a:lnTo>
                    <a:pt x="1767" y="743"/>
                  </a:lnTo>
                  <a:cubicBezTo>
                    <a:pt x="2048" y="748"/>
                    <a:pt x="1953" y="748"/>
                    <a:pt x="2052" y="748"/>
                  </a:cubicBezTo>
                  <a:lnTo>
                    <a:pt x="2338" y="805"/>
                  </a:lnTo>
                  <a:lnTo>
                    <a:pt x="2634" y="836"/>
                  </a:lnTo>
                  <a:lnTo>
                    <a:pt x="2935" y="873"/>
                  </a:lnTo>
                </a:path>
              </a:pathLst>
            </a:custGeom>
            <a:noFill/>
            <a:ln w="25400" cap="flat" cmpd="sng">
              <a:solidFill>
                <a:schemeClr val="accent1"/>
              </a:solidFill>
              <a:prstDash val="solid"/>
              <a:round/>
              <a:headEnd type="none" w="med" len="med"/>
              <a:tailEnd type="none" w="med" len="med"/>
            </a:ln>
          </p:spPr>
          <p:txBody>
            <a:bodyPr wrap="none" anchor="ctr"/>
            <a:lstStyle/>
            <a:p>
              <a:endParaRPr lang="el-GR"/>
            </a:p>
          </p:txBody>
        </p:sp>
        <p:sp>
          <p:nvSpPr>
            <p:cNvPr id="31787" name="Freeform 67"/>
            <p:cNvSpPr>
              <a:spLocks/>
            </p:cNvSpPr>
            <p:nvPr/>
          </p:nvSpPr>
          <p:spPr bwMode="auto">
            <a:xfrm>
              <a:off x="3596" y="1924"/>
              <a:ext cx="1920" cy="441"/>
            </a:xfrm>
            <a:custGeom>
              <a:avLst/>
              <a:gdLst>
                <a:gd name="T0" fmla="*/ 0 w 2940"/>
                <a:gd name="T1" fmla="*/ 0 h 514"/>
                <a:gd name="T2" fmla="*/ 1 w 2940"/>
                <a:gd name="T3" fmla="*/ 7 h 514"/>
                <a:gd name="T4" fmla="*/ 2 w 2940"/>
                <a:gd name="T5" fmla="*/ 20 h 514"/>
                <a:gd name="T6" fmla="*/ 3 w 2940"/>
                <a:gd name="T7" fmla="*/ 33 h 514"/>
                <a:gd name="T8" fmla="*/ 5 w 2940"/>
                <a:gd name="T9" fmla="*/ 54 h 514"/>
                <a:gd name="T10" fmla="*/ 7 w 2940"/>
                <a:gd name="T11" fmla="*/ 60 h 514"/>
                <a:gd name="T12" fmla="*/ 8 w 2940"/>
                <a:gd name="T13" fmla="*/ 63 h 514"/>
                <a:gd name="T14" fmla="*/ 10 w 2940"/>
                <a:gd name="T15" fmla="*/ 75 h 514"/>
                <a:gd name="T16" fmla="*/ 12 w 2940"/>
                <a:gd name="T17" fmla="*/ 74 h 514"/>
                <a:gd name="T18" fmla="*/ 14 w 2940"/>
                <a:gd name="T19" fmla="*/ 81 h 514"/>
                <a:gd name="T20" fmla="*/ 16 w 2940"/>
                <a:gd name="T21" fmla="*/ 81 h 514"/>
                <a:gd name="T22" fmla="*/ 18 w 2940"/>
                <a:gd name="T23" fmla="*/ 82 h 5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40"/>
                <a:gd name="T37" fmla="*/ 0 h 514"/>
                <a:gd name="T38" fmla="*/ 2940 w 2940"/>
                <a:gd name="T39" fmla="*/ 514 h 5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40" h="514">
                  <a:moveTo>
                    <a:pt x="0" y="0"/>
                  </a:moveTo>
                  <a:lnTo>
                    <a:pt x="68" y="41"/>
                  </a:lnTo>
                  <a:lnTo>
                    <a:pt x="307" y="124"/>
                  </a:lnTo>
                  <a:lnTo>
                    <a:pt x="592" y="213"/>
                  </a:lnTo>
                  <a:lnTo>
                    <a:pt x="878" y="343"/>
                  </a:lnTo>
                  <a:lnTo>
                    <a:pt x="1174" y="384"/>
                  </a:lnTo>
                  <a:lnTo>
                    <a:pt x="1460" y="400"/>
                  </a:lnTo>
                  <a:lnTo>
                    <a:pt x="1756" y="467"/>
                  </a:lnTo>
                  <a:lnTo>
                    <a:pt x="2062" y="462"/>
                  </a:lnTo>
                  <a:lnTo>
                    <a:pt x="2348" y="504"/>
                  </a:lnTo>
                  <a:lnTo>
                    <a:pt x="2655" y="504"/>
                  </a:lnTo>
                  <a:lnTo>
                    <a:pt x="2940" y="514"/>
                  </a:lnTo>
                </a:path>
              </a:pathLst>
            </a:custGeom>
            <a:noFill/>
            <a:ln w="25400" cap="flat" cmpd="sng">
              <a:solidFill>
                <a:srgbClr val="333399"/>
              </a:solidFill>
              <a:prstDash val="solid"/>
              <a:round/>
              <a:headEnd type="none" w="med" len="med"/>
              <a:tailEnd type="none" w="med" len="med"/>
            </a:ln>
          </p:spPr>
          <p:txBody>
            <a:bodyPr wrap="none" anchor="ctr"/>
            <a:lstStyle/>
            <a:p>
              <a:endParaRPr lang="el-GR"/>
            </a:p>
          </p:txBody>
        </p:sp>
        <p:sp>
          <p:nvSpPr>
            <p:cNvPr id="31788" name="Freeform 68"/>
            <p:cNvSpPr>
              <a:spLocks/>
            </p:cNvSpPr>
            <p:nvPr/>
          </p:nvSpPr>
          <p:spPr bwMode="auto">
            <a:xfrm>
              <a:off x="3589" y="2325"/>
              <a:ext cx="1924" cy="307"/>
            </a:xfrm>
            <a:custGeom>
              <a:avLst/>
              <a:gdLst>
                <a:gd name="T0" fmla="*/ 0 w 2945"/>
                <a:gd name="T1" fmla="*/ 0 h 359"/>
                <a:gd name="T2" fmla="*/ 1 w 2945"/>
                <a:gd name="T3" fmla="*/ 3 h 359"/>
                <a:gd name="T4" fmla="*/ 2 w 2945"/>
                <a:gd name="T5" fmla="*/ 21 h 359"/>
                <a:gd name="T6" fmla="*/ 3 w 2945"/>
                <a:gd name="T7" fmla="*/ 32 h 359"/>
                <a:gd name="T8" fmla="*/ 5 w 2945"/>
                <a:gd name="T9" fmla="*/ 44 h 359"/>
                <a:gd name="T10" fmla="*/ 7 w 2945"/>
                <a:gd name="T11" fmla="*/ 50 h 359"/>
                <a:gd name="T12" fmla="*/ 8 w 2945"/>
                <a:gd name="T13" fmla="*/ 50 h 359"/>
                <a:gd name="T14" fmla="*/ 10 w 2945"/>
                <a:gd name="T15" fmla="*/ 54 h 359"/>
                <a:gd name="T16" fmla="*/ 12 w 2945"/>
                <a:gd name="T17" fmla="*/ 53 h 359"/>
                <a:gd name="T18" fmla="*/ 14 w 2945"/>
                <a:gd name="T19" fmla="*/ 54 h 359"/>
                <a:gd name="T20" fmla="*/ 16 w 2945"/>
                <a:gd name="T21" fmla="*/ 52 h 359"/>
                <a:gd name="T22" fmla="*/ 18 w 2945"/>
                <a:gd name="T23" fmla="*/ 55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45"/>
                <a:gd name="T37" fmla="*/ 0 h 359"/>
                <a:gd name="T38" fmla="*/ 2945 w 2945"/>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45" h="359">
                  <a:moveTo>
                    <a:pt x="0" y="0"/>
                  </a:moveTo>
                  <a:lnTo>
                    <a:pt x="93" y="21"/>
                  </a:lnTo>
                  <a:lnTo>
                    <a:pt x="280" y="141"/>
                  </a:lnTo>
                  <a:lnTo>
                    <a:pt x="592" y="203"/>
                  </a:lnTo>
                  <a:lnTo>
                    <a:pt x="883" y="286"/>
                  </a:lnTo>
                  <a:lnTo>
                    <a:pt x="1174" y="322"/>
                  </a:lnTo>
                  <a:lnTo>
                    <a:pt x="1470" y="328"/>
                  </a:lnTo>
                  <a:lnTo>
                    <a:pt x="1771" y="354"/>
                  </a:lnTo>
                  <a:cubicBezTo>
                    <a:pt x="2055" y="347"/>
                    <a:pt x="1958" y="348"/>
                    <a:pt x="2062" y="348"/>
                  </a:cubicBezTo>
                  <a:lnTo>
                    <a:pt x="2358" y="354"/>
                  </a:lnTo>
                  <a:cubicBezTo>
                    <a:pt x="2650" y="337"/>
                    <a:pt x="2551" y="338"/>
                    <a:pt x="2654" y="338"/>
                  </a:cubicBezTo>
                  <a:lnTo>
                    <a:pt x="2945" y="359"/>
                  </a:lnTo>
                </a:path>
              </a:pathLst>
            </a:custGeom>
            <a:noFill/>
            <a:ln w="31750" cap="flat" cmpd="sng">
              <a:solidFill>
                <a:schemeClr val="bg2"/>
              </a:solidFill>
              <a:prstDash val="solid"/>
              <a:round/>
              <a:headEnd type="none" w="med" len="med"/>
              <a:tailEnd type="none" w="med" len="med"/>
            </a:ln>
          </p:spPr>
          <p:txBody>
            <a:bodyPr wrap="none" anchor="ctr"/>
            <a:lstStyle/>
            <a:p>
              <a:endParaRPr lang="el-GR"/>
            </a:p>
          </p:txBody>
        </p:sp>
        <p:sp>
          <p:nvSpPr>
            <p:cNvPr id="31789" name="Rectangle 69"/>
            <p:cNvSpPr>
              <a:spLocks noChangeArrowheads="1"/>
            </p:cNvSpPr>
            <p:nvPr/>
          </p:nvSpPr>
          <p:spPr bwMode="auto">
            <a:xfrm>
              <a:off x="3589" y="1402"/>
              <a:ext cx="44" cy="45"/>
            </a:xfrm>
            <a:prstGeom prst="rect">
              <a:avLst/>
            </a:prstGeom>
            <a:solidFill>
              <a:schemeClr val="accent1"/>
            </a:solidFill>
            <a:ln w="12700">
              <a:noFill/>
              <a:miter lim="800000"/>
              <a:headEnd/>
              <a:tailEnd/>
            </a:ln>
          </p:spPr>
          <p:txBody>
            <a:bodyPr wrap="none" anchor="ctr"/>
            <a:lstStyle/>
            <a:p>
              <a:endParaRPr lang="en-US" altLang="el-GR" b="1"/>
            </a:p>
          </p:txBody>
        </p:sp>
        <p:sp>
          <p:nvSpPr>
            <p:cNvPr id="31790" name="Rectangle 70"/>
            <p:cNvSpPr>
              <a:spLocks noChangeArrowheads="1"/>
            </p:cNvSpPr>
            <p:nvPr/>
          </p:nvSpPr>
          <p:spPr bwMode="auto">
            <a:xfrm>
              <a:off x="3781" y="1607"/>
              <a:ext cx="44" cy="45"/>
            </a:xfrm>
            <a:prstGeom prst="rect">
              <a:avLst/>
            </a:prstGeom>
            <a:solidFill>
              <a:schemeClr val="accent1"/>
            </a:solidFill>
            <a:ln w="12700">
              <a:noFill/>
              <a:miter lim="800000"/>
              <a:headEnd/>
              <a:tailEnd/>
            </a:ln>
          </p:spPr>
          <p:txBody>
            <a:bodyPr wrap="none" anchor="ctr"/>
            <a:lstStyle/>
            <a:p>
              <a:endParaRPr lang="en-US" altLang="el-GR" b="1"/>
            </a:p>
          </p:txBody>
        </p:sp>
        <p:sp>
          <p:nvSpPr>
            <p:cNvPr id="31791" name="Rectangle 71"/>
            <p:cNvSpPr>
              <a:spLocks noChangeArrowheads="1"/>
            </p:cNvSpPr>
            <p:nvPr/>
          </p:nvSpPr>
          <p:spPr bwMode="auto">
            <a:xfrm>
              <a:off x="3973" y="1705"/>
              <a:ext cx="44" cy="44"/>
            </a:xfrm>
            <a:prstGeom prst="rect">
              <a:avLst/>
            </a:prstGeom>
            <a:solidFill>
              <a:schemeClr val="accent1"/>
            </a:solidFill>
            <a:ln w="12700">
              <a:noFill/>
              <a:miter lim="800000"/>
              <a:headEnd/>
              <a:tailEnd/>
            </a:ln>
          </p:spPr>
          <p:txBody>
            <a:bodyPr wrap="none" anchor="ctr"/>
            <a:lstStyle/>
            <a:p>
              <a:endParaRPr lang="en-US" altLang="el-GR" b="1"/>
            </a:p>
          </p:txBody>
        </p:sp>
        <p:sp>
          <p:nvSpPr>
            <p:cNvPr id="31792" name="Rectangle 72"/>
            <p:cNvSpPr>
              <a:spLocks noChangeArrowheads="1"/>
            </p:cNvSpPr>
            <p:nvPr/>
          </p:nvSpPr>
          <p:spPr bwMode="auto">
            <a:xfrm>
              <a:off x="4165" y="1887"/>
              <a:ext cx="44" cy="45"/>
            </a:xfrm>
            <a:prstGeom prst="rect">
              <a:avLst/>
            </a:prstGeom>
            <a:solidFill>
              <a:schemeClr val="accent1"/>
            </a:solidFill>
            <a:ln w="12700">
              <a:noFill/>
              <a:miter lim="800000"/>
              <a:headEnd/>
              <a:tailEnd/>
            </a:ln>
          </p:spPr>
          <p:txBody>
            <a:bodyPr wrap="none" anchor="ctr"/>
            <a:lstStyle/>
            <a:p>
              <a:endParaRPr lang="en-US" altLang="el-GR" b="1"/>
            </a:p>
          </p:txBody>
        </p:sp>
        <p:sp>
          <p:nvSpPr>
            <p:cNvPr id="31793" name="Rectangle 73"/>
            <p:cNvSpPr>
              <a:spLocks noChangeArrowheads="1"/>
            </p:cNvSpPr>
            <p:nvPr/>
          </p:nvSpPr>
          <p:spPr bwMode="auto">
            <a:xfrm>
              <a:off x="4357" y="1928"/>
              <a:ext cx="44" cy="44"/>
            </a:xfrm>
            <a:prstGeom prst="rect">
              <a:avLst/>
            </a:prstGeom>
            <a:solidFill>
              <a:schemeClr val="accent1"/>
            </a:solidFill>
            <a:ln w="12700">
              <a:noFill/>
              <a:miter lim="800000"/>
              <a:headEnd/>
              <a:tailEnd/>
            </a:ln>
          </p:spPr>
          <p:txBody>
            <a:bodyPr wrap="none" anchor="ctr"/>
            <a:lstStyle/>
            <a:p>
              <a:endParaRPr lang="en-US" altLang="el-GR" b="1"/>
            </a:p>
          </p:txBody>
        </p:sp>
        <p:sp>
          <p:nvSpPr>
            <p:cNvPr id="31794" name="Rectangle 74"/>
            <p:cNvSpPr>
              <a:spLocks noChangeArrowheads="1"/>
            </p:cNvSpPr>
            <p:nvPr/>
          </p:nvSpPr>
          <p:spPr bwMode="auto">
            <a:xfrm>
              <a:off x="4549" y="1950"/>
              <a:ext cx="44" cy="45"/>
            </a:xfrm>
            <a:prstGeom prst="rect">
              <a:avLst/>
            </a:prstGeom>
            <a:solidFill>
              <a:schemeClr val="accent1"/>
            </a:solidFill>
            <a:ln w="12700">
              <a:noFill/>
              <a:miter lim="800000"/>
              <a:headEnd/>
              <a:tailEnd/>
            </a:ln>
          </p:spPr>
          <p:txBody>
            <a:bodyPr wrap="none" anchor="ctr"/>
            <a:lstStyle/>
            <a:p>
              <a:endParaRPr lang="en-US" altLang="el-GR" b="1"/>
            </a:p>
          </p:txBody>
        </p:sp>
        <p:sp>
          <p:nvSpPr>
            <p:cNvPr id="31795" name="Rectangle 75"/>
            <p:cNvSpPr>
              <a:spLocks noChangeArrowheads="1"/>
            </p:cNvSpPr>
            <p:nvPr/>
          </p:nvSpPr>
          <p:spPr bwMode="auto">
            <a:xfrm>
              <a:off x="4741" y="2041"/>
              <a:ext cx="44" cy="44"/>
            </a:xfrm>
            <a:prstGeom prst="rect">
              <a:avLst/>
            </a:prstGeom>
            <a:solidFill>
              <a:schemeClr val="accent1"/>
            </a:solidFill>
            <a:ln w="12700">
              <a:noFill/>
              <a:miter lim="800000"/>
              <a:headEnd/>
              <a:tailEnd/>
            </a:ln>
          </p:spPr>
          <p:txBody>
            <a:bodyPr wrap="none" anchor="ctr"/>
            <a:lstStyle/>
            <a:p>
              <a:endParaRPr lang="en-US" altLang="el-GR" b="1"/>
            </a:p>
          </p:txBody>
        </p:sp>
        <p:sp>
          <p:nvSpPr>
            <p:cNvPr id="31796" name="Rectangle 76"/>
            <p:cNvSpPr>
              <a:spLocks noChangeArrowheads="1"/>
            </p:cNvSpPr>
            <p:nvPr/>
          </p:nvSpPr>
          <p:spPr bwMode="auto">
            <a:xfrm>
              <a:off x="4933" y="2049"/>
              <a:ext cx="44" cy="44"/>
            </a:xfrm>
            <a:prstGeom prst="rect">
              <a:avLst/>
            </a:prstGeom>
            <a:solidFill>
              <a:schemeClr val="accent1"/>
            </a:solidFill>
            <a:ln w="12700">
              <a:noFill/>
              <a:miter lim="800000"/>
              <a:headEnd/>
              <a:tailEnd/>
            </a:ln>
          </p:spPr>
          <p:txBody>
            <a:bodyPr wrap="none" anchor="ctr"/>
            <a:lstStyle/>
            <a:p>
              <a:endParaRPr lang="en-US" altLang="el-GR" b="1"/>
            </a:p>
          </p:txBody>
        </p:sp>
        <p:sp>
          <p:nvSpPr>
            <p:cNvPr id="31797" name="Rectangle 77"/>
            <p:cNvSpPr>
              <a:spLocks noChangeArrowheads="1"/>
            </p:cNvSpPr>
            <p:nvPr/>
          </p:nvSpPr>
          <p:spPr bwMode="auto">
            <a:xfrm>
              <a:off x="5126" y="2097"/>
              <a:ext cx="43" cy="44"/>
            </a:xfrm>
            <a:prstGeom prst="rect">
              <a:avLst/>
            </a:prstGeom>
            <a:solidFill>
              <a:schemeClr val="accent1"/>
            </a:solidFill>
            <a:ln w="12700">
              <a:noFill/>
              <a:miter lim="800000"/>
              <a:headEnd/>
              <a:tailEnd/>
            </a:ln>
          </p:spPr>
          <p:txBody>
            <a:bodyPr wrap="none" anchor="ctr"/>
            <a:lstStyle/>
            <a:p>
              <a:endParaRPr lang="en-US" altLang="el-GR" b="1"/>
            </a:p>
          </p:txBody>
        </p:sp>
        <p:sp>
          <p:nvSpPr>
            <p:cNvPr id="31798" name="Rectangle 78"/>
            <p:cNvSpPr>
              <a:spLocks noChangeArrowheads="1"/>
            </p:cNvSpPr>
            <p:nvPr/>
          </p:nvSpPr>
          <p:spPr bwMode="auto">
            <a:xfrm>
              <a:off x="5318" y="2123"/>
              <a:ext cx="43" cy="45"/>
            </a:xfrm>
            <a:prstGeom prst="rect">
              <a:avLst/>
            </a:prstGeom>
            <a:solidFill>
              <a:schemeClr val="accent1"/>
            </a:solidFill>
            <a:ln w="12700">
              <a:noFill/>
              <a:miter lim="800000"/>
              <a:headEnd/>
              <a:tailEnd/>
            </a:ln>
          </p:spPr>
          <p:txBody>
            <a:bodyPr wrap="none" anchor="ctr"/>
            <a:lstStyle/>
            <a:p>
              <a:endParaRPr lang="en-US" altLang="el-GR" b="1"/>
            </a:p>
          </p:txBody>
        </p:sp>
        <p:sp>
          <p:nvSpPr>
            <p:cNvPr id="31799" name="Rectangle 79"/>
            <p:cNvSpPr>
              <a:spLocks noChangeArrowheads="1"/>
            </p:cNvSpPr>
            <p:nvPr/>
          </p:nvSpPr>
          <p:spPr bwMode="auto">
            <a:xfrm>
              <a:off x="5510" y="2155"/>
              <a:ext cx="43" cy="44"/>
            </a:xfrm>
            <a:prstGeom prst="rect">
              <a:avLst/>
            </a:prstGeom>
            <a:solidFill>
              <a:schemeClr val="accent1"/>
            </a:solidFill>
            <a:ln w="12700">
              <a:noFill/>
              <a:miter lim="800000"/>
              <a:headEnd/>
              <a:tailEnd/>
            </a:ln>
          </p:spPr>
          <p:txBody>
            <a:bodyPr wrap="none" anchor="ctr"/>
            <a:lstStyle/>
            <a:p>
              <a:endParaRPr lang="en-US" altLang="el-GR" b="1"/>
            </a:p>
          </p:txBody>
        </p:sp>
        <p:sp>
          <p:nvSpPr>
            <p:cNvPr id="31800" name="Rectangle 80"/>
            <p:cNvSpPr>
              <a:spLocks noChangeArrowheads="1"/>
            </p:cNvSpPr>
            <p:nvPr/>
          </p:nvSpPr>
          <p:spPr bwMode="auto">
            <a:xfrm>
              <a:off x="3635" y="1491"/>
              <a:ext cx="43" cy="45"/>
            </a:xfrm>
            <a:prstGeom prst="rect">
              <a:avLst/>
            </a:prstGeom>
            <a:solidFill>
              <a:schemeClr val="accent1"/>
            </a:solidFill>
            <a:ln w="12700">
              <a:noFill/>
              <a:miter lim="800000"/>
              <a:headEnd/>
              <a:tailEnd/>
            </a:ln>
          </p:spPr>
          <p:txBody>
            <a:bodyPr wrap="none" anchor="ctr"/>
            <a:lstStyle/>
            <a:p>
              <a:endParaRPr lang="en-US" altLang="el-GR" b="1"/>
            </a:p>
          </p:txBody>
        </p:sp>
        <p:sp>
          <p:nvSpPr>
            <p:cNvPr id="31801" name="Rectangle 81"/>
            <p:cNvSpPr>
              <a:spLocks noChangeArrowheads="1"/>
            </p:cNvSpPr>
            <p:nvPr/>
          </p:nvSpPr>
          <p:spPr bwMode="auto">
            <a:xfrm>
              <a:off x="3580" y="2301"/>
              <a:ext cx="53" cy="45"/>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02" name="Rectangle 82"/>
            <p:cNvSpPr>
              <a:spLocks noChangeArrowheads="1"/>
            </p:cNvSpPr>
            <p:nvPr/>
          </p:nvSpPr>
          <p:spPr bwMode="auto">
            <a:xfrm>
              <a:off x="3772" y="2427"/>
              <a:ext cx="53" cy="44"/>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03" name="Rectangle 83"/>
            <p:cNvSpPr>
              <a:spLocks noChangeArrowheads="1"/>
            </p:cNvSpPr>
            <p:nvPr/>
          </p:nvSpPr>
          <p:spPr bwMode="auto">
            <a:xfrm>
              <a:off x="3964" y="2475"/>
              <a:ext cx="53" cy="45"/>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04" name="Rectangle 84"/>
            <p:cNvSpPr>
              <a:spLocks noChangeArrowheads="1"/>
            </p:cNvSpPr>
            <p:nvPr/>
          </p:nvSpPr>
          <p:spPr bwMode="auto">
            <a:xfrm>
              <a:off x="4156" y="2551"/>
              <a:ext cx="53" cy="44"/>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05" name="Rectangle 85"/>
            <p:cNvSpPr>
              <a:spLocks noChangeArrowheads="1"/>
            </p:cNvSpPr>
            <p:nvPr/>
          </p:nvSpPr>
          <p:spPr bwMode="auto">
            <a:xfrm>
              <a:off x="4348" y="2587"/>
              <a:ext cx="53" cy="44"/>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06" name="Rectangle 86"/>
            <p:cNvSpPr>
              <a:spLocks noChangeArrowheads="1"/>
            </p:cNvSpPr>
            <p:nvPr/>
          </p:nvSpPr>
          <p:spPr bwMode="auto">
            <a:xfrm>
              <a:off x="4540" y="2586"/>
              <a:ext cx="53" cy="45"/>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07" name="Rectangle 87"/>
            <p:cNvSpPr>
              <a:spLocks noChangeArrowheads="1"/>
            </p:cNvSpPr>
            <p:nvPr/>
          </p:nvSpPr>
          <p:spPr bwMode="auto">
            <a:xfrm>
              <a:off x="4732" y="2608"/>
              <a:ext cx="53" cy="45"/>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08" name="Rectangle 88"/>
            <p:cNvSpPr>
              <a:spLocks noChangeArrowheads="1"/>
            </p:cNvSpPr>
            <p:nvPr/>
          </p:nvSpPr>
          <p:spPr bwMode="auto">
            <a:xfrm>
              <a:off x="4924" y="2595"/>
              <a:ext cx="53" cy="45"/>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09" name="Rectangle 89"/>
            <p:cNvSpPr>
              <a:spLocks noChangeArrowheads="1"/>
            </p:cNvSpPr>
            <p:nvPr/>
          </p:nvSpPr>
          <p:spPr bwMode="auto">
            <a:xfrm>
              <a:off x="5117" y="2600"/>
              <a:ext cx="52" cy="44"/>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10" name="Rectangle 90"/>
            <p:cNvSpPr>
              <a:spLocks noChangeArrowheads="1"/>
            </p:cNvSpPr>
            <p:nvPr/>
          </p:nvSpPr>
          <p:spPr bwMode="auto">
            <a:xfrm>
              <a:off x="5309" y="2585"/>
              <a:ext cx="52" cy="45"/>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11" name="Rectangle 91"/>
            <p:cNvSpPr>
              <a:spLocks noChangeArrowheads="1"/>
            </p:cNvSpPr>
            <p:nvPr/>
          </p:nvSpPr>
          <p:spPr bwMode="auto">
            <a:xfrm>
              <a:off x="5501" y="2609"/>
              <a:ext cx="52" cy="45"/>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12" name="Rectangle 92"/>
            <p:cNvSpPr>
              <a:spLocks noChangeArrowheads="1"/>
            </p:cNvSpPr>
            <p:nvPr/>
          </p:nvSpPr>
          <p:spPr bwMode="auto">
            <a:xfrm>
              <a:off x="3626" y="2301"/>
              <a:ext cx="52" cy="45"/>
            </a:xfrm>
            <a:prstGeom prst="rect">
              <a:avLst/>
            </a:prstGeom>
            <a:solidFill>
              <a:schemeClr val="bg2"/>
            </a:solidFill>
            <a:ln w="12700">
              <a:solidFill>
                <a:schemeClr val="bg2"/>
              </a:solidFill>
              <a:miter lim="800000"/>
              <a:headEnd/>
              <a:tailEnd/>
            </a:ln>
          </p:spPr>
          <p:txBody>
            <a:bodyPr wrap="none" anchor="ctr"/>
            <a:lstStyle/>
            <a:p>
              <a:endParaRPr lang="en-US" altLang="el-GR" b="1"/>
            </a:p>
          </p:txBody>
        </p:sp>
        <p:sp>
          <p:nvSpPr>
            <p:cNvPr id="31813" name="Rectangle 93"/>
            <p:cNvSpPr>
              <a:spLocks noChangeArrowheads="1"/>
            </p:cNvSpPr>
            <p:nvPr/>
          </p:nvSpPr>
          <p:spPr bwMode="auto">
            <a:xfrm>
              <a:off x="3579" y="1896"/>
              <a:ext cx="64" cy="54"/>
            </a:xfrm>
            <a:prstGeom prst="rect">
              <a:avLst/>
            </a:prstGeom>
            <a:solidFill>
              <a:srgbClr val="333399"/>
            </a:solidFill>
            <a:ln w="9525">
              <a:noFill/>
              <a:miter lim="800000"/>
              <a:headEnd/>
              <a:tailEnd/>
            </a:ln>
          </p:spPr>
          <p:txBody>
            <a:bodyPr wrap="none" anchor="ctr"/>
            <a:lstStyle/>
            <a:p>
              <a:endParaRPr lang="en-US" altLang="el-GR" b="1"/>
            </a:p>
          </p:txBody>
        </p:sp>
        <p:sp>
          <p:nvSpPr>
            <p:cNvPr id="31814" name="Rectangle 94"/>
            <p:cNvSpPr>
              <a:spLocks noChangeAspect="1" noChangeArrowheads="1"/>
            </p:cNvSpPr>
            <p:nvPr/>
          </p:nvSpPr>
          <p:spPr bwMode="auto">
            <a:xfrm>
              <a:off x="3627" y="1927"/>
              <a:ext cx="46" cy="46"/>
            </a:xfrm>
            <a:prstGeom prst="rect">
              <a:avLst/>
            </a:prstGeom>
            <a:solidFill>
              <a:srgbClr val="333399"/>
            </a:solidFill>
            <a:ln w="9525">
              <a:noFill/>
              <a:miter lim="800000"/>
              <a:headEnd/>
              <a:tailEnd/>
            </a:ln>
          </p:spPr>
          <p:txBody>
            <a:bodyPr wrap="none" anchor="ctr"/>
            <a:lstStyle/>
            <a:p>
              <a:endParaRPr lang="en-US" altLang="el-GR" b="1"/>
            </a:p>
          </p:txBody>
        </p:sp>
        <p:sp>
          <p:nvSpPr>
            <p:cNvPr id="31815" name="Rectangle 95"/>
            <p:cNvSpPr>
              <a:spLocks noChangeAspect="1" noChangeArrowheads="1"/>
            </p:cNvSpPr>
            <p:nvPr/>
          </p:nvSpPr>
          <p:spPr bwMode="auto">
            <a:xfrm>
              <a:off x="3770" y="2005"/>
              <a:ext cx="47" cy="46"/>
            </a:xfrm>
            <a:prstGeom prst="rect">
              <a:avLst/>
            </a:prstGeom>
            <a:solidFill>
              <a:srgbClr val="333399"/>
            </a:solidFill>
            <a:ln w="9525">
              <a:noFill/>
              <a:miter lim="800000"/>
              <a:headEnd/>
              <a:tailEnd/>
            </a:ln>
          </p:spPr>
          <p:txBody>
            <a:bodyPr wrap="none" anchor="ctr"/>
            <a:lstStyle/>
            <a:p>
              <a:endParaRPr lang="en-US" altLang="el-GR" b="1"/>
            </a:p>
          </p:txBody>
        </p:sp>
        <p:sp>
          <p:nvSpPr>
            <p:cNvPr id="31816" name="Rectangle 96"/>
            <p:cNvSpPr>
              <a:spLocks noChangeAspect="1" noChangeArrowheads="1"/>
            </p:cNvSpPr>
            <p:nvPr/>
          </p:nvSpPr>
          <p:spPr bwMode="auto">
            <a:xfrm>
              <a:off x="3965" y="2089"/>
              <a:ext cx="47" cy="46"/>
            </a:xfrm>
            <a:prstGeom prst="rect">
              <a:avLst/>
            </a:prstGeom>
            <a:solidFill>
              <a:srgbClr val="333399"/>
            </a:solidFill>
            <a:ln w="9525">
              <a:noFill/>
              <a:miter lim="800000"/>
              <a:headEnd/>
              <a:tailEnd/>
            </a:ln>
          </p:spPr>
          <p:txBody>
            <a:bodyPr wrap="none" anchor="ctr"/>
            <a:lstStyle/>
            <a:p>
              <a:endParaRPr lang="en-US" altLang="el-GR" b="1"/>
            </a:p>
          </p:txBody>
        </p:sp>
        <p:sp>
          <p:nvSpPr>
            <p:cNvPr id="31817" name="Rectangle 97"/>
            <p:cNvSpPr>
              <a:spLocks noChangeAspect="1" noChangeArrowheads="1"/>
            </p:cNvSpPr>
            <p:nvPr/>
          </p:nvSpPr>
          <p:spPr bwMode="auto">
            <a:xfrm>
              <a:off x="4155" y="2199"/>
              <a:ext cx="47" cy="46"/>
            </a:xfrm>
            <a:prstGeom prst="rect">
              <a:avLst/>
            </a:prstGeom>
            <a:solidFill>
              <a:srgbClr val="333399"/>
            </a:solidFill>
            <a:ln w="9525">
              <a:noFill/>
              <a:miter lim="800000"/>
              <a:headEnd/>
              <a:tailEnd/>
            </a:ln>
          </p:spPr>
          <p:txBody>
            <a:bodyPr wrap="none" anchor="ctr"/>
            <a:lstStyle/>
            <a:p>
              <a:pPr algn="ctr"/>
              <a:endParaRPr lang="en-US" altLang="el-GR" sz="1200" b="1">
                <a:latin typeface="Arial Narrow" pitchFamily="34" charset="0"/>
              </a:endParaRPr>
            </a:p>
          </p:txBody>
        </p:sp>
        <p:sp>
          <p:nvSpPr>
            <p:cNvPr id="31818" name="Rectangle 98"/>
            <p:cNvSpPr>
              <a:spLocks noChangeAspect="1" noChangeArrowheads="1"/>
            </p:cNvSpPr>
            <p:nvPr/>
          </p:nvSpPr>
          <p:spPr bwMode="auto">
            <a:xfrm>
              <a:off x="4345" y="2225"/>
              <a:ext cx="47" cy="46"/>
            </a:xfrm>
            <a:prstGeom prst="rect">
              <a:avLst/>
            </a:prstGeom>
            <a:solidFill>
              <a:srgbClr val="333399"/>
            </a:solidFill>
            <a:ln w="9525">
              <a:noFill/>
              <a:miter lim="800000"/>
              <a:headEnd/>
              <a:tailEnd/>
            </a:ln>
          </p:spPr>
          <p:txBody>
            <a:bodyPr wrap="none" anchor="ctr"/>
            <a:lstStyle/>
            <a:p>
              <a:endParaRPr lang="en-US" altLang="el-GR" b="1"/>
            </a:p>
          </p:txBody>
        </p:sp>
        <p:sp>
          <p:nvSpPr>
            <p:cNvPr id="31819" name="Rectangle 99"/>
            <p:cNvSpPr>
              <a:spLocks noChangeAspect="1" noChangeArrowheads="1"/>
            </p:cNvSpPr>
            <p:nvPr/>
          </p:nvSpPr>
          <p:spPr bwMode="auto">
            <a:xfrm>
              <a:off x="4539" y="2247"/>
              <a:ext cx="47" cy="46"/>
            </a:xfrm>
            <a:prstGeom prst="rect">
              <a:avLst/>
            </a:prstGeom>
            <a:solidFill>
              <a:srgbClr val="333399"/>
            </a:solidFill>
            <a:ln w="9525">
              <a:noFill/>
              <a:miter lim="800000"/>
              <a:headEnd/>
              <a:tailEnd/>
            </a:ln>
          </p:spPr>
          <p:txBody>
            <a:bodyPr wrap="none" anchor="ctr"/>
            <a:lstStyle/>
            <a:p>
              <a:endParaRPr lang="en-US" altLang="el-GR" b="1"/>
            </a:p>
          </p:txBody>
        </p:sp>
        <p:sp>
          <p:nvSpPr>
            <p:cNvPr id="31820" name="Rectangle 100"/>
            <p:cNvSpPr>
              <a:spLocks noChangeAspect="1" noChangeArrowheads="1"/>
            </p:cNvSpPr>
            <p:nvPr/>
          </p:nvSpPr>
          <p:spPr bwMode="auto">
            <a:xfrm>
              <a:off x="4729" y="2296"/>
              <a:ext cx="47" cy="46"/>
            </a:xfrm>
            <a:prstGeom prst="rect">
              <a:avLst/>
            </a:prstGeom>
            <a:solidFill>
              <a:srgbClr val="333399"/>
            </a:solidFill>
            <a:ln w="9525">
              <a:noFill/>
              <a:miter lim="800000"/>
              <a:headEnd/>
              <a:tailEnd/>
            </a:ln>
          </p:spPr>
          <p:txBody>
            <a:bodyPr wrap="none" anchor="ctr"/>
            <a:lstStyle/>
            <a:p>
              <a:pPr algn="ctr"/>
              <a:endParaRPr lang="en-US" altLang="el-GR" b="1">
                <a:solidFill>
                  <a:srgbClr val="FFFF00"/>
                </a:solidFill>
              </a:endParaRPr>
            </a:p>
          </p:txBody>
        </p:sp>
        <p:sp>
          <p:nvSpPr>
            <p:cNvPr id="31821" name="Rectangle 101"/>
            <p:cNvSpPr>
              <a:spLocks noChangeAspect="1" noChangeArrowheads="1"/>
            </p:cNvSpPr>
            <p:nvPr/>
          </p:nvSpPr>
          <p:spPr bwMode="auto">
            <a:xfrm>
              <a:off x="4927" y="2283"/>
              <a:ext cx="46" cy="46"/>
            </a:xfrm>
            <a:prstGeom prst="rect">
              <a:avLst/>
            </a:prstGeom>
            <a:solidFill>
              <a:srgbClr val="333399"/>
            </a:solidFill>
            <a:ln w="9525">
              <a:noFill/>
              <a:miter lim="800000"/>
              <a:headEnd/>
              <a:tailEnd/>
            </a:ln>
          </p:spPr>
          <p:txBody>
            <a:bodyPr wrap="none" anchor="ctr"/>
            <a:lstStyle/>
            <a:p>
              <a:endParaRPr lang="en-US" altLang="el-GR" b="1"/>
            </a:p>
          </p:txBody>
        </p:sp>
        <p:sp>
          <p:nvSpPr>
            <p:cNvPr id="31822" name="Rectangle 102"/>
            <p:cNvSpPr>
              <a:spLocks noChangeAspect="1" noChangeArrowheads="1"/>
            </p:cNvSpPr>
            <p:nvPr/>
          </p:nvSpPr>
          <p:spPr bwMode="auto">
            <a:xfrm>
              <a:off x="5117" y="2333"/>
              <a:ext cx="46" cy="46"/>
            </a:xfrm>
            <a:prstGeom prst="rect">
              <a:avLst/>
            </a:prstGeom>
            <a:solidFill>
              <a:srgbClr val="333399"/>
            </a:solidFill>
            <a:ln w="9525">
              <a:noFill/>
              <a:miter lim="800000"/>
              <a:headEnd/>
              <a:tailEnd/>
            </a:ln>
          </p:spPr>
          <p:txBody>
            <a:bodyPr wrap="none" anchor="ctr"/>
            <a:lstStyle/>
            <a:p>
              <a:endParaRPr lang="en-US" altLang="el-GR" b="1"/>
            </a:p>
          </p:txBody>
        </p:sp>
        <p:sp>
          <p:nvSpPr>
            <p:cNvPr id="31823" name="Rectangle 103"/>
            <p:cNvSpPr>
              <a:spLocks noChangeAspect="1" noChangeArrowheads="1"/>
            </p:cNvSpPr>
            <p:nvPr/>
          </p:nvSpPr>
          <p:spPr bwMode="auto">
            <a:xfrm>
              <a:off x="5310" y="2332"/>
              <a:ext cx="46" cy="46"/>
            </a:xfrm>
            <a:prstGeom prst="rect">
              <a:avLst/>
            </a:prstGeom>
            <a:solidFill>
              <a:srgbClr val="333399"/>
            </a:solidFill>
            <a:ln w="9525">
              <a:noFill/>
              <a:miter lim="800000"/>
              <a:headEnd/>
              <a:tailEnd/>
            </a:ln>
          </p:spPr>
          <p:txBody>
            <a:bodyPr wrap="none" anchor="ctr"/>
            <a:lstStyle/>
            <a:p>
              <a:endParaRPr lang="en-US" altLang="el-GR" b="1"/>
            </a:p>
          </p:txBody>
        </p:sp>
        <p:sp>
          <p:nvSpPr>
            <p:cNvPr id="31824" name="Rectangle 104"/>
            <p:cNvSpPr>
              <a:spLocks noChangeAspect="1" noChangeArrowheads="1"/>
            </p:cNvSpPr>
            <p:nvPr/>
          </p:nvSpPr>
          <p:spPr bwMode="auto">
            <a:xfrm>
              <a:off x="5503" y="2332"/>
              <a:ext cx="46" cy="46"/>
            </a:xfrm>
            <a:prstGeom prst="rect">
              <a:avLst/>
            </a:prstGeom>
            <a:solidFill>
              <a:srgbClr val="333399"/>
            </a:solidFill>
            <a:ln w="9525">
              <a:noFill/>
              <a:miter lim="800000"/>
              <a:headEnd/>
              <a:tailEnd/>
            </a:ln>
          </p:spPr>
          <p:txBody>
            <a:bodyPr wrap="none" anchor="ctr"/>
            <a:lstStyle/>
            <a:p>
              <a:endParaRPr lang="en-US" altLang="el-GR" b="1"/>
            </a:p>
          </p:txBody>
        </p:sp>
        <p:sp>
          <p:nvSpPr>
            <p:cNvPr id="31825" name="Text Box 105"/>
            <p:cNvSpPr txBox="1">
              <a:spLocks noChangeArrowheads="1"/>
            </p:cNvSpPr>
            <p:nvPr/>
          </p:nvSpPr>
          <p:spPr bwMode="auto">
            <a:xfrm>
              <a:off x="5032" y="1148"/>
              <a:ext cx="719" cy="541"/>
            </a:xfrm>
            <a:prstGeom prst="rect">
              <a:avLst/>
            </a:prstGeom>
            <a:noFill/>
            <a:ln w="28575">
              <a:noFill/>
              <a:miter lim="800000"/>
              <a:headEnd/>
              <a:tailEnd/>
            </a:ln>
          </p:spPr>
          <p:txBody>
            <a:bodyPr>
              <a:spAutoFit/>
            </a:bodyPr>
            <a:lstStyle/>
            <a:p>
              <a:pPr>
                <a:lnSpc>
                  <a:spcPct val="120000"/>
                </a:lnSpc>
              </a:pPr>
              <a:r>
                <a:rPr lang="en-US" altLang="el-GR" sz="1400" b="1">
                  <a:latin typeface="Arial" pitchFamily="34" charset="0"/>
                </a:rPr>
                <a:t>VAR</a:t>
              </a:r>
              <a:br>
                <a:rPr lang="en-US" altLang="el-GR" sz="1400" b="1">
                  <a:latin typeface="Arial" pitchFamily="34" charset="0"/>
                </a:rPr>
              </a:br>
              <a:r>
                <a:rPr lang="en-US" altLang="el-GR" sz="1400" b="1">
                  <a:latin typeface="Arial" pitchFamily="34" charset="0"/>
                </a:rPr>
                <a:t>BUP</a:t>
              </a:r>
              <a:br>
                <a:rPr lang="en-US" altLang="el-GR" sz="1400" b="1">
                  <a:latin typeface="Arial" pitchFamily="34" charset="0"/>
                </a:rPr>
              </a:br>
              <a:r>
                <a:rPr lang="en-US" altLang="el-GR" sz="1400" b="1">
                  <a:latin typeface="Arial" pitchFamily="34" charset="0"/>
                </a:rPr>
                <a:t>PBO</a:t>
              </a:r>
            </a:p>
          </p:txBody>
        </p:sp>
        <p:grpSp>
          <p:nvGrpSpPr>
            <p:cNvPr id="31826" name="Group 106"/>
            <p:cNvGrpSpPr>
              <a:grpSpLocks/>
            </p:cNvGrpSpPr>
            <p:nvPr/>
          </p:nvGrpSpPr>
          <p:grpSpPr bwMode="auto">
            <a:xfrm>
              <a:off x="4703" y="1406"/>
              <a:ext cx="288" cy="46"/>
              <a:chOff x="4625" y="1700"/>
              <a:chExt cx="288" cy="46"/>
            </a:xfrm>
          </p:grpSpPr>
          <p:sp>
            <p:nvSpPr>
              <p:cNvPr id="31835" name="Line 107"/>
              <p:cNvSpPr>
                <a:spLocks noChangeShapeType="1"/>
              </p:cNvSpPr>
              <p:nvPr/>
            </p:nvSpPr>
            <p:spPr bwMode="auto">
              <a:xfrm>
                <a:off x="4625" y="1724"/>
                <a:ext cx="288" cy="0"/>
              </a:xfrm>
              <a:prstGeom prst="line">
                <a:avLst/>
              </a:prstGeom>
              <a:noFill/>
              <a:ln w="25400">
                <a:solidFill>
                  <a:srgbClr val="000080"/>
                </a:solidFill>
                <a:round/>
                <a:headEnd/>
                <a:tailEnd/>
              </a:ln>
            </p:spPr>
            <p:txBody>
              <a:bodyPr wrap="none" anchor="ctr"/>
              <a:lstStyle/>
              <a:p>
                <a:endParaRPr lang="el-GR"/>
              </a:p>
            </p:txBody>
          </p:sp>
          <p:sp>
            <p:nvSpPr>
              <p:cNvPr id="31836" name="Rectangle 108"/>
              <p:cNvSpPr>
                <a:spLocks noChangeAspect="1" noChangeArrowheads="1"/>
              </p:cNvSpPr>
              <p:nvPr/>
            </p:nvSpPr>
            <p:spPr bwMode="auto">
              <a:xfrm>
                <a:off x="4746" y="1700"/>
                <a:ext cx="45" cy="46"/>
              </a:xfrm>
              <a:prstGeom prst="rect">
                <a:avLst/>
              </a:prstGeom>
              <a:solidFill>
                <a:srgbClr val="333399"/>
              </a:solidFill>
              <a:ln w="9525">
                <a:solidFill>
                  <a:srgbClr val="000080"/>
                </a:solidFill>
                <a:miter lim="800000"/>
                <a:headEnd/>
                <a:tailEnd/>
              </a:ln>
            </p:spPr>
            <p:txBody>
              <a:bodyPr wrap="none" anchor="ctr"/>
              <a:lstStyle/>
              <a:p>
                <a:endParaRPr lang="en-US" altLang="el-GR" b="1"/>
              </a:p>
            </p:txBody>
          </p:sp>
        </p:grpSp>
        <p:grpSp>
          <p:nvGrpSpPr>
            <p:cNvPr id="31827" name="Group 109"/>
            <p:cNvGrpSpPr>
              <a:grpSpLocks/>
            </p:cNvGrpSpPr>
            <p:nvPr/>
          </p:nvGrpSpPr>
          <p:grpSpPr bwMode="auto">
            <a:xfrm>
              <a:off x="4703" y="1575"/>
              <a:ext cx="288" cy="47"/>
              <a:chOff x="4366" y="1669"/>
              <a:chExt cx="291" cy="47"/>
            </a:xfrm>
          </p:grpSpPr>
          <p:sp>
            <p:nvSpPr>
              <p:cNvPr id="31833" name="Line 110"/>
              <p:cNvSpPr>
                <a:spLocks noChangeShapeType="1"/>
              </p:cNvSpPr>
              <p:nvPr/>
            </p:nvSpPr>
            <p:spPr bwMode="auto">
              <a:xfrm>
                <a:off x="4366" y="1692"/>
                <a:ext cx="291" cy="0"/>
              </a:xfrm>
              <a:prstGeom prst="line">
                <a:avLst/>
              </a:prstGeom>
              <a:noFill/>
              <a:ln w="31750">
                <a:solidFill>
                  <a:schemeClr val="bg2"/>
                </a:solidFill>
                <a:round/>
                <a:headEnd/>
                <a:tailEnd/>
              </a:ln>
            </p:spPr>
            <p:txBody>
              <a:bodyPr wrap="none" anchor="ctr"/>
              <a:lstStyle/>
              <a:p>
                <a:endParaRPr lang="el-GR"/>
              </a:p>
            </p:txBody>
          </p:sp>
          <p:sp>
            <p:nvSpPr>
              <p:cNvPr id="31834" name="Rectangle 111"/>
              <p:cNvSpPr>
                <a:spLocks noChangeArrowheads="1"/>
              </p:cNvSpPr>
              <p:nvPr/>
            </p:nvSpPr>
            <p:spPr bwMode="auto">
              <a:xfrm>
                <a:off x="4489" y="1669"/>
                <a:ext cx="47" cy="47"/>
              </a:xfrm>
              <a:prstGeom prst="rect">
                <a:avLst/>
              </a:prstGeom>
              <a:solidFill>
                <a:schemeClr val="bg2"/>
              </a:solidFill>
              <a:ln w="12700">
                <a:solidFill>
                  <a:schemeClr val="bg2"/>
                </a:solidFill>
                <a:miter lim="800000"/>
                <a:headEnd/>
                <a:tailEnd/>
              </a:ln>
            </p:spPr>
            <p:txBody>
              <a:bodyPr wrap="none" anchor="ctr"/>
              <a:lstStyle/>
              <a:p>
                <a:endParaRPr lang="en-US" altLang="el-GR" b="1"/>
              </a:p>
            </p:txBody>
          </p:sp>
        </p:grpSp>
        <p:grpSp>
          <p:nvGrpSpPr>
            <p:cNvPr id="31828" name="Group 112"/>
            <p:cNvGrpSpPr>
              <a:grpSpLocks/>
            </p:cNvGrpSpPr>
            <p:nvPr/>
          </p:nvGrpSpPr>
          <p:grpSpPr bwMode="auto">
            <a:xfrm>
              <a:off x="4703" y="1252"/>
              <a:ext cx="288" cy="47"/>
              <a:chOff x="4366" y="1394"/>
              <a:chExt cx="291" cy="47"/>
            </a:xfrm>
          </p:grpSpPr>
          <p:sp>
            <p:nvSpPr>
              <p:cNvPr id="31831" name="Line 113"/>
              <p:cNvSpPr>
                <a:spLocks noChangeShapeType="1"/>
              </p:cNvSpPr>
              <p:nvPr/>
            </p:nvSpPr>
            <p:spPr bwMode="auto">
              <a:xfrm>
                <a:off x="4366" y="1421"/>
                <a:ext cx="291" cy="0"/>
              </a:xfrm>
              <a:prstGeom prst="line">
                <a:avLst/>
              </a:prstGeom>
              <a:noFill/>
              <a:ln w="25400">
                <a:solidFill>
                  <a:schemeClr val="accent1"/>
                </a:solidFill>
                <a:round/>
                <a:headEnd/>
                <a:tailEnd/>
              </a:ln>
            </p:spPr>
            <p:txBody>
              <a:bodyPr wrap="none" anchor="ctr"/>
              <a:lstStyle/>
              <a:p>
                <a:endParaRPr lang="el-GR"/>
              </a:p>
            </p:txBody>
          </p:sp>
          <p:sp>
            <p:nvSpPr>
              <p:cNvPr id="31832" name="Rectangle 114"/>
              <p:cNvSpPr>
                <a:spLocks noChangeArrowheads="1"/>
              </p:cNvSpPr>
              <p:nvPr/>
            </p:nvSpPr>
            <p:spPr bwMode="auto">
              <a:xfrm>
                <a:off x="4489" y="1394"/>
                <a:ext cx="47" cy="47"/>
              </a:xfrm>
              <a:prstGeom prst="rect">
                <a:avLst/>
              </a:prstGeom>
              <a:solidFill>
                <a:schemeClr val="accent1"/>
              </a:solidFill>
              <a:ln w="12700">
                <a:solidFill>
                  <a:schemeClr val="accent1"/>
                </a:solidFill>
                <a:miter lim="800000"/>
                <a:headEnd/>
                <a:tailEnd/>
              </a:ln>
            </p:spPr>
            <p:txBody>
              <a:bodyPr wrap="none" anchor="ctr"/>
              <a:lstStyle/>
              <a:p>
                <a:endParaRPr lang="en-US" altLang="el-GR" b="1"/>
              </a:p>
            </p:txBody>
          </p:sp>
        </p:grpSp>
        <p:sp>
          <p:nvSpPr>
            <p:cNvPr id="31829" name="Line 115"/>
            <p:cNvSpPr>
              <a:spLocks noChangeShapeType="1"/>
            </p:cNvSpPr>
            <p:nvPr/>
          </p:nvSpPr>
          <p:spPr bwMode="auto">
            <a:xfrm>
              <a:off x="3567" y="2916"/>
              <a:ext cx="27" cy="0"/>
            </a:xfrm>
            <a:prstGeom prst="line">
              <a:avLst/>
            </a:prstGeom>
            <a:noFill/>
            <a:ln w="12700">
              <a:solidFill>
                <a:schemeClr val="tx1"/>
              </a:solidFill>
              <a:round/>
              <a:headEnd/>
              <a:tailEnd/>
            </a:ln>
          </p:spPr>
          <p:txBody>
            <a:bodyPr wrap="none" anchor="ctr"/>
            <a:lstStyle/>
            <a:p>
              <a:endParaRPr lang="el-GR"/>
            </a:p>
          </p:txBody>
        </p:sp>
        <p:sp>
          <p:nvSpPr>
            <p:cNvPr id="31830" name="Text Box 116"/>
            <p:cNvSpPr txBox="1">
              <a:spLocks noChangeArrowheads="1"/>
            </p:cNvSpPr>
            <p:nvPr/>
          </p:nvSpPr>
          <p:spPr bwMode="auto">
            <a:xfrm rot="-5400000">
              <a:off x="2257" y="1904"/>
              <a:ext cx="1928" cy="326"/>
            </a:xfrm>
            <a:prstGeom prst="rect">
              <a:avLst/>
            </a:prstGeom>
            <a:noFill/>
            <a:ln w="9525">
              <a:noFill/>
              <a:miter lim="800000"/>
              <a:headEnd/>
              <a:tailEnd/>
            </a:ln>
          </p:spPr>
          <p:txBody>
            <a:bodyPr lIns="93162" tIns="46581" rIns="93162" bIns="46581">
              <a:spAutoFit/>
            </a:bodyPr>
            <a:lstStyle/>
            <a:p>
              <a:pPr algn="ctr"/>
              <a:r>
                <a:rPr lang="en-US" altLang="el-GR" sz="1400" b="1">
                  <a:latin typeface="Arial" pitchFamily="34" charset="0"/>
                </a:rPr>
                <a:t>Continuous Abstinence Rates</a:t>
              </a:r>
            </a:p>
            <a:p>
              <a:pPr algn="ctr"/>
              <a:r>
                <a:rPr lang="en-US" altLang="el-GR" sz="1400" b="1">
                  <a:latin typeface="Arial" pitchFamily="34" charset="0"/>
                </a:rPr>
                <a:t>Weeks 9</a:t>
              </a:r>
              <a:r>
                <a:rPr lang="en-US" altLang="el-GR" sz="1400" b="1">
                  <a:latin typeface="Arial" pitchFamily="34" charset="0"/>
                  <a:cs typeface="Arial" pitchFamily="34" charset="0"/>
                </a:rPr>
                <a:t>–X (%)</a:t>
              </a: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3430588" y="3689350"/>
            <a:ext cx="1143000" cy="13668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299011" name="Rectangle 3"/>
          <p:cNvSpPr>
            <a:spLocks noChangeArrowheads="1"/>
          </p:cNvSpPr>
          <p:nvPr/>
        </p:nvSpPr>
        <p:spPr bwMode="auto">
          <a:xfrm>
            <a:off x="5362575" y="3805238"/>
            <a:ext cx="1165225" cy="125095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299012" name="Rectangle 4"/>
          <p:cNvSpPr>
            <a:spLocks noChangeArrowheads="1"/>
          </p:cNvSpPr>
          <p:nvPr/>
        </p:nvSpPr>
        <p:spPr bwMode="auto">
          <a:xfrm>
            <a:off x="7011988" y="4019550"/>
            <a:ext cx="1143000" cy="10366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299013" name="Rectangle 5"/>
          <p:cNvSpPr>
            <a:spLocks noGrp="1" noRot="1" noChangeArrowheads="1"/>
          </p:cNvSpPr>
          <p:nvPr>
            <p:ph type="title"/>
          </p:nvPr>
        </p:nvSpPr>
        <p:spPr>
          <a:xfrm>
            <a:off x="0" y="500042"/>
            <a:ext cx="9144000" cy="738188"/>
          </a:xfrm>
          <a:effectLst>
            <a:outerShdw blurRad="63500" dist="17961" dir="2700000" algn="ctr" rotWithShape="0">
              <a:schemeClr val="tx1"/>
            </a:outerShdw>
          </a:effectLst>
        </p:spPr>
        <p:txBody>
          <a:bodyPr>
            <a:normAutofit fontScale="90000"/>
          </a:bodyPr>
          <a:lstStyle/>
          <a:p>
            <a:pPr>
              <a:defRPr/>
            </a:pPr>
            <a:r>
              <a:rPr lang="el-GR" sz="2800" b="1" dirty="0" smtClean="0">
                <a:solidFill>
                  <a:srgbClr val="002060"/>
                </a:solidFill>
                <a:latin typeface="Times New Roman" pitchFamily="18" charset="0"/>
                <a:cs typeface="Times New Roman" pitchFamily="18" charset="0"/>
              </a:rPr>
              <a:t> </a:t>
            </a:r>
            <a:r>
              <a:rPr lang="el-GR" sz="2800" b="1" dirty="0" err="1" smtClean="0">
                <a:solidFill>
                  <a:srgbClr val="002060"/>
                </a:solidFill>
                <a:latin typeface="Times New Roman" pitchFamily="18" charset="0"/>
                <a:cs typeface="Times New Roman" pitchFamily="18" charset="0"/>
              </a:rPr>
              <a:t>Aσθενείς</a:t>
            </a:r>
            <a:r>
              <a:rPr lang="el-GR" sz="2800" b="1" dirty="0" smtClean="0">
                <a:solidFill>
                  <a:srgbClr val="002060"/>
                </a:solidFill>
                <a:latin typeface="Times New Roman" pitchFamily="18" charset="0"/>
                <a:cs typeface="Times New Roman" pitchFamily="18" charset="0"/>
              </a:rPr>
              <a:t> που είχαν διακόψει το κάπνισμα μετά από  12 εβδομάδες  θεραπείας με </a:t>
            </a:r>
            <a:r>
              <a:rPr lang="el-GR" sz="2800" b="1" dirty="0" err="1" smtClean="0">
                <a:solidFill>
                  <a:srgbClr val="002060"/>
                </a:solidFill>
                <a:latin typeface="Times New Roman" pitchFamily="18" charset="0"/>
                <a:cs typeface="Times New Roman" pitchFamily="18" charset="0"/>
              </a:rPr>
              <a:t>βαρενικλίνη</a:t>
            </a:r>
            <a:r>
              <a:rPr lang="el-GR" sz="2800" b="1" dirty="0" smtClean="0">
                <a:solidFill>
                  <a:srgbClr val="002060"/>
                </a:solidFill>
                <a:latin typeface="Times New Roman" pitchFamily="18" charset="0"/>
                <a:cs typeface="Times New Roman" pitchFamily="18" charset="0"/>
              </a:rPr>
              <a:t> </a:t>
            </a:r>
            <a:r>
              <a:rPr lang="el-GR" sz="2800" b="1" dirty="0" err="1" smtClean="0">
                <a:solidFill>
                  <a:srgbClr val="002060"/>
                </a:solidFill>
                <a:latin typeface="Times New Roman" pitchFamily="18" charset="0"/>
                <a:cs typeface="Times New Roman" pitchFamily="18" charset="0"/>
              </a:rPr>
              <a:t>τυχαιοποιήθηκαν</a:t>
            </a:r>
            <a:r>
              <a:rPr lang="el-GR" sz="2800" b="1" dirty="0" smtClean="0">
                <a:solidFill>
                  <a:srgbClr val="002060"/>
                </a:solidFill>
                <a:latin typeface="Times New Roman" pitchFamily="18" charset="0"/>
                <a:cs typeface="Times New Roman" pitchFamily="18" charset="0"/>
              </a:rPr>
              <a:t> στη συνέχεια σε 12 επιπρόσθετες εβδομάδες </a:t>
            </a:r>
            <a:r>
              <a:rPr lang="el-GR" sz="2800" b="1" dirty="0" err="1" smtClean="0">
                <a:solidFill>
                  <a:srgbClr val="002060"/>
                </a:solidFill>
                <a:latin typeface="Times New Roman" pitchFamily="18" charset="0"/>
                <a:cs typeface="Times New Roman" pitchFamily="18" charset="0"/>
              </a:rPr>
              <a:t>βαρενικλίνης</a:t>
            </a:r>
            <a:r>
              <a:rPr lang="el-GR" sz="2800" b="1" dirty="0" smtClean="0">
                <a:solidFill>
                  <a:srgbClr val="002060"/>
                </a:solidFill>
                <a:latin typeface="Times New Roman" pitchFamily="18" charset="0"/>
                <a:cs typeface="Times New Roman" pitchFamily="18" charset="0"/>
              </a:rPr>
              <a:t> ή εικονικού φαρμάκου</a:t>
            </a:r>
            <a:endParaRPr lang="en-US" sz="2800" b="1" dirty="0" smtClean="0">
              <a:solidFill>
                <a:srgbClr val="002060"/>
              </a:solidFill>
              <a:latin typeface="Times New Roman" pitchFamily="18" charset="0"/>
              <a:cs typeface="Times New Roman" pitchFamily="18" charset="0"/>
            </a:endParaRPr>
          </a:p>
        </p:txBody>
      </p:sp>
      <p:sp>
        <p:nvSpPr>
          <p:cNvPr id="299014" name="Text Box 6"/>
          <p:cNvSpPr txBox="1">
            <a:spLocks noChangeArrowheads="1"/>
          </p:cNvSpPr>
          <p:nvPr/>
        </p:nvSpPr>
        <p:spPr bwMode="gray">
          <a:xfrm>
            <a:off x="2162175" y="1824038"/>
            <a:ext cx="2138363" cy="312737"/>
          </a:xfrm>
          <a:prstGeom prst="rect">
            <a:avLst/>
          </a:prstGeom>
          <a:noFill/>
          <a:ln w="28575" algn="ctr">
            <a:noFill/>
            <a:miter lim="800000"/>
            <a:headEnd/>
            <a:tailEnd/>
          </a:ln>
          <a:effec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90000"/>
              </a:lnSpc>
              <a:defRPr/>
            </a:pPr>
            <a:r>
              <a:rPr lang="el-GR" sz="1600" b="1" u="sng" smtClean="0">
                <a:solidFill>
                  <a:srgbClr val="00FF00"/>
                </a:solidFill>
                <a:effectLst>
                  <a:outerShdw blurRad="38100" dist="38100" dir="2700000" algn="tl">
                    <a:srgbClr val="000000"/>
                  </a:outerShdw>
                </a:effectLst>
                <a:latin typeface="Arial" pitchFamily="34" charset="0"/>
                <a:cs typeface="Arial" pitchFamily="34" charset="0"/>
              </a:rPr>
              <a:t>Εβδομάδες</a:t>
            </a:r>
            <a:r>
              <a:rPr lang="en-US" sz="1600" b="1" u="sng" smtClean="0">
                <a:solidFill>
                  <a:srgbClr val="00FF00"/>
                </a:solidFill>
                <a:effectLst>
                  <a:outerShdw blurRad="38100" dist="38100" dir="2700000" algn="tl">
                    <a:srgbClr val="000000"/>
                  </a:outerShdw>
                </a:effectLst>
                <a:latin typeface="Arial" pitchFamily="34" charset="0"/>
                <a:cs typeface="Arial" pitchFamily="34" charset="0"/>
              </a:rPr>
              <a:t> 13–24</a:t>
            </a:r>
          </a:p>
        </p:txBody>
      </p:sp>
      <p:sp>
        <p:nvSpPr>
          <p:cNvPr id="299015" name="Text Box 7"/>
          <p:cNvSpPr txBox="1">
            <a:spLocks noChangeArrowheads="1"/>
          </p:cNvSpPr>
          <p:nvPr/>
        </p:nvSpPr>
        <p:spPr bwMode="gray">
          <a:xfrm>
            <a:off x="5835650" y="1824038"/>
            <a:ext cx="2195513" cy="312737"/>
          </a:xfrm>
          <a:prstGeom prst="rect">
            <a:avLst/>
          </a:prstGeom>
          <a:noFill/>
          <a:ln w="28575" algn="ctr">
            <a:noFill/>
            <a:miter lim="800000"/>
            <a:headEnd/>
            <a:tailEnd/>
          </a:ln>
          <a:effec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90000"/>
              </a:lnSpc>
              <a:defRPr/>
            </a:pPr>
            <a:r>
              <a:rPr lang="el-GR" sz="1600" b="1" u="sng" smtClean="0">
                <a:solidFill>
                  <a:srgbClr val="00FFFF"/>
                </a:solidFill>
                <a:effectLst>
                  <a:outerShdw blurRad="38100" dist="38100" dir="2700000" algn="tl">
                    <a:srgbClr val="000000"/>
                  </a:outerShdw>
                </a:effectLst>
                <a:latin typeface="Arial" pitchFamily="34" charset="0"/>
                <a:cs typeface="Arial" pitchFamily="34" charset="0"/>
              </a:rPr>
              <a:t>Εβδομάδες</a:t>
            </a:r>
            <a:r>
              <a:rPr lang="en-US" sz="1600" b="1" u="sng" smtClean="0">
                <a:solidFill>
                  <a:srgbClr val="00FFFF"/>
                </a:solidFill>
                <a:effectLst>
                  <a:outerShdw blurRad="38100" dist="38100" dir="2700000" algn="tl">
                    <a:srgbClr val="000000"/>
                  </a:outerShdw>
                </a:effectLst>
                <a:latin typeface="Arial" pitchFamily="34" charset="0"/>
                <a:cs typeface="Arial" pitchFamily="34" charset="0"/>
              </a:rPr>
              <a:t> 13–52</a:t>
            </a:r>
          </a:p>
        </p:txBody>
      </p:sp>
      <p:sp>
        <p:nvSpPr>
          <p:cNvPr id="299016" name="Rectangle 8"/>
          <p:cNvSpPr>
            <a:spLocks noChangeArrowheads="1"/>
          </p:cNvSpPr>
          <p:nvPr/>
        </p:nvSpPr>
        <p:spPr bwMode="auto">
          <a:xfrm>
            <a:off x="1654175" y="3081338"/>
            <a:ext cx="1152525" cy="197485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el-GR" b="1">
              <a:ea typeface="+mn-ea"/>
            </a:endParaRPr>
          </a:p>
        </p:txBody>
      </p:sp>
      <p:sp>
        <p:nvSpPr>
          <p:cNvPr id="32777" name="Text Box 9"/>
          <p:cNvSpPr txBox="1">
            <a:spLocks noChangeArrowheads="1"/>
          </p:cNvSpPr>
          <p:nvPr/>
        </p:nvSpPr>
        <p:spPr bwMode="gray">
          <a:xfrm>
            <a:off x="96838" y="3368675"/>
            <a:ext cx="935037" cy="942975"/>
          </a:xfrm>
          <a:prstGeom prst="rect">
            <a:avLst/>
          </a:prstGeom>
          <a:noFill/>
          <a:ln w="9525">
            <a:noFill/>
            <a:miter lim="800000"/>
            <a:headEnd/>
            <a:tailEnd/>
          </a:ln>
        </p:spPr>
        <p:txBody>
          <a:bodyPr lIns="0" rIns="0">
            <a:spAutoFit/>
          </a:bodyPr>
          <a:lstStyle/>
          <a:p>
            <a:pPr algn="ctr"/>
            <a:r>
              <a:rPr lang="el-GR" altLang="el-GR" sz="1400">
                <a:solidFill>
                  <a:schemeClr val="tx2"/>
                </a:solidFill>
                <a:latin typeface="Arial" pitchFamily="34" charset="0"/>
                <a:cs typeface="Arial" pitchFamily="34" charset="0"/>
              </a:rPr>
              <a:t>Ποσοστό</a:t>
            </a:r>
          </a:p>
          <a:p>
            <a:pPr algn="ctr"/>
            <a:r>
              <a:rPr lang="el-GR" altLang="el-GR" sz="1400">
                <a:solidFill>
                  <a:schemeClr val="tx2"/>
                </a:solidFill>
                <a:latin typeface="Arial" pitchFamily="34" charset="0"/>
                <a:cs typeface="Arial" pitchFamily="34" charset="0"/>
              </a:rPr>
              <a:t>Ανταπό-</a:t>
            </a:r>
          </a:p>
          <a:p>
            <a:pPr algn="ctr"/>
            <a:r>
              <a:rPr lang="el-GR" altLang="el-GR" sz="1400">
                <a:solidFill>
                  <a:schemeClr val="tx2"/>
                </a:solidFill>
                <a:latin typeface="Arial" pitchFamily="34" charset="0"/>
                <a:cs typeface="Arial" pitchFamily="34" charset="0"/>
              </a:rPr>
              <a:t>κρισης</a:t>
            </a:r>
          </a:p>
          <a:p>
            <a:pPr algn="ctr"/>
            <a:r>
              <a:rPr lang="en-US" altLang="el-GR" sz="1400">
                <a:solidFill>
                  <a:schemeClr val="tx2"/>
                </a:solidFill>
                <a:latin typeface="Arial" pitchFamily="34" charset="0"/>
                <a:cs typeface="Arial" pitchFamily="34" charset="0"/>
              </a:rPr>
              <a:t>CA</a:t>
            </a:r>
            <a:r>
              <a:rPr lang="el-GR" altLang="el-GR" sz="1400">
                <a:solidFill>
                  <a:schemeClr val="tx2"/>
                </a:solidFill>
                <a:latin typeface="Arial" pitchFamily="34" charset="0"/>
                <a:cs typeface="Arial" pitchFamily="34" charset="0"/>
              </a:rPr>
              <a:t> </a:t>
            </a:r>
            <a:r>
              <a:rPr lang="en-US" altLang="el-GR" sz="1400">
                <a:solidFill>
                  <a:schemeClr val="tx2"/>
                </a:solidFill>
                <a:latin typeface="Arial" pitchFamily="34" charset="0"/>
                <a:cs typeface="Arial" pitchFamily="34" charset="0"/>
              </a:rPr>
              <a:t>(%)</a:t>
            </a:r>
          </a:p>
        </p:txBody>
      </p:sp>
      <p:sp>
        <p:nvSpPr>
          <p:cNvPr id="32778" name="Line 10"/>
          <p:cNvSpPr>
            <a:spLocks noChangeShapeType="1"/>
          </p:cNvSpPr>
          <p:nvPr/>
        </p:nvSpPr>
        <p:spPr bwMode="gray">
          <a:xfrm>
            <a:off x="1376363" y="2268538"/>
            <a:ext cx="1587" cy="2776537"/>
          </a:xfrm>
          <a:prstGeom prst="line">
            <a:avLst/>
          </a:prstGeom>
          <a:noFill/>
          <a:ln w="12700">
            <a:solidFill>
              <a:schemeClr val="tx2"/>
            </a:solidFill>
            <a:round/>
            <a:headEnd/>
            <a:tailEnd/>
          </a:ln>
        </p:spPr>
        <p:txBody>
          <a:bodyPr/>
          <a:lstStyle/>
          <a:p>
            <a:endParaRPr lang="el-GR"/>
          </a:p>
        </p:txBody>
      </p:sp>
      <p:sp>
        <p:nvSpPr>
          <p:cNvPr id="32779" name="Line 11"/>
          <p:cNvSpPr>
            <a:spLocks noChangeShapeType="1"/>
          </p:cNvSpPr>
          <p:nvPr/>
        </p:nvSpPr>
        <p:spPr bwMode="gray">
          <a:xfrm>
            <a:off x="1311275" y="5045075"/>
            <a:ext cx="65088" cy="1588"/>
          </a:xfrm>
          <a:prstGeom prst="line">
            <a:avLst/>
          </a:prstGeom>
          <a:noFill/>
          <a:ln w="12700">
            <a:solidFill>
              <a:schemeClr val="tx2"/>
            </a:solidFill>
            <a:round/>
            <a:headEnd/>
            <a:tailEnd/>
          </a:ln>
        </p:spPr>
        <p:txBody>
          <a:bodyPr/>
          <a:lstStyle/>
          <a:p>
            <a:endParaRPr lang="el-GR"/>
          </a:p>
        </p:txBody>
      </p:sp>
      <p:sp>
        <p:nvSpPr>
          <p:cNvPr id="32780" name="Line 12"/>
          <p:cNvSpPr>
            <a:spLocks noChangeShapeType="1"/>
          </p:cNvSpPr>
          <p:nvPr/>
        </p:nvSpPr>
        <p:spPr bwMode="gray">
          <a:xfrm>
            <a:off x="1311275" y="4492625"/>
            <a:ext cx="65088" cy="1588"/>
          </a:xfrm>
          <a:prstGeom prst="line">
            <a:avLst/>
          </a:prstGeom>
          <a:noFill/>
          <a:ln w="12700">
            <a:solidFill>
              <a:schemeClr val="tx2"/>
            </a:solidFill>
            <a:round/>
            <a:headEnd/>
            <a:tailEnd/>
          </a:ln>
        </p:spPr>
        <p:txBody>
          <a:bodyPr/>
          <a:lstStyle/>
          <a:p>
            <a:endParaRPr lang="el-GR"/>
          </a:p>
        </p:txBody>
      </p:sp>
      <p:sp>
        <p:nvSpPr>
          <p:cNvPr id="32781" name="Line 13"/>
          <p:cNvSpPr>
            <a:spLocks noChangeShapeType="1"/>
          </p:cNvSpPr>
          <p:nvPr/>
        </p:nvSpPr>
        <p:spPr bwMode="gray">
          <a:xfrm>
            <a:off x="1311275" y="3932238"/>
            <a:ext cx="65088" cy="1587"/>
          </a:xfrm>
          <a:prstGeom prst="line">
            <a:avLst/>
          </a:prstGeom>
          <a:noFill/>
          <a:ln w="12700">
            <a:solidFill>
              <a:schemeClr val="tx2"/>
            </a:solidFill>
            <a:round/>
            <a:headEnd/>
            <a:tailEnd/>
          </a:ln>
        </p:spPr>
        <p:txBody>
          <a:bodyPr/>
          <a:lstStyle/>
          <a:p>
            <a:endParaRPr lang="el-GR"/>
          </a:p>
        </p:txBody>
      </p:sp>
      <p:sp>
        <p:nvSpPr>
          <p:cNvPr id="32782" name="Line 14"/>
          <p:cNvSpPr>
            <a:spLocks noChangeShapeType="1"/>
          </p:cNvSpPr>
          <p:nvPr/>
        </p:nvSpPr>
        <p:spPr bwMode="gray">
          <a:xfrm>
            <a:off x="1311275" y="3381375"/>
            <a:ext cx="65088" cy="1588"/>
          </a:xfrm>
          <a:prstGeom prst="line">
            <a:avLst/>
          </a:prstGeom>
          <a:noFill/>
          <a:ln w="12700">
            <a:solidFill>
              <a:schemeClr val="tx2"/>
            </a:solidFill>
            <a:round/>
            <a:headEnd/>
            <a:tailEnd/>
          </a:ln>
        </p:spPr>
        <p:txBody>
          <a:bodyPr/>
          <a:lstStyle/>
          <a:p>
            <a:endParaRPr lang="el-GR"/>
          </a:p>
        </p:txBody>
      </p:sp>
      <p:sp>
        <p:nvSpPr>
          <p:cNvPr id="32783" name="Line 15"/>
          <p:cNvSpPr>
            <a:spLocks noChangeShapeType="1"/>
          </p:cNvSpPr>
          <p:nvPr/>
        </p:nvSpPr>
        <p:spPr bwMode="gray">
          <a:xfrm>
            <a:off x="1311275" y="2820988"/>
            <a:ext cx="65088" cy="1587"/>
          </a:xfrm>
          <a:prstGeom prst="line">
            <a:avLst/>
          </a:prstGeom>
          <a:noFill/>
          <a:ln w="12700">
            <a:solidFill>
              <a:schemeClr val="tx2"/>
            </a:solidFill>
            <a:round/>
            <a:headEnd/>
            <a:tailEnd/>
          </a:ln>
        </p:spPr>
        <p:txBody>
          <a:bodyPr/>
          <a:lstStyle/>
          <a:p>
            <a:endParaRPr lang="el-GR"/>
          </a:p>
        </p:txBody>
      </p:sp>
      <p:sp>
        <p:nvSpPr>
          <p:cNvPr id="32784" name="Line 16"/>
          <p:cNvSpPr>
            <a:spLocks noChangeShapeType="1"/>
          </p:cNvSpPr>
          <p:nvPr/>
        </p:nvSpPr>
        <p:spPr bwMode="gray">
          <a:xfrm>
            <a:off x="1311275" y="2268538"/>
            <a:ext cx="65088" cy="1587"/>
          </a:xfrm>
          <a:prstGeom prst="line">
            <a:avLst/>
          </a:prstGeom>
          <a:noFill/>
          <a:ln w="12700">
            <a:solidFill>
              <a:schemeClr val="tx2"/>
            </a:solidFill>
            <a:round/>
            <a:headEnd/>
            <a:tailEnd/>
          </a:ln>
        </p:spPr>
        <p:txBody>
          <a:bodyPr/>
          <a:lstStyle/>
          <a:p>
            <a:endParaRPr lang="el-GR"/>
          </a:p>
        </p:txBody>
      </p:sp>
      <p:sp>
        <p:nvSpPr>
          <p:cNvPr id="32785" name="Line 17"/>
          <p:cNvSpPr>
            <a:spLocks noChangeShapeType="1"/>
          </p:cNvSpPr>
          <p:nvPr/>
        </p:nvSpPr>
        <p:spPr bwMode="gray">
          <a:xfrm>
            <a:off x="1376363" y="5045075"/>
            <a:ext cx="3486150" cy="1588"/>
          </a:xfrm>
          <a:prstGeom prst="line">
            <a:avLst/>
          </a:prstGeom>
          <a:noFill/>
          <a:ln w="12700">
            <a:solidFill>
              <a:schemeClr val="tx2"/>
            </a:solidFill>
            <a:round/>
            <a:headEnd/>
            <a:tailEnd/>
          </a:ln>
        </p:spPr>
        <p:txBody>
          <a:bodyPr/>
          <a:lstStyle/>
          <a:p>
            <a:endParaRPr lang="el-GR"/>
          </a:p>
        </p:txBody>
      </p:sp>
      <p:sp>
        <p:nvSpPr>
          <p:cNvPr id="32786" name="Line 18"/>
          <p:cNvSpPr>
            <a:spLocks noChangeShapeType="1"/>
          </p:cNvSpPr>
          <p:nvPr/>
        </p:nvSpPr>
        <p:spPr bwMode="gray">
          <a:xfrm flipV="1">
            <a:off x="1376363" y="5045075"/>
            <a:ext cx="1587" cy="57150"/>
          </a:xfrm>
          <a:prstGeom prst="line">
            <a:avLst/>
          </a:prstGeom>
          <a:noFill/>
          <a:ln w="12700">
            <a:solidFill>
              <a:schemeClr val="tx2"/>
            </a:solidFill>
            <a:round/>
            <a:headEnd/>
            <a:tailEnd/>
          </a:ln>
        </p:spPr>
        <p:txBody>
          <a:bodyPr/>
          <a:lstStyle/>
          <a:p>
            <a:endParaRPr lang="el-GR"/>
          </a:p>
        </p:txBody>
      </p:sp>
      <p:sp>
        <p:nvSpPr>
          <p:cNvPr id="32787" name="Line 19"/>
          <p:cNvSpPr>
            <a:spLocks noChangeShapeType="1"/>
          </p:cNvSpPr>
          <p:nvPr/>
        </p:nvSpPr>
        <p:spPr bwMode="gray">
          <a:xfrm flipV="1">
            <a:off x="3124200" y="5045075"/>
            <a:ext cx="1588" cy="57150"/>
          </a:xfrm>
          <a:prstGeom prst="line">
            <a:avLst/>
          </a:prstGeom>
          <a:noFill/>
          <a:ln w="12700">
            <a:solidFill>
              <a:schemeClr val="tx2"/>
            </a:solidFill>
            <a:round/>
            <a:headEnd/>
            <a:tailEnd/>
          </a:ln>
        </p:spPr>
        <p:txBody>
          <a:bodyPr/>
          <a:lstStyle/>
          <a:p>
            <a:endParaRPr lang="el-GR"/>
          </a:p>
        </p:txBody>
      </p:sp>
      <p:sp>
        <p:nvSpPr>
          <p:cNvPr id="32788" name="Line 20"/>
          <p:cNvSpPr>
            <a:spLocks noChangeShapeType="1"/>
          </p:cNvSpPr>
          <p:nvPr/>
        </p:nvSpPr>
        <p:spPr bwMode="gray">
          <a:xfrm flipV="1">
            <a:off x="4862513" y="5045075"/>
            <a:ext cx="1587" cy="57150"/>
          </a:xfrm>
          <a:prstGeom prst="line">
            <a:avLst/>
          </a:prstGeom>
          <a:noFill/>
          <a:ln w="12700">
            <a:solidFill>
              <a:schemeClr val="tx2"/>
            </a:solidFill>
            <a:round/>
            <a:headEnd/>
            <a:tailEnd/>
          </a:ln>
        </p:spPr>
        <p:txBody>
          <a:bodyPr/>
          <a:lstStyle/>
          <a:p>
            <a:endParaRPr lang="el-GR"/>
          </a:p>
        </p:txBody>
      </p:sp>
      <p:sp>
        <p:nvSpPr>
          <p:cNvPr id="32789" name="Rectangle 21"/>
          <p:cNvSpPr>
            <a:spLocks noChangeArrowheads="1"/>
          </p:cNvSpPr>
          <p:nvPr/>
        </p:nvSpPr>
        <p:spPr bwMode="gray">
          <a:xfrm>
            <a:off x="1031875" y="4883150"/>
            <a:ext cx="127000" cy="274638"/>
          </a:xfrm>
          <a:prstGeom prst="rect">
            <a:avLst/>
          </a:prstGeom>
          <a:noFill/>
          <a:ln w="9525">
            <a:noFill/>
            <a:miter lim="800000"/>
            <a:headEnd/>
            <a:tailEnd/>
          </a:ln>
        </p:spPr>
        <p:txBody>
          <a:bodyPr wrap="none" lIns="0" tIns="0" rIns="0" bIns="0">
            <a:spAutoFit/>
          </a:bodyPr>
          <a:lstStyle/>
          <a:p>
            <a:pPr eaLnBrk="0" hangingPunct="0"/>
            <a:r>
              <a:rPr lang="en-US" altLang="el-GR" sz="1800">
                <a:solidFill>
                  <a:schemeClr val="tx2"/>
                </a:solidFill>
                <a:latin typeface="Arial" pitchFamily="34" charset="0"/>
              </a:rPr>
              <a:t>0</a:t>
            </a:r>
          </a:p>
        </p:txBody>
      </p:sp>
      <p:sp>
        <p:nvSpPr>
          <p:cNvPr id="32790" name="Rectangle 22"/>
          <p:cNvSpPr>
            <a:spLocks noChangeArrowheads="1"/>
          </p:cNvSpPr>
          <p:nvPr/>
        </p:nvSpPr>
        <p:spPr bwMode="gray">
          <a:xfrm>
            <a:off x="933450" y="4332288"/>
            <a:ext cx="254000" cy="274637"/>
          </a:xfrm>
          <a:prstGeom prst="rect">
            <a:avLst/>
          </a:prstGeom>
          <a:noFill/>
          <a:ln w="9525">
            <a:noFill/>
            <a:miter lim="800000"/>
            <a:headEnd/>
            <a:tailEnd/>
          </a:ln>
        </p:spPr>
        <p:txBody>
          <a:bodyPr wrap="none" lIns="0" tIns="0" rIns="0" bIns="0">
            <a:spAutoFit/>
          </a:bodyPr>
          <a:lstStyle/>
          <a:p>
            <a:pPr eaLnBrk="0" hangingPunct="0"/>
            <a:r>
              <a:rPr lang="en-US" altLang="el-GR" sz="1800">
                <a:solidFill>
                  <a:schemeClr val="tx2"/>
                </a:solidFill>
                <a:latin typeface="Arial" pitchFamily="34" charset="0"/>
              </a:rPr>
              <a:t>20</a:t>
            </a:r>
          </a:p>
        </p:txBody>
      </p:sp>
      <p:sp>
        <p:nvSpPr>
          <p:cNvPr id="32791" name="Rectangle 23"/>
          <p:cNvSpPr>
            <a:spLocks noChangeArrowheads="1"/>
          </p:cNvSpPr>
          <p:nvPr/>
        </p:nvSpPr>
        <p:spPr bwMode="gray">
          <a:xfrm>
            <a:off x="933450" y="3770313"/>
            <a:ext cx="254000" cy="274637"/>
          </a:xfrm>
          <a:prstGeom prst="rect">
            <a:avLst/>
          </a:prstGeom>
          <a:noFill/>
          <a:ln w="9525">
            <a:noFill/>
            <a:miter lim="800000"/>
            <a:headEnd/>
            <a:tailEnd/>
          </a:ln>
        </p:spPr>
        <p:txBody>
          <a:bodyPr wrap="none" lIns="0" tIns="0" rIns="0" bIns="0">
            <a:spAutoFit/>
          </a:bodyPr>
          <a:lstStyle/>
          <a:p>
            <a:pPr eaLnBrk="0" hangingPunct="0"/>
            <a:r>
              <a:rPr lang="en-US" altLang="el-GR" sz="1800">
                <a:solidFill>
                  <a:schemeClr val="tx2"/>
                </a:solidFill>
                <a:latin typeface="Arial" pitchFamily="34" charset="0"/>
              </a:rPr>
              <a:t>40</a:t>
            </a:r>
          </a:p>
        </p:txBody>
      </p:sp>
      <p:sp>
        <p:nvSpPr>
          <p:cNvPr id="32792" name="Rectangle 24"/>
          <p:cNvSpPr>
            <a:spLocks noChangeArrowheads="1"/>
          </p:cNvSpPr>
          <p:nvPr/>
        </p:nvSpPr>
        <p:spPr bwMode="gray">
          <a:xfrm>
            <a:off x="933450" y="3219450"/>
            <a:ext cx="254000" cy="274638"/>
          </a:xfrm>
          <a:prstGeom prst="rect">
            <a:avLst/>
          </a:prstGeom>
          <a:noFill/>
          <a:ln w="9525">
            <a:noFill/>
            <a:miter lim="800000"/>
            <a:headEnd/>
            <a:tailEnd/>
          </a:ln>
        </p:spPr>
        <p:txBody>
          <a:bodyPr wrap="none" lIns="0" tIns="0" rIns="0" bIns="0">
            <a:spAutoFit/>
          </a:bodyPr>
          <a:lstStyle/>
          <a:p>
            <a:pPr eaLnBrk="0" hangingPunct="0"/>
            <a:r>
              <a:rPr lang="en-US" altLang="el-GR" sz="1800">
                <a:solidFill>
                  <a:schemeClr val="tx2"/>
                </a:solidFill>
                <a:latin typeface="Arial" pitchFamily="34" charset="0"/>
              </a:rPr>
              <a:t>60</a:t>
            </a:r>
          </a:p>
        </p:txBody>
      </p:sp>
      <p:sp>
        <p:nvSpPr>
          <p:cNvPr id="32793" name="Rectangle 25"/>
          <p:cNvSpPr>
            <a:spLocks noChangeArrowheads="1"/>
          </p:cNvSpPr>
          <p:nvPr/>
        </p:nvSpPr>
        <p:spPr bwMode="gray">
          <a:xfrm>
            <a:off x="933450" y="2659063"/>
            <a:ext cx="254000" cy="274637"/>
          </a:xfrm>
          <a:prstGeom prst="rect">
            <a:avLst/>
          </a:prstGeom>
          <a:noFill/>
          <a:ln w="9525">
            <a:noFill/>
            <a:miter lim="800000"/>
            <a:headEnd/>
            <a:tailEnd/>
          </a:ln>
        </p:spPr>
        <p:txBody>
          <a:bodyPr wrap="none" lIns="0" tIns="0" rIns="0" bIns="0">
            <a:spAutoFit/>
          </a:bodyPr>
          <a:lstStyle/>
          <a:p>
            <a:pPr eaLnBrk="0" hangingPunct="0"/>
            <a:r>
              <a:rPr lang="en-US" altLang="el-GR" sz="1800">
                <a:solidFill>
                  <a:schemeClr val="tx2"/>
                </a:solidFill>
                <a:latin typeface="Arial" pitchFamily="34" charset="0"/>
              </a:rPr>
              <a:t>80</a:t>
            </a:r>
          </a:p>
        </p:txBody>
      </p:sp>
      <p:sp>
        <p:nvSpPr>
          <p:cNvPr id="32794" name="Rectangle 26"/>
          <p:cNvSpPr>
            <a:spLocks noChangeArrowheads="1"/>
          </p:cNvSpPr>
          <p:nvPr/>
        </p:nvSpPr>
        <p:spPr bwMode="gray">
          <a:xfrm>
            <a:off x="835025" y="2108200"/>
            <a:ext cx="381000" cy="274638"/>
          </a:xfrm>
          <a:prstGeom prst="rect">
            <a:avLst/>
          </a:prstGeom>
          <a:noFill/>
          <a:ln w="9525">
            <a:noFill/>
            <a:miter lim="800000"/>
            <a:headEnd/>
            <a:tailEnd/>
          </a:ln>
        </p:spPr>
        <p:txBody>
          <a:bodyPr wrap="none" lIns="0" tIns="0" rIns="0" bIns="0">
            <a:spAutoFit/>
          </a:bodyPr>
          <a:lstStyle/>
          <a:p>
            <a:pPr eaLnBrk="0" hangingPunct="0"/>
            <a:r>
              <a:rPr lang="en-US" altLang="el-GR" sz="1800">
                <a:solidFill>
                  <a:schemeClr val="tx2"/>
                </a:solidFill>
                <a:latin typeface="Arial" pitchFamily="34" charset="0"/>
              </a:rPr>
              <a:t>100</a:t>
            </a:r>
          </a:p>
        </p:txBody>
      </p:sp>
      <p:sp>
        <p:nvSpPr>
          <p:cNvPr id="32795" name="Line 27"/>
          <p:cNvSpPr>
            <a:spLocks noChangeShapeType="1"/>
          </p:cNvSpPr>
          <p:nvPr/>
        </p:nvSpPr>
        <p:spPr bwMode="gray">
          <a:xfrm>
            <a:off x="5102225" y="5045075"/>
            <a:ext cx="3327400" cy="1588"/>
          </a:xfrm>
          <a:prstGeom prst="line">
            <a:avLst/>
          </a:prstGeom>
          <a:noFill/>
          <a:ln w="12700">
            <a:solidFill>
              <a:schemeClr val="tx2"/>
            </a:solidFill>
            <a:round/>
            <a:headEnd/>
            <a:tailEnd/>
          </a:ln>
        </p:spPr>
        <p:txBody>
          <a:bodyPr/>
          <a:lstStyle/>
          <a:p>
            <a:endParaRPr lang="el-GR"/>
          </a:p>
        </p:txBody>
      </p:sp>
      <p:sp>
        <p:nvSpPr>
          <p:cNvPr id="32796" name="Line 28"/>
          <p:cNvSpPr>
            <a:spLocks noChangeShapeType="1"/>
          </p:cNvSpPr>
          <p:nvPr/>
        </p:nvSpPr>
        <p:spPr bwMode="gray">
          <a:xfrm flipV="1">
            <a:off x="5102225" y="5045075"/>
            <a:ext cx="1588" cy="58738"/>
          </a:xfrm>
          <a:prstGeom prst="line">
            <a:avLst/>
          </a:prstGeom>
          <a:noFill/>
          <a:ln w="12700">
            <a:solidFill>
              <a:schemeClr val="tx2"/>
            </a:solidFill>
            <a:round/>
            <a:headEnd/>
            <a:tailEnd/>
          </a:ln>
        </p:spPr>
        <p:txBody>
          <a:bodyPr/>
          <a:lstStyle/>
          <a:p>
            <a:endParaRPr lang="el-GR"/>
          </a:p>
        </p:txBody>
      </p:sp>
      <p:sp>
        <p:nvSpPr>
          <p:cNvPr id="32797" name="Line 29"/>
          <p:cNvSpPr>
            <a:spLocks noChangeShapeType="1"/>
          </p:cNvSpPr>
          <p:nvPr/>
        </p:nvSpPr>
        <p:spPr bwMode="gray">
          <a:xfrm flipV="1">
            <a:off x="6770688" y="5045075"/>
            <a:ext cx="1587" cy="58738"/>
          </a:xfrm>
          <a:prstGeom prst="line">
            <a:avLst/>
          </a:prstGeom>
          <a:noFill/>
          <a:ln w="12700">
            <a:solidFill>
              <a:schemeClr val="tx2"/>
            </a:solidFill>
            <a:round/>
            <a:headEnd/>
            <a:tailEnd/>
          </a:ln>
        </p:spPr>
        <p:txBody>
          <a:bodyPr/>
          <a:lstStyle/>
          <a:p>
            <a:endParaRPr lang="el-GR"/>
          </a:p>
        </p:txBody>
      </p:sp>
      <p:sp>
        <p:nvSpPr>
          <p:cNvPr id="32798" name="Line 30"/>
          <p:cNvSpPr>
            <a:spLocks noChangeShapeType="1"/>
          </p:cNvSpPr>
          <p:nvPr/>
        </p:nvSpPr>
        <p:spPr bwMode="gray">
          <a:xfrm flipV="1">
            <a:off x="8429625" y="5045075"/>
            <a:ext cx="1588" cy="58738"/>
          </a:xfrm>
          <a:prstGeom prst="line">
            <a:avLst/>
          </a:prstGeom>
          <a:noFill/>
          <a:ln w="12700">
            <a:solidFill>
              <a:schemeClr val="tx2"/>
            </a:solidFill>
            <a:round/>
            <a:headEnd/>
            <a:tailEnd/>
          </a:ln>
        </p:spPr>
        <p:txBody>
          <a:bodyPr/>
          <a:lstStyle/>
          <a:p>
            <a:endParaRPr lang="el-GR"/>
          </a:p>
        </p:txBody>
      </p:sp>
      <p:grpSp>
        <p:nvGrpSpPr>
          <p:cNvPr id="32799" name="Group 31"/>
          <p:cNvGrpSpPr>
            <a:grpSpLocks/>
          </p:cNvGrpSpPr>
          <p:nvPr/>
        </p:nvGrpSpPr>
        <p:grpSpPr bwMode="auto">
          <a:xfrm>
            <a:off x="1508125" y="2179638"/>
            <a:ext cx="3598863" cy="538162"/>
            <a:chOff x="998" y="1371"/>
            <a:chExt cx="1995" cy="339"/>
          </a:xfrm>
        </p:grpSpPr>
        <p:sp>
          <p:nvSpPr>
            <p:cNvPr id="32812" name="Text Box 32"/>
            <p:cNvSpPr txBox="1">
              <a:spLocks noChangeArrowheads="1"/>
            </p:cNvSpPr>
            <p:nvPr/>
          </p:nvSpPr>
          <p:spPr bwMode="gray">
            <a:xfrm>
              <a:off x="998" y="1371"/>
              <a:ext cx="1995" cy="339"/>
            </a:xfrm>
            <a:prstGeom prst="rect">
              <a:avLst/>
            </a:prstGeom>
            <a:noFill/>
            <a:ln w="9525">
              <a:noFill/>
              <a:miter lim="800000"/>
              <a:headEnd/>
              <a:tailEnd/>
            </a:ln>
          </p:spPr>
          <p:txBody>
            <a:bodyPr lIns="18000" rIns="18000">
              <a:spAutoFit/>
            </a:bodyPr>
            <a:lstStyle/>
            <a:p>
              <a:pPr algn="ctr">
                <a:spcAft>
                  <a:spcPct val="25000"/>
                </a:spcAft>
                <a:tabLst>
                  <a:tab pos="684213" algn="l"/>
                  <a:tab pos="1203325" algn="l"/>
                </a:tabLst>
              </a:pPr>
              <a:r>
                <a:rPr lang="en-US" altLang="el-GR" sz="1300">
                  <a:solidFill>
                    <a:schemeClr val="tx2"/>
                  </a:solidFill>
                  <a:latin typeface="Arial" pitchFamily="34" charset="0"/>
                </a:rPr>
                <a:t>OR (95% CI)</a:t>
              </a:r>
            </a:p>
            <a:p>
              <a:pPr>
                <a:tabLst>
                  <a:tab pos="684213" algn="l"/>
                  <a:tab pos="1203325" algn="l"/>
                </a:tabLst>
              </a:pPr>
              <a:r>
                <a:rPr lang="en-US" altLang="el-GR" sz="1300">
                  <a:solidFill>
                    <a:schemeClr val="tx2"/>
                  </a:solidFill>
                  <a:latin typeface="Arial" pitchFamily="34" charset="0"/>
                </a:rPr>
                <a:t>VAR </a:t>
              </a:r>
              <a:r>
                <a:rPr lang="el-GR" altLang="el-GR" sz="1300">
                  <a:solidFill>
                    <a:schemeClr val="tx2"/>
                  </a:solidFill>
                  <a:latin typeface="Arial" pitchFamily="34" charset="0"/>
                </a:rPr>
                <a:t>έναντι</a:t>
              </a:r>
              <a:r>
                <a:rPr lang="en-US" altLang="el-GR" sz="1300">
                  <a:solidFill>
                    <a:schemeClr val="tx2"/>
                  </a:solidFill>
                  <a:latin typeface="Arial" pitchFamily="34" charset="0"/>
                </a:rPr>
                <a:t> PBO 2</a:t>
              </a:r>
              <a:r>
                <a:rPr lang="el-GR" altLang="el-GR" sz="1300">
                  <a:solidFill>
                    <a:schemeClr val="tx2"/>
                  </a:solidFill>
                  <a:latin typeface="Arial" pitchFamily="34" charset="0"/>
                </a:rPr>
                <a:t>,</a:t>
              </a:r>
              <a:r>
                <a:rPr lang="en-US" altLang="el-GR" sz="1300">
                  <a:solidFill>
                    <a:schemeClr val="tx2"/>
                  </a:solidFill>
                  <a:latin typeface="Arial" pitchFamily="34" charset="0"/>
                </a:rPr>
                <a:t>47 (1</a:t>
              </a:r>
              <a:r>
                <a:rPr lang="el-GR" altLang="el-GR" sz="1300">
                  <a:solidFill>
                    <a:schemeClr val="tx2"/>
                  </a:solidFill>
                  <a:latin typeface="Arial" pitchFamily="34" charset="0"/>
                </a:rPr>
                <a:t>,</a:t>
              </a:r>
              <a:r>
                <a:rPr lang="en-US" altLang="el-GR" sz="1300">
                  <a:solidFill>
                    <a:schemeClr val="tx2"/>
                  </a:solidFill>
                  <a:latin typeface="Arial" pitchFamily="34" charset="0"/>
                </a:rPr>
                <a:t>95, 3</a:t>
              </a:r>
              <a:r>
                <a:rPr lang="el-GR" altLang="el-GR" sz="1300">
                  <a:solidFill>
                    <a:schemeClr val="tx2"/>
                  </a:solidFill>
                  <a:latin typeface="Arial" pitchFamily="34" charset="0"/>
                </a:rPr>
                <a:t>,</a:t>
              </a:r>
              <a:r>
                <a:rPr lang="en-US" altLang="el-GR" sz="1300">
                  <a:solidFill>
                    <a:schemeClr val="tx2"/>
                  </a:solidFill>
                  <a:latin typeface="Arial" pitchFamily="34" charset="0"/>
                </a:rPr>
                <a:t>15) </a:t>
              </a:r>
              <a:r>
                <a:rPr lang="en-US" altLang="el-GR" sz="1300" i="1">
                  <a:solidFill>
                    <a:schemeClr val="tx2"/>
                  </a:solidFill>
                  <a:latin typeface="Arial" pitchFamily="34" charset="0"/>
                </a:rPr>
                <a:t>P</a:t>
              </a:r>
              <a:r>
                <a:rPr lang="en-US" altLang="el-GR" sz="1300">
                  <a:solidFill>
                    <a:schemeClr val="tx2"/>
                  </a:solidFill>
                  <a:latin typeface="Arial" pitchFamily="34" charset="0"/>
                </a:rPr>
                <a:t>&lt;0</a:t>
              </a:r>
              <a:r>
                <a:rPr lang="el-GR" altLang="el-GR" sz="1300">
                  <a:solidFill>
                    <a:schemeClr val="tx2"/>
                  </a:solidFill>
                  <a:latin typeface="Arial" pitchFamily="34" charset="0"/>
                </a:rPr>
                <a:t>,</a:t>
              </a:r>
              <a:r>
                <a:rPr lang="en-US" altLang="el-GR" sz="1300">
                  <a:solidFill>
                    <a:schemeClr val="tx2"/>
                  </a:solidFill>
                  <a:latin typeface="Arial" pitchFamily="34" charset="0"/>
                </a:rPr>
                <a:t>0001</a:t>
              </a:r>
            </a:p>
          </p:txBody>
        </p:sp>
        <p:sp>
          <p:nvSpPr>
            <p:cNvPr id="32813" name="Line 33"/>
            <p:cNvSpPr>
              <a:spLocks noChangeShapeType="1"/>
            </p:cNvSpPr>
            <p:nvPr/>
          </p:nvSpPr>
          <p:spPr bwMode="gray">
            <a:xfrm>
              <a:off x="1057" y="1546"/>
              <a:ext cx="1857" cy="0"/>
            </a:xfrm>
            <a:prstGeom prst="line">
              <a:avLst/>
            </a:prstGeom>
            <a:noFill/>
            <a:ln w="9525">
              <a:noFill/>
              <a:round/>
              <a:headEnd/>
              <a:tailEnd/>
            </a:ln>
          </p:spPr>
          <p:txBody>
            <a:bodyPr wrap="none" anchor="ctr"/>
            <a:lstStyle/>
            <a:p>
              <a:endParaRPr lang="el-GR"/>
            </a:p>
          </p:txBody>
        </p:sp>
      </p:grpSp>
      <p:grpSp>
        <p:nvGrpSpPr>
          <p:cNvPr id="32800" name="Group 34"/>
          <p:cNvGrpSpPr>
            <a:grpSpLocks/>
          </p:cNvGrpSpPr>
          <p:nvPr/>
        </p:nvGrpSpPr>
        <p:grpSpPr bwMode="auto">
          <a:xfrm>
            <a:off x="5189538" y="2179638"/>
            <a:ext cx="3589337" cy="538162"/>
            <a:chOff x="3269" y="1371"/>
            <a:chExt cx="1995" cy="339"/>
          </a:xfrm>
        </p:grpSpPr>
        <p:sp>
          <p:nvSpPr>
            <p:cNvPr id="32810" name="Text Box 35"/>
            <p:cNvSpPr txBox="1">
              <a:spLocks noChangeArrowheads="1"/>
            </p:cNvSpPr>
            <p:nvPr/>
          </p:nvSpPr>
          <p:spPr bwMode="gray">
            <a:xfrm>
              <a:off x="3269" y="1371"/>
              <a:ext cx="1995" cy="339"/>
            </a:xfrm>
            <a:prstGeom prst="rect">
              <a:avLst/>
            </a:prstGeom>
            <a:noFill/>
            <a:ln w="9525">
              <a:noFill/>
              <a:miter lim="800000"/>
              <a:headEnd/>
              <a:tailEnd/>
            </a:ln>
          </p:spPr>
          <p:txBody>
            <a:bodyPr lIns="18000" rIns="18000">
              <a:spAutoFit/>
            </a:bodyPr>
            <a:lstStyle/>
            <a:p>
              <a:pPr algn="ctr">
                <a:spcAft>
                  <a:spcPct val="25000"/>
                </a:spcAft>
                <a:tabLst>
                  <a:tab pos="684213" algn="l"/>
                  <a:tab pos="1203325" algn="l"/>
                </a:tabLst>
              </a:pPr>
              <a:r>
                <a:rPr lang="en-US" altLang="el-GR" sz="1300">
                  <a:solidFill>
                    <a:schemeClr val="tx2"/>
                  </a:solidFill>
                  <a:latin typeface="Arial" pitchFamily="34" charset="0"/>
                </a:rPr>
                <a:t>OR (95% CI)</a:t>
              </a:r>
            </a:p>
            <a:p>
              <a:pPr>
                <a:tabLst>
                  <a:tab pos="684213" algn="l"/>
                  <a:tab pos="1203325" algn="l"/>
                </a:tabLst>
              </a:pPr>
              <a:r>
                <a:rPr lang="en-US" altLang="el-GR" sz="1300">
                  <a:solidFill>
                    <a:schemeClr val="tx2"/>
                  </a:solidFill>
                  <a:latin typeface="Arial" pitchFamily="34" charset="0"/>
                </a:rPr>
                <a:t>VAR </a:t>
              </a:r>
              <a:r>
                <a:rPr lang="el-GR" altLang="el-GR" sz="1300">
                  <a:solidFill>
                    <a:schemeClr val="tx2"/>
                  </a:solidFill>
                  <a:latin typeface="Arial" pitchFamily="34" charset="0"/>
                </a:rPr>
                <a:t>έναντι</a:t>
              </a:r>
              <a:r>
                <a:rPr lang="en-US" altLang="el-GR" sz="1300">
                  <a:solidFill>
                    <a:schemeClr val="tx2"/>
                  </a:solidFill>
                  <a:latin typeface="Arial" pitchFamily="34" charset="0"/>
                </a:rPr>
                <a:t> PBO 1</a:t>
              </a:r>
              <a:r>
                <a:rPr lang="el-GR" altLang="el-GR" sz="1300">
                  <a:solidFill>
                    <a:schemeClr val="tx2"/>
                  </a:solidFill>
                  <a:latin typeface="Arial" pitchFamily="34" charset="0"/>
                </a:rPr>
                <a:t>,</a:t>
              </a:r>
              <a:r>
                <a:rPr lang="en-US" altLang="el-GR" sz="1300">
                  <a:solidFill>
                    <a:schemeClr val="tx2"/>
                  </a:solidFill>
                  <a:latin typeface="Arial" pitchFamily="34" charset="0"/>
                </a:rPr>
                <a:t>35 (1</a:t>
              </a:r>
              <a:r>
                <a:rPr lang="el-GR" altLang="el-GR" sz="1300">
                  <a:solidFill>
                    <a:schemeClr val="tx2"/>
                  </a:solidFill>
                  <a:latin typeface="Arial" pitchFamily="34" charset="0"/>
                </a:rPr>
                <a:t>,</a:t>
              </a:r>
              <a:r>
                <a:rPr lang="en-US" altLang="el-GR" sz="1300">
                  <a:solidFill>
                    <a:schemeClr val="tx2"/>
                  </a:solidFill>
                  <a:latin typeface="Arial" pitchFamily="34" charset="0"/>
                </a:rPr>
                <a:t>07, 1</a:t>
              </a:r>
              <a:r>
                <a:rPr lang="el-GR" altLang="el-GR" sz="1300">
                  <a:solidFill>
                    <a:schemeClr val="tx2"/>
                  </a:solidFill>
                  <a:latin typeface="Arial" pitchFamily="34" charset="0"/>
                </a:rPr>
                <a:t>,</a:t>
              </a:r>
              <a:r>
                <a:rPr lang="en-US" altLang="el-GR" sz="1300">
                  <a:solidFill>
                    <a:schemeClr val="tx2"/>
                  </a:solidFill>
                  <a:latin typeface="Arial" pitchFamily="34" charset="0"/>
                </a:rPr>
                <a:t>70) </a:t>
              </a:r>
              <a:r>
                <a:rPr lang="en-US" altLang="el-GR" sz="1300" i="1">
                  <a:solidFill>
                    <a:schemeClr val="tx2"/>
                  </a:solidFill>
                  <a:latin typeface="Arial" pitchFamily="34" charset="0"/>
                </a:rPr>
                <a:t>P</a:t>
              </a:r>
              <a:r>
                <a:rPr lang="en-US" altLang="el-GR" sz="1300">
                  <a:solidFill>
                    <a:schemeClr val="tx2"/>
                  </a:solidFill>
                  <a:latin typeface="Arial" pitchFamily="34" charset="0"/>
                </a:rPr>
                <a:t>=0</a:t>
              </a:r>
              <a:r>
                <a:rPr lang="el-GR" altLang="el-GR" sz="1300">
                  <a:solidFill>
                    <a:schemeClr val="tx2"/>
                  </a:solidFill>
                  <a:latin typeface="Arial" pitchFamily="34" charset="0"/>
                </a:rPr>
                <a:t>,</a:t>
              </a:r>
              <a:r>
                <a:rPr lang="en-US" altLang="el-GR" sz="1300">
                  <a:solidFill>
                    <a:schemeClr val="tx2"/>
                  </a:solidFill>
                  <a:latin typeface="Arial" pitchFamily="34" charset="0"/>
                </a:rPr>
                <a:t>0126</a:t>
              </a:r>
            </a:p>
          </p:txBody>
        </p:sp>
        <p:sp>
          <p:nvSpPr>
            <p:cNvPr id="32811" name="Line 36"/>
            <p:cNvSpPr>
              <a:spLocks noChangeShapeType="1"/>
            </p:cNvSpPr>
            <p:nvPr/>
          </p:nvSpPr>
          <p:spPr bwMode="gray">
            <a:xfrm>
              <a:off x="3328" y="1546"/>
              <a:ext cx="1857" cy="0"/>
            </a:xfrm>
            <a:prstGeom prst="line">
              <a:avLst/>
            </a:prstGeom>
            <a:noFill/>
            <a:ln w="9525">
              <a:noFill/>
              <a:round/>
              <a:headEnd/>
              <a:tailEnd/>
            </a:ln>
          </p:spPr>
          <p:txBody>
            <a:bodyPr wrap="none" anchor="ctr"/>
            <a:lstStyle/>
            <a:p>
              <a:endParaRPr lang="el-GR"/>
            </a:p>
          </p:txBody>
        </p:sp>
      </p:grpSp>
      <p:sp>
        <p:nvSpPr>
          <p:cNvPr id="32801" name="Rectangle 37"/>
          <p:cNvSpPr>
            <a:spLocks noChangeArrowheads="1"/>
          </p:cNvSpPr>
          <p:nvPr/>
        </p:nvSpPr>
        <p:spPr bwMode="gray">
          <a:xfrm>
            <a:off x="168275" y="6092825"/>
            <a:ext cx="4835525" cy="339725"/>
          </a:xfrm>
          <a:prstGeom prst="rect">
            <a:avLst/>
          </a:prstGeom>
          <a:noFill/>
          <a:ln w="9525">
            <a:noFill/>
            <a:miter lim="800000"/>
            <a:headEnd/>
            <a:tailEnd/>
          </a:ln>
        </p:spPr>
        <p:txBody>
          <a:bodyPr>
            <a:spAutoFit/>
          </a:bodyPr>
          <a:lstStyle/>
          <a:p>
            <a:pPr eaLnBrk="0" hangingPunct="0"/>
            <a:r>
              <a:rPr lang="el-GR" altLang="el-GR" sz="1600" b="1" i="1"/>
              <a:t>Tonstad et al </a:t>
            </a:r>
            <a:r>
              <a:rPr lang="en-US" altLang="el-GR" sz="1600" b="1" i="1"/>
              <a:t>JAMA. 2006;296:64-71</a:t>
            </a:r>
            <a:endParaRPr lang="en-US" altLang="el-GR" sz="1600" b="1">
              <a:latin typeface="Arial" pitchFamily="34" charset="0"/>
            </a:endParaRPr>
          </a:p>
        </p:txBody>
      </p:sp>
      <p:sp>
        <p:nvSpPr>
          <p:cNvPr id="32802" name="Text Box 38"/>
          <p:cNvSpPr txBox="1">
            <a:spLocks noChangeArrowheads="1"/>
          </p:cNvSpPr>
          <p:nvPr/>
        </p:nvSpPr>
        <p:spPr bwMode="gray">
          <a:xfrm>
            <a:off x="5245100" y="5029200"/>
            <a:ext cx="1352550" cy="581025"/>
          </a:xfrm>
          <a:prstGeom prst="rect">
            <a:avLst/>
          </a:prstGeom>
          <a:noFill/>
          <a:ln w="28575">
            <a:noFill/>
            <a:miter lim="800000"/>
            <a:headEnd/>
            <a:tailEnd/>
          </a:ln>
        </p:spPr>
        <p:txBody>
          <a:bodyPr wrap="none">
            <a:spAutoFit/>
          </a:bodyPr>
          <a:lstStyle/>
          <a:p>
            <a:pPr algn="ctr"/>
            <a:r>
              <a:rPr lang="en-US" altLang="el-GR" sz="1600" b="1">
                <a:latin typeface="Arial" pitchFamily="34" charset="0"/>
                <a:cs typeface="Arial" pitchFamily="34" charset="0"/>
              </a:rPr>
              <a:t> N=602</a:t>
            </a:r>
          </a:p>
          <a:p>
            <a:pPr algn="ctr"/>
            <a:r>
              <a:rPr lang="en-US" altLang="el-GR" sz="1600" b="1">
                <a:latin typeface="Arial" pitchFamily="34" charset="0"/>
                <a:cs typeface="Arial" pitchFamily="34" charset="0"/>
              </a:rPr>
              <a:t>VAR 24 </a:t>
            </a:r>
            <a:r>
              <a:rPr lang="el-GR" altLang="el-GR" sz="1600" b="1">
                <a:latin typeface="Arial" pitchFamily="34" charset="0"/>
                <a:cs typeface="Arial" pitchFamily="34" charset="0"/>
              </a:rPr>
              <a:t>εβδ.</a:t>
            </a:r>
            <a:endParaRPr lang="en-US" altLang="el-GR" sz="1600" b="1">
              <a:latin typeface="Arial" pitchFamily="34" charset="0"/>
              <a:cs typeface="Arial" pitchFamily="34" charset="0"/>
            </a:endParaRPr>
          </a:p>
        </p:txBody>
      </p:sp>
      <p:sp>
        <p:nvSpPr>
          <p:cNvPr id="32803" name="Text Box 39"/>
          <p:cNvSpPr txBox="1">
            <a:spLocks noChangeArrowheads="1"/>
          </p:cNvSpPr>
          <p:nvPr/>
        </p:nvSpPr>
        <p:spPr bwMode="gray">
          <a:xfrm>
            <a:off x="1458913" y="5029200"/>
            <a:ext cx="1352550" cy="581025"/>
          </a:xfrm>
          <a:prstGeom prst="rect">
            <a:avLst/>
          </a:prstGeom>
          <a:noFill/>
          <a:ln w="28575">
            <a:noFill/>
            <a:miter lim="800000"/>
            <a:headEnd/>
            <a:tailEnd/>
          </a:ln>
        </p:spPr>
        <p:txBody>
          <a:bodyPr wrap="none">
            <a:spAutoFit/>
          </a:bodyPr>
          <a:lstStyle/>
          <a:p>
            <a:pPr algn="ctr"/>
            <a:r>
              <a:rPr lang="en-US" altLang="el-GR" sz="1600" b="1">
                <a:latin typeface="Arial" pitchFamily="34" charset="0"/>
                <a:cs typeface="Arial" pitchFamily="34" charset="0"/>
              </a:rPr>
              <a:t>N=602</a:t>
            </a:r>
          </a:p>
          <a:p>
            <a:pPr algn="ctr"/>
            <a:r>
              <a:rPr lang="en-US" altLang="el-GR" sz="1600" b="1">
                <a:latin typeface="Arial" pitchFamily="34" charset="0"/>
                <a:cs typeface="Arial" pitchFamily="34" charset="0"/>
              </a:rPr>
              <a:t>VAR 24 </a:t>
            </a:r>
            <a:r>
              <a:rPr lang="el-GR" altLang="el-GR" sz="1600" b="1">
                <a:latin typeface="Arial" pitchFamily="34" charset="0"/>
                <a:cs typeface="Arial" pitchFamily="34" charset="0"/>
              </a:rPr>
              <a:t>εβδ.</a:t>
            </a:r>
            <a:endParaRPr lang="en-US" altLang="el-GR" sz="1600" b="1">
              <a:latin typeface="Arial" pitchFamily="34" charset="0"/>
              <a:cs typeface="Arial" pitchFamily="34" charset="0"/>
            </a:endParaRPr>
          </a:p>
        </p:txBody>
      </p:sp>
      <p:sp>
        <p:nvSpPr>
          <p:cNvPr id="32804" name="Text Box 40"/>
          <p:cNvSpPr txBox="1">
            <a:spLocks noChangeArrowheads="1"/>
          </p:cNvSpPr>
          <p:nvPr/>
        </p:nvSpPr>
        <p:spPr bwMode="gray">
          <a:xfrm>
            <a:off x="3321050" y="5029200"/>
            <a:ext cx="1352550" cy="825500"/>
          </a:xfrm>
          <a:prstGeom prst="rect">
            <a:avLst/>
          </a:prstGeom>
          <a:noFill/>
          <a:ln w="28575">
            <a:noFill/>
            <a:miter lim="800000"/>
            <a:headEnd/>
            <a:tailEnd/>
          </a:ln>
        </p:spPr>
        <p:txBody>
          <a:bodyPr wrap="none">
            <a:spAutoFit/>
          </a:bodyPr>
          <a:lstStyle/>
          <a:p>
            <a:pPr algn="ctr"/>
            <a:r>
              <a:rPr lang="en-US" altLang="el-GR" sz="1600" b="1">
                <a:latin typeface="Arial" pitchFamily="34" charset="0"/>
                <a:cs typeface="Arial" pitchFamily="34" charset="0"/>
              </a:rPr>
              <a:t>N=604</a:t>
            </a:r>
          </a:p>
          <a:p>
            <a:pPr algn="ctr"/>
            <a:r>
              <a:rPr lang="en-US" altLang="el-GR" sz="1600" b="1">
                <a:latin typeface="Arial" pitchFamily="34" charset="0"/>
                <a:cs typeface="Arial" pitchFamily="34" charset="0"/>
              </a:rPr>
              <a:t>VAR 12 </a:t>
            </a:r>
            <a:r>
              <a:rPr lang="el-GR" altLang="el-GR" sz="1600" b="1">
                <a:latin typeface="Arial" pitchFamily="34" charset="0"/>
                <a:cs typeface="Arial" pitchFamily="34" charset="0"/>
              </a:rPr>
              <a:t>εβδ.</a:t>
            </a:r>
            <a:endParaRPr lang="en-US" altLang="el-GR" sz="1600" b="1">
              <a:latin typeface="Arial" pitchFamily="34" charset="0"/>
              <a:cs typeface="Arial" pitchFamily="34" charset="0"/>
            </a:endParaRPr>
          </a:p>
          <a:p>
            <a:pPr algn="ctr"/>
            <a:r>
              <a:rPr lang="en-US" altLang="el-GR" sz="1600" b="1">
                <a:latin typeface="Arial" pitchFamily="34" charset="0"/>
                <a:cs typeface="Arial" pitchFamily="34" charset="0"/>
              </a:rPr>
              <a:t>+ PBO</a:t>
            </a:r>
          </a:p>
        </p:txBody>
      </p:sp>
      <p:sp>
        <p:nvSpPr>
          <p:cNvPr id="32805" name="Text Box 41"/>
          <p:cNvSpPr txBox="1">
            <a:spLocks noChangeArrowheads="1"/>
          </p:cNvSpPr>
          <p:nvPr/>
        </p:nvSpPr>
        <p:spPr bwMode="gray">
          <a:xfrm>
            <a:off x="6931025" y="5016500"/>
            <a:ext cx="1352550" cy="825500"/>
          </a:xfrm>
          <a:prstGeom prst="rect">
            <a:avLst/>
          </a:prstGeom>
          <a:noFill/>
          <a:ln w="28575">
            <a:noFill/>
            <a:miter lim="800000"/>
            <a:headEnd/>
            <a:tailEnd/>
          </a:ln>
        </p:spPr>
        <p:txBody>
          <a:bodyPr wrap="none">
            <a:spAutoFit/>
          </a:bodyPr>
          <a:lstStyle/>
          <a:p>
            <a:pPr algn="ctr"/>
            <a:r>
              <a:rPr lang="en-US" altLang="el-GR" sz="1600" b="1">
                <a:latin typeface="Arial" pitchFamily="34" charset="0"/>
                <a:cs typeface="Arial" pitchFamily="34" charset="0"/>
              </a:rPr>
              <a:t>N=604</a:t>
            </a:r>
          </a:p>
          <a:p>
            <a:pPr algn="ctr"/>
            <a:r>
              <a:rPr lang="en-US" altLang="el-GR" sz="1600" b="1">
                <a:latin typeface="Arial" pitchFamily="34" charset="0"/>
                <a:cs typeface="Arial" pitchFamily="34" charset="0"/>
              </a:rPr>
              <a:t>VAR 12 </a:t>
            </a:r>
            <a:r>
              <a:rPr lang="el-GR" altLang="el-GR" sz="1600" b="1">
                <a:latin typeface="Arial" pitchFamily="34" charset="0"/>
                <a:cs typeface="Arial" pitchFamily="34" charset="0"/>
              </a:rPr>
              <a:t>εβδ.</a:t>
            </a:r>
            <a:endParaRPr lang="en-US" altLang="el-GR" sz="1600" b="1">
              <a:latin typeface="Arial" pitchFamily="34" charset="0"/>
              <a:cs typeface="Arial" pitchFamily="34" charset="0"/>
            </a:endParaRPr>
          </a:p>
          <a:p>
            <a:pPr algn="ctr"/>
            <a:r>
              <a:rPr lang="en-US" altLang="el-GR" sz="1600" b="1">
                <a:latin typeface="Arial" pitchFamily="34" charset="0"/>
                <a:cs typeface="Arial" pitchFamily="34" charset="0"/>
              </a:rPr>
              <a:t>+ PBO</a:t>
            </a:r>
          </a:p>
        </p:txBody>
      </p:sp>
      <p:sp>
        <p:nvSpPr>
          <p:cNvPr id="32806" name="Rectangle 42"/>
          <p:cNvSpPr>
            <a:spLocks noChangeArrowheads="1"/>
          </p:cNvSpPr>
          <p:nvPr/>
        </p:nvSpPr>
        <p:spPr bwMode="gray">
          <a:xfrm>
            <a:off x="3792538" y="3722688"/>
            <a:ext cx="444500" cy="274637"/>
          </a:xfrm>
          <a:prstGeom prst="rect">
            <a:avLst/>
          </a:prstGeom>
          <a:noFill/>
          <a:ln w="9525">
            <a:noFill/>
            <a:miter lim="800000"/>
            <a:headEnd/>
            <a:tailEnd/>
          </a:ln>
        </p:spPr>
        <p:txBody>
          <a:bodyPr wrap="none" lIns="0" tIns="0" rIns="0" bIns="0">
            <a:spAutoFit/>
          </a:bodyPr>
          <a:lstStyle/>
          <a:p>
            <a:pPr eaLnBrk="0" hangingPunct="0"/>
            <a:r>
              <a:rPr lang="en-US" altLang="el-GR" sz="1800">
                <a:latin typeface="Arial" pitchFamily="34" charset="0"/>
              </a:rPr>
              <a:t>49</a:t>
            </a:r>
            <a:r>
              <a:rPr lang="el-GR" altLang="el-GR" sz="1800">
                <a:latin typeface="Arial" pitchFamily="34" charset="0"/>
              </a:rPr>
              <a:t>,</a:t>
            </a:r>
            <a:r>
              <a:rPr lang="en-US" altLang="el-GR" sz="1800">
                <a:latin typeface="Arial" pitchFamily="34" charset="0"/>
              </a:rPr>
              <a:t>8</a:t>
            </a:r>
          </a:p>
        </p:txBody>
      </p:sp>
      <p:sp>
        <p:nvSpPr>
          <p:cNvPr id="299051" name="Rectangle 43"/>
          <p:cNvSpPr>
            <a:spLocks noChangeArrowheads="1"/>
          </p:cNvSpPr>
          <p:nvPr/>
        </p:nvSpPr>
        <p:spPr bwMode="gray">
          <a:xfrm>
            <a:off x="2044700" y="3143250"/>
            <a:ext cx="493713" cy="304800"/>
          </a:xfrm>
          <a:prstGeom prst="rect">
            <a:avLst/>
          </a:prstGeom>
          <a:noFill/>
          <a:ln w="9525">
            <a:noFill/>
            <a:miter lim="800000"/>
            <a:headEnd/>
            <a:tailEnd/>
          </a:ln>
        </p:spPr>
        <p:txBody>
          <a:bodyPr wrap="none" lIns="0" tIns="0" rIns="0" bIns="0">
            <a:spAutoFit/>
          </a:bodyPr>
          <a:lstStyle/>
          <a:p>
            <a:pPr eaLnBrk="0" hangingPunct="0">
              <a:defRPr/>
            </a:pPr>
            <a:r>
              <a:rPr lang="en-US" sz="2000">
                <a:effectLst>
                  <a:outerShdw blurRad="38100" dist="38100" dir="2700000" algn="tl">
                    <a:srgbClr val="000000"/>
                  </a:outerShdw>
                </a:effectLst>
                <a:latin typeface="Arial" pitchFamily="34" charset="0"/>
              </a:rPr>
              <a:t>70</a:t>
            </a:r>
            <a:r>
              <a:rPr lang="el-GR" sz="2000">
                <a:effectLst>
                  <a:outerShdw blurRad="38100" dist="38100" dir="2700000" algn="tl">
                    <a:srgbClr val="000000"/>
                  </a:outerShdw>
                </a:effectLst>
                <a:latin typeface="Arial" pitchFamily="34" charset="0"/>
              </a:rPr>
              <a:t>,</a:t>
            </a:r>
            <a:r>
              <a:rPr lang="en-US" sz="2000">
                <a:effectLst>
                  <a:outerShdw blurRad="38100" dist="38100" dir="2700000" algn="tl">
                    <a:srgbClr val="000000"/>
                  </a:outerShdw>
                </a:effectLst>
                <a:latin typeface="Arial" pitchFamily="34" charset="0"/>
              </a:rPr>
              <a:t>6</a:t>
            </a:r>
          </a:p>
        </p:txBody>
      </p:sp>
      <p:sp>
        <p:nvSpPr>
          <p:cNvPr id="32808" name="Rectangle 44"/>
          <p:cNvSpPr>
            <a:spLocks noChangeArrowheads="1"/>
          </p:cNvSpPr>
          <p:nvPr/>
        </p:nvSpPr>
        <p:spPr bwMode="gray">
          <a:xfrm>
            <a:off x="7405688" y="4052888"/>
            <a:ext cx="444500" cy="274637"/>
          </a:xfrm>
          <a:prstGeom prst="rect">
            <a:avLst/>
          </a:prstGeom>
          <a:noFill/>
          <a:ln w="9525">
            <a:noFill/>
            <a:miter lim="800000"/>
            <a:headEnd/>
            <a:tailEnd/>
          </a:ln>
        </p:spPr>
        <p:txBody>
          <a:bodyPr wrap="none" lIns="0" tIns="0" rIns="0" bIns="0">
            <a:spAutoFit/>
          </a:bodyPr>
          <a:lstStyle/>
          <a:p>
            <a:pPr eaLnBrk="0" hangingPunct="0"/>
            <a:r>
              <a:rPr lang="en-US" altLang="el-GR" sz="1800">
                <a:latin typeface="Arial" pitchFamily="34" charset="0"/>
              </a:rPr>
              <a:t>37</a:t>
            </a:r>
            <a:r>
              <a:rPr lang="el-GR" altLang="el-GR" sz="1800">
                <a:latin typeface="Arial" pitchFamily="34" charset="0"/>
              </a:rPr>
              <a:t>,</a:t>
            </a:r>
            <a:r>
              <a:rPr lang="en-US" altLang="el-GR" sz="1800">
                <a:latin typeface="Arial" pitchFamily="34" charset="0"/>
              </a:rPr>
              <a:t>1</a:t>
            </a:r>
          </a:p>
        </p:txBody>
      </p:sp>
      <p:sp>
        <p:nvSpPr>
          <p:cNvPr id="299053" name="Rectangle 45"/>
          <p:cNvSpPr>
            <a:spLocks noChangeArrowheads="1"/>
          </p:cNvSpPr>
          <p:nvPr/>
        </p:nvSpPr>
        <p:spPr bwMode="gray">
          <a:xfrm>
            <a:off x="5737225" y="3859213"/>
            <a:ext cx="493713" cy="304800"/>
          </a:xfrm>
          <a:prstGeom prst="rect">
            <a:avLst/>
          </a:prstGeom>
          <a:noFill/>
          <a:ln w="9525">
            <a:noFill/>
            <a:miter lim="800000"/>
            <a:headEnd/>
            <a:tailEnd/>
          </a:ln>
        </p:spPr>
        <p:txBody>
          <a:bodyPr wrap="none" lIns="0" tIns="0" rIns="0" bIns="0">
            <a:spAutoFit/>
          </a:bodyPr>
          <a:lstStyle/>
          <a:p>
            <a:pPr eaLnBrk="0" hangingPunct="0">
              <a:defRPr/>
            </a:pPr>
            <a:r>
              <a:rPr lang="en-US" sz="2000">
                <a:effectLst>
                  <a:outerShdw blurRad="38100" dist="38100" dir="2700000" algn="tl">
                    <a:srgbClr val="000000"/>
                  </a:outerShdw>
                </a:effectLst>
                <a:latin typeface="Arial" pitchFamily="34" charset="0"/>
              </a:rPr>
              <a:t>44</a:t>
            </a:r>
            <a:r>
              <a:rPr lang="el-GR" sz="2000">
                <a:effectLst>
                  <a:outerShdw blurRad="38100" dist="38100" dir="2700000" algn="tl">
                    <a:srgbClr val="000000"/>
                  </a:outerShdw>
                </a:effectLst>
                <a:latin typeface="Arial" pitchFamily="34" charset="0"/>
              </a:rPr>
              <a:t>,</a:t>
            </a:r>
            <a:r>
              <a:rPr lang="en-US" sz="2000">
                <a:effectLst>
                  <a:outerShdw blurRad="38100" dist="38100" dir="2700000" algn="tl">
                    <a:srgbClr val="000000"/>
                  </a:outerShdw>
                </a:effectLst>
                <a:latin typeface="Arial" pitchFamily="34" charset="0"/>
              </a:rPr>
              <a:t>0</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rrowheads="1"/>
          </p:cNvSpPr>
          <p:nvPr>
            <p:ph type="title"/>
          </p:nvPr>
        </p:nvSpPr>
        <p:spPr>
          <a:xfrm>
            <a:off x="0" y="228600"/>
            <a:ext cx="9144000" cy="752475"/>
          </a:xfrm>
          <a:effectLst>
            <a:outerShdw blurRad="63500" dist="17961" dir="2700000" algn="ctr" rotWithShape="0">
              <a:schemeClr val="tx1"/>
            </a:outerShdw>
          </a:effectLst>
        </p:spPr>
        <p:txBody>
          <a:bodyPr/>
          <a:lstStyle/>
          <a:p>
            <a:pPr>
              <a:defRPr/>
            </a:pPr>
            <a:r>
              <a:rPr lang="el-GR" sz="3200" b="1" dirty="0" smtClean="0">
                <a:solidFill>
                  <a:srgbClr val="002060"/>
                </a:solidFill>
                <a:latin typeface="Times New Roman" pitchFamily="18" charset="0"/>
              </a:rPr>
              <a:t>Προσαρμογή της Δόσης σε Ειδικούς Πληθυσμούς</a:t>
            </a:r>
            <a:endParaRPr lang="en-US" sz="3200" b="1" dirty="0" smtClean="0">
              <a:solidFill>
                <a:srgbClr val="002060"/>
              </a:solidFill>
              <a:latin typeface="Times New Roman" pitchFamily="18" charset="0"/>
            </a:endParaRPr>
          </a:p>
        </p:txBody>
      </p:sp>
      <p:sp>
        <p:nvSpPr>
          <p:cNvPr id="34819" name="Rectangle 3"/>
          <p:cNvSpPr>
            <a:spLocks noGrp="1" noRot="1" noChangeArrowheads="1"/>
          </p:cNvSpPr>
          <p:nvPr>
            <p:ph idx="1"/>
          </p:nvPr>
        </p:nvSpPr>
        <p:spPr>
          <a:xfrm>
            <a:off x="406400" y="1435100"/>
            <a:ext cx="8407400" cy="4864100"/>
          </a:xfrm>
          <a:noFill/>
        </p:spPr>
        <p:txBody>
          <a:bodyPr/>
          <a:lstStyle/>
          <a:p>
            <a:pPr>
              <a:lnSpc>
                <a:spcPct val="90000"/>
              </a:lnSpc>
            </a:pPr>
            <a:r>
              <a:rPr lang="el-GR" altLang="el-GR" sz="2400" b="1" u="sng" smtClean="0">
                <a:effectLst/>
                <a:latin typeface="Times New Roman" pitchFamily="18" charset="0"/>
              </a:rPr>
              <a:t>Ασθενείς με νεφρική ανεπάρκεια</a:t>
            </a:r>
            <a:endParaRPr lang="en-US" altLang="el-GR" sz="2400" b="1" u="sng" smtClean="0">
              <a:effectLst/>
              <a:latin typeface="Times New Roman" pitchFamily="18" charset="0"/>
            </a:endParaRPr>
          </a:p>
          <a:p>
            <a:pPr lvl="1">
              <a:lnSpc>
                <a:spcPct val="90000"/>
              </a:lnSpc>
            </a:pPr>
            <a:r>
              <a:rPr lang="el-GR" altLang="el-GR" sz="2000" smtClean="0">
                <a:effectLst/>
                <a:latin typeface="Times New Roman" pitchFamily="18" charset="0"/>
              </a:rPr>
              <a:t>Καμία προσαρμογή της δοσολογίας δεν είναι απαραίτητη για ασθενείς με ήπια έως μέτρια νεφρική δυσλειτουργία</a:t>
            </a:r>
            <a:endParaRPr lang="en-US" altLang="el-GR" sz="2000" smtClean="0">
              <a:effectLst/>
              <a:latin typeface="Times New Roman" pitchFamily="18" charset="0"/>
            </a:endParaRPr>
          </a:p>
          <a:p>
            <a:pPr lvl="1">
              <a:lnSpc>
                <a:spcPct val="90000"/>
              </a:lnSpc>
            </a:pPr>
            <a:r>
              <a:rPr lang="el-GR" altLang="el-GR" sz="2000" smtClean="0">
                <a:effectLst/>
                <a:latin typeface="Times New Roman" pitchFamily="18" charset="0"/>
              </a:rPr>
              <a:t>Για ασθενείς με μέτρια νεφρική δυσλειτουργία, οι οποίοι εμφανίζουν ανεπιθύμητες ενέργειες που δεν μπορούν να γίνουν ανεκτές, η δοσολογία μπορεί να ελαττωθεί σε </a:t>
            </a:r>
            <a:r>
              <a:rPr lang="en-US" altLang="el-GR" sz="2000" smtClean="0">
                <a:effectLst/>
                <a:latin typeface="Times New Roman" pitchFamily="18" charset="0"/>
              </a:rPr>
              <a:t>1 mg </a:t>
            </a:r>
            <a:r>
              <a:rPr lang="el-GR" altLang="el-GR" sz="2000" smtClean="0">
                <a:effectLst/>
                <a:latin typeface="Times New Roman" pitchFamily="18" charset="0"/>
              </a:rPr>
              <a:t>άπαξ ημερησίως</a:t>
            </a:r>
            <a:endParaRPr lang="en-US" altLang="el-GR" sz="2000" smtClean="0">
              <a:effectLst/>
              <a:latin typeface="Times New Roman" pitchFamily="18" charset="0"/>
            </a:endParaRPr>
          </a:p>
          <a:p>
            <a:pPr lvl="1">
              <a:lnSpc>
                <a:spcPct val="90000"/>
              </a:lnSpc>
            </a:pPr>
            <a:r>
              <a:rPr lang="el-GR" altLang="el-GR" sz="2000" smtClean="0">
                <a:effectLst/>
                <a:latin typeface="Times New Roman" pitchFamily="18" charset="0"/>
              </a:rPr>
              <a:t>Για ασθενείς με σοβαρή νεφρική δυσλειτουργία</a:t>
            </a:r>
            <a:r>
              <a:rPr lang="en-US" altLang="el-GR" sz="2000" smtClean="0">
                <a:effectLst/>
                <a:latin typeface="Times New Roman" pitchFamily="18" charset="0"/>
              </a:rPr>
              <a:t>, </a:t>
            </a:r>
            <a:r>
              <a:rPr lang="el-GR" altLang="el-GR" sz="2000" smtClean="0">
                <a:effectLst/>
                <a:latin typeface="Times New Roman" pitchFamily="18" charset="0"/>
              </a:rPr>
              <a:t>η συνιστώμενη δόση είναι </a:t>
            </a:r>
            <a:r>
              <a:rPr lang="en-US" altLang="el-GR" sz="2000" smtClean="0">
                <a:effectLst/>
                <a:latin typeface="Times New Roman" pitchFamily="18" charset="0"/>
              </a:rPr>
              <a:t>1 mg/</a:t>
            </a:r>
            <a:r>
              <a:rPr lang="el-GR" altLang="el-GR" sz="2000" smtClean="0">
                <a:effectLst/>
                <a:latin typeface="Times New Roman" pitchFamily="18" charset="0"/>
              </a:rPr>
              <a:t>ημέρα</a:t>
            </a:r>
            <a:r>
              <a:rPr lang="en-US" altLang="el-GR" sz="2000" smtClean="0">
                <a:effectLst/>
                <a:latin typeface="Times New Roman" pitchFamily="18" charset="0"/>
              </a:rPr>
              <a:t>. </a:t>
            </a:r>
            <a:r>
              <a:rPr lang="el-GR" altLang="el-GR" sz="2000" smtClean="0">
                <a:effectLst/>
                <a:latin typeface="Times New Roman" pitchFamily="18" charset="0"/>
              </a:rPr>
              <a:t>Η δοσολογία θα πρέπει να ξεκινά με</a:t>
            </a:r>
            <a:r>
              <a:rPr lang="en-US" altLang="el-GR" sz="2000" smtClean="0">
                <a:effectLst/>
                <a:latin typeface="Times New Roman" pitchFamily="18" charset="0"/>
              </a:rPr>
              <a:t> 0</a:t>
            </a:r>
            <a:r>
              <a:rPr lang="el-GR" altLang="el-GR" sz="2000" smtClean="0">
                <a:effectLst/>
                <a:latin typeface="Times New Roman" pitchFamily="18" charset="0"/>
              </a:rPr>
              <a:t>,</a:t>
            </a:r>
            <a:r>
              <a:rPr lang="en-US" altLang="el-GR" sz="2000" smtClean="0">
                <a:effectLst/>
                <a:latin typeface="Times New Roman" pitchFamily="18" charset="0"/>
              </a:rPr>
              <a:t>5 mg </a:t>
            </a:r>
            <a:r>
              <a:rPr lang="el-GR" altLang="el-GR" sz="2000" smtClean="0">
                <a:effectLst/>
                <a:latin typeface="Times New Roman" pitchFamily="18" charset="0"/>
              </a:rPr>
              <a:t>άπαξ ημερησίως για τις πρώτες 3 ημέρες και στη συνέχεια να αυξάνεται σε</a:t>
            </a:r>
            <a:r>
              <a:rPr lang="en-US" altLang="el-GR" sz="2000" smtClean="0">
                <a:effectLst/>
                <a:latin typeface="Times New Roman" pitchFamily="18" charset="0"/>
              </a:rPr>
              <a:t> 1 mg </a:t>
            </a:r>
            <a:r>
              <a:rPr lang="el-GR" altLang="el-GR" sz="2000" smtClean="0">
                <a:effectLst/>
                <a:latin typeface="Times New Roman" pitchFamily="18" charset="0"/>
              </a:rPr>
              <a:t>άπαξ ημερησίως</a:t>
            </a:r>
            <a:r>
              <a:rPr lang="en-US" altLang="el-GR" sz="2000" smtClean="0">
                <a:effectLst/>
                <a:latin typeface="Times New Roman" pitchFamily="18" charset="0"/>
              </a:rPr>
              <a:t>. </a:t>
            </a:r>
          </a:p>
          <a:p>
            <a:pPr lvl="1">
              <a:lnSpc>
                <a:spcPct val="90000"/>
              </a:lnSpc>
            </a:pPr>
            <a:r>
              <a:rPr lang="el-GR" altLang="el-GR" sz="2000" smtClean="0">
                <a:effectLst/>
                <a:latin typeface="Times New Roman" pitchFamily="18" charset="0"/>
              </a:rPr>
              <a:t>Σε ασθενείς με νεφροπάθεια τελικού σταδίου, δεν συνιστάται η χορήγηση θεραπείας</a:t>
            </a:r>
            <a:endParaRPr lang="en-US" altLang="el-GR" sz="2000" smtClean="0">
              <a:effectLst/>
              <a:latin typeface="Times New Roman" pitchFamily="18" charset="0"/>
            </a:endParaRPr>
          </a:p>
          <a:p>
            <a:pPr>
              <a:lnSpc>
                <a:spcPct val="90000"/>
              </a:lnSpc>
            </a:pPr>
            <a:r>
              <a:rPr lang="el-GR" altLang="el-GR" sz="2400" b="1" u="sng" smtClean="0">
                <a:effectLst/>
                <a:latin typeface="Times New Roman" pitchFamily="18" charset="0"/>
              </a:rPr>
              <a:t>Ασθενείς με ηπατική δυσλειτουργία</a:t>
            </a:r>
            <a:endParaRPr lang="en-US" altLang="el-GR" sz="2400" b="1" u="sng" smtClean="0">
              <a:effectLst/>
              <a:latin typeface="Times New Roman" pitchFamily="18" charset="0"/>
            </a:endParaRPr>
          </a:p>
          <a:p>
            <a:pPr lvl="1">
              <a:lnSpc>
                <a:spcPct val="90000"/>
              </a:lnSpc>
            </a:pPr>
            <a:r>
              <a:rPr lang="el-GR" altLang="el-GR" sz="2000" smtClean="0">
                <a:effectLst/>
                <a:latin typeface="Times New Roman" pitchFamily="18" charset="0"/>
              </a:rPr>
              <a:t>Καμία προσαρμογή της δοσολογίας δεν είναι απαραίτητη</a:t>
            </a:r>
            <a:endParaRPr lang="en-US" altLang="el-GR" sz="2000" smtClean="0">
              <a:effectLst/>
            </a:endParaRPr>
          </a:p>
        </p:txBody>
      </p:sp>
      <p:sp>
        <p:nvSpPr>
          <p:cNvPr id="34820" name="Oval 5"/>
          <p:cNvSpPr>
            <a:spLocks noChangeArrowheads="1"/>
          </p:cNvSpPr>
          <p:nvPr/>
        </p:nvSpPr>
        <p:spPr bwMode="auto">
          <a:xfrm>
            <a:off x="1042988" y="3284538"/>
            <a:ext cx="7561262" cy="1274762"/>
          </a:xfrm>
          <a:prstGeom prst="ellipse">
            <a:avLst/>
          </a:prstGeom>
          <a:noFill/>
          <a:ln w="9525">
            <a:solidFill>
              <a:srgbClr val="FF0000"/>
            </a:solidFill>
            <a:round/>
            <a:headEnd/>
            <a:tailEnd/>
          </a:ln>
          <a:effectLst>
            <a:prstShdw prst="shdw17" dist="17961" dir="2700000">
              <a:srgbClr val="990000">
                <a:alpha val="74997"/>
              </a:srgbClr>
            </a:prstShdw>
          </a:effectLst>
        </p:spPr>
        <p:txBody>
          <a:bodyPr wrap="none" anchor="ctr"/>
          <a:lstStyle/>
          <a:p>
            <a:endParaRPr lang="en-US" altLang="el-GR" b="1"/>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rrowheads="1"/>
          </p:cNvSpPr>
          <p:nvPr>
            <p:ph type="title"/>
          </p:nvPr>
        </p:nvSpPr>
        <p:spPr>
          <a:xfrm>
            <a:off x="0" y="228600"/>
            <a:ext cx="9144000" cy="823913"/>
          </a:xfrm>
          <a:effectLst>
            <a:outerShdw blurRad="63500" dist="17961" dir="2700000" algn="ctr" rotWithShape="0">
              <a:schemeClr val="tx1"/>
            </a:outerShdw>
          </a:effectLst>
        </p:spPr>
        <p:txBody>
          <a:bodyPr/>
          <a:lstStyle/>
          <a:p>
            <a:pPr>
              <a:defRPr/>
            </a:pPr>
            <a:r>
              <a:rPr lang="el-GR" sz="3200" b="1" dirty="0" smtClean="0">
                <a:solidFill>
                  <a:srgbClr val="002060"/>
                </a:solidFill>
                <a:latin typeface="Times New Roman" pitchFamily="18" charset="0"/>
              </a:rPr>
              <a:t>Προσαρμογή της Δόσης σε Ειδικούς Πληθυσμούς</a:t>
            </a:r>
            <a:endParaRPr lang="en-US" sz="3200" b="1" dirty="0" smtClean="0">
              <a:solidFill>
                <a:srgbClr val="002060"/>
              </a:solidFill>
              <a:latin typeface="Times New Roman" pitchFamily="18" charset="0"/>
            </a:endParaRPr>
          </a:p>
        </p:txBody>
      </p:sp>
      <p:sp>
        <p:nvSpPr>
          <p:cNvPr id="35843" name="Rectangle 3"/>
          <p:cNvSpPr>
            <a:spLocks noGrp="1" noRot="1" noChangeArrowheads="1"/>
          </p:cNvSpPr>
          <p:nvPr>
            <p:ph idx="1"/>
          </p:nvPr>
        </p:nvSpPr>
        <p:spPr>
          <a:xfrm>
            <a:off x="520700" y="1358900"/>
            <a:ext cx="8229600" cy="5027613"/>
          </a:xfrm>
          <a:noFill/>
        </p:spPr>
        <p:txBody>
          <a:bodyPr/>
          <a:lstStyle/>
          <a:p>
            <a:r>
              <a:rPr lang="el-GR" altLang="el-GR" sz="2400" b="1" u="sng" dirty="0" smtClean="0">
                <a:effectLst/>
                <a:latin typeface="Times New Roman" pitchFamily="18" charset="0"/>
              </a:rPr>
              <a:t>Ηλικιωμένοι ασθενείς</a:t>
            </a:r>
            <a:endParaRPr lang="en-US" altLang="el-GR" sz="2400" b="1" u="sng" dirty="0" smtClean="0">
              <a:effectLst/>
              <a:latin typeface="Times New Roman" pitchFamily="18" charset="0"/>
            </a:endParaRPr>
          </a:p>
          <a:p>
            <a:pPr lvl="1"/>
            <a:r>
              <a:rPr lang="el-GR" altLang="el-GR" sz="2000" dirty="0" smtClean="0">
                <a:effectLst/>
                <a:latin typeface="Times New Roman" pitchFamily="18" charset="0"/>
              </a:rPr>
              <a:t>Καμία προσαρμογή της δοσολογίας δεν είναι απαραίτητη</a:t>
            </a:r>
            <a:endParaRPr lang="en-US" altLang="el-GR" sz="2000" dirty="0" smtClean="0">
              <a:effectLst/>
              <a:latin typeface="Times New Roman" pitchFamily="18" charset="0"/>
            </a:endParaRPr>
          </a:p>
          <a:p>
            <a:pPr lvl="1"/>
            <a:r>
              <a:rPr lang="el-GR" altLang="el-GR" sz="2000" dirty="0" smtClean="0">
                <a:effectLst/>
                <a:latin typeface="Times New Roman" pitchFamily="18" charset="0"/>
              </a:rPr>
              <a:t>Λόγω του ότι οι ηλικιωμένοι ασθενείς είναι πιθανότερο να εμφανίζουν μειωμένη νεφρική λειτουργία, οι θεράποντες γιατροί θα πρέπει να λαμβάνουν υπ</a:t>
            </a:r>
            <a:r>
              <a:rPr lang="ja-JP" altLang="el-GR" sz="2000" dirty="0" smtClean="0">
                <a:effectLst/>
                <a:latin typeface="Times New Roman" pitchFamily="18" charset="0"/>
              </a:rPr>
              <a:t>’</a:t>
            </a:r>
            <a:r>
              <a:rPr lang="el-GR" altLang="ja-JP" sz="2000" dirty="0" smtClean="0">
                <a:effectLst/>
                <a:latin typeface="Times New Roman" pitchFamily="18" charset="0"/>
              </a:rPr>
              <a:t> όψιν τους την κατάσταση της νεφρικής λειτουργίας ενός ηλικιωμένου ασθενούς</a:t>
            </a:r>
            <a:endParaRPr lang="en-US" altLang="ja-JP" sz="2000" dirty="0" smtClean="0">
              <a:effectLst/>
              <a:latin typeface="Times New Roman" pitchFamily="18" charset="0"/>
            </a:endParaRPr>
          </a:p>
          <a:p>
            <a:r>
              <a:rPr lang="el-GR" altLang="el-GR" sz="2400" b="1" u="sng" dirty="0" smtClean="0">
                <a:effectLst/>
                <a:latin typeface="Times New Roman" pitchFamily="18" charset="0"/>
              </a:rPr>
              <a:t>Έγκυοι και Θηλάζουσες Γυναίκες</a:t>
            </a:r>
            <a:endParaRPr lang="en-US" altLang="el-GR" sz="2400" b="1" u="sng" dirty="0" smtClean="0">
              <a:effectLst/>
              <a:latin typeface="Times New Roman" pitchFamily="18" charset="0"/>
            </a:endParaRPr>
          </a:p>
          <a:p>
            <a:pPr lvl="1"/>
            <a:r>
              <a:rPr lang="el-GR" altLang="el-GR" sz="2000" dirty="0" smtClean="0">
                <a:effectLst/>
                <a:latin typeface="Times New Roman" pitchFamily="18" charset="0"/>
              </a:rPr>
              <a:t>Η </a:t>
            </a:r>
            <a:r>
              <a:rPr lang="el-GR" altLang="el-GR" sz="2000" dirty="0" err="1" smtClean="0">
                <a:effectLst/>
                <a:latin typeface="Times New Roman" pitchFamily="18" charset="0"/>
              </a:rPr>
              <a:t>βαρενικλίνη</a:t>
            </a:r>
            <a:r>
              <a:rPr lang="el-GR" altLang="el-GR" sz="2000" dirty="0" smtClean="0">
                <a:effectLst/>
                <a:latin typeface="Times New Roman" pitchFamily="18" charset="0"/>
              </a:rPr>
              <a:t> δεν έχει μελετηθεί σε εγκύους ή θηλάζουσες γυναίκες και συνεπώς δεν θα πρέπει να χρησιμοποιείται σε αυτούς τους πληθυσμούς</a:t>
            </a:r>
            <a:endParaRPr lang="en-US" altLang="el-GR" sz="2000" dirty="0" smtClean="0">
              <a:effectLst/>
              <a:latin typeface="Times New Roman" pitchFamily="18" charset="0"/>
            </a:endParaRPr>
          </a:p>
          <a:p>
            <a:r>
              <a:rPr lang="el-GR" altLang="el-GR" sz="2400" b="1" u="sng" dirty="0" smtClean="0">
                <a:effectLst/>
                <a:latin typeface="Times New Roman" pitchFamily="18" charset="0"/>
              </a:rPr>
              <a:t>Παιδιατρικοί ασθενείς</a:t>
            </a:r>
            <a:endParaRPr lang="en-US" altLang="el-GR" sz="2400" b="1" u="sng" dirty="0" smtClean="0">
              <a:effectLst/>
              <a:latin typeface="Times New Roman" pitchFamily="18" charset="0"/>
            </a:endParaRPr>
          </a:p>
          <a:p>
            <a:pPr lvl="1"/>
            <a:r>
              <a:rPr lang="el-GR" altLang="el-GR" sz="2000" dirty="0" smtClean="0">
                <a:effectLst/>
                <a:latin typeface="Times New Roman" pitchFamily="18" charset="0"/>
              </a:rPr>
              <a:t>Η </a:t>
            </a:r>
            <a:r>
              <a:rPr lang="el-GR" altLang="el-GR" sz="2000" dirty="0" err="1" smtClean="0">
                <a:effectLst/>
                <a:latin typeface="Times New Roman" pitchFamily="18" charset="0"/>
              </a:rPr>
              <a:t>βαρενικλίνη</a:t>
            </a:r>
            <a:r>
              <a:rPr lang="el-GR" altLang="el-GR" sz="2000" dirty="0" smtClean="0">
                <a:effectLst/>
                <a:latin typeface="Times New Roman" pitchFamily="18" charset="0"/>
              </a:rPr>
              <a:t> δεν συνιστάται για χρήση σε πληθυσμούς ατόμων ηλικίας μικρότερης των 18 ετών</a:t>
            </a:r>
            <a:endParaRPr lang="en-US" altLang="el-GR" sz="2000" dirty="0" smtClean="0">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05325" y="6308725"/>
            <a:ext cx="4056063" cy="244475"/>
          </a:xfrm>
          <a:prstGeom prst="rect">
            <a:avLst/>
          </a:prstGeom>
          <a:noFill/>
          <a:ln w="9525">
            <a:noFill/>
            <a:miter lim="800000"/>
            <a:headEnd/>
            <a:tailEnd/>
          </a:ln>
        </p:spPr>
        <p:txBody>
          <a:bodyPr>
            <a:spAutoFit/>
          </a:bodyPr>
          <a:lstStyle/>
          <a:p>
            <a:pPr algn="r" eaLnBrk="0" hangingPunct="0"/>
            <a:endParaRPr lang="en-US" altLang="el-GR" sz="1000" b="1">
              <a:solidFill>
                <a:schemeClr val="accent2"/>
              </a:solidFill>
              <a:latin typeface="Arial" pitchFamily="34" charset="0"/>
            </a:endParaRPr>
          </a:p>
        </p:txBody>
      </p:sp>
      <p:pic>
        <p:nvPicPr>
          <p:cNvPr id="36867" name="Picture 5"/>
          <p:cNvPicPr>
            <a:picLocks noChangeAspect="1" noChangeArrowheads="1"/>
          </p:cNvPicPr>
          <p:nvPr/>
        </p:nvPicPr>
        <p:blipFill>
          <a:blip r:embed="rId3"/>
          <a:srcRect/>
          <a:stretch>
            <a:fillRect/>
          </a:stretch>
        </p:blipFill>
        <p:spPr bwMode="auto">
          <a:xfrm>
            <a:off x="250825" y="290513"/>
            <a:ext cx="8642350" cy="6275387"/>
          </a:xfrm>
          <a:prstGeom prst="rect">
            <a:avLst/>
          </a:prstGeom>
          <a:noFill/>
          <a:ln w="9525">
            <a:noFill/>
            <a:miter lim="800000"/>
            <a:headEnd/>
            <a:tailEnd/>
          </a:ln>
        </p:spPr>
      </p:pic>
      <p:sp>
        <p:nvSpPr>
          <p:cNvPr id="36868" name="Oval 1"/>
          <p:cNvSpPr>
            <a:spLocks noChangeArrowheads="1"/>
          </p:cNvSpPr>
          <p:nvPr/>
        </p:nvSpPr>
        <p:spPr bwMode="auto">
          <a:xfrm>
            <a:off x="4427538" y="2997200"/>
            <a:ext cx="3600450" cy="431800"/>
          </a:xfrm>
          <a:prstGeom prst="ellipse">
            <a:avLst/>
          </a:prstGeom>
          <a:noFill/>
          <a:ln w="9525">
            <a:solidFill>
              <a:srgbClr val="FF0000"/>
            </a:solidFill>
            <a:round/>
            <a:headEnd/>
            <a:tailEnd/>
          </a:ln>
        </p:spPr>
        <p:txBody>
          <a:bodyPr/>
          <a:lstStyle/>
          <a:p>
            <a:endParaRPr lang="en-US" altLang="el-GR" b="1"/>
          </a:p>
        </p:txBody>
      </p:sp>
      <p:sp>
        <p:nvSpPr>
          <p:cNvPr id="36869" name="Oval 2"/>
          <p:cNvSpPr>
            <a:spLocks noChangeArrowheads="1"/>
          </p:cNvSpPr>
          <p:nvPr/>
        </p:nvSpPr>
        <p:spPr bwMode="auto">
          <a:xfrm>
            <a:off x="539750" y="5373688"/>
            <a:ext cx="3527425" cy="576262"/>
          </a:xfrm>
          <a:prstGeom prst="ellipse">
            <a:avLst/>
          </a:prstGeom>
          <a:noFill/>
          <a:ln w="9525">
            <a:solidFill>
              <a:srgbClr val="FF0000"/>
            </a:solidFill>
            <a:round/>
            <a:headEnd/>
            <a:tailEnd/>
          </a:ln>
        </p:spPr>
        <p:txBody>
          <a:bodyPr/>
          <a:lstStyle/>
          <a:p>
            <a:endParaRPr lang="en-US" altLang="el-GR" b="1"/>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rrowheads="1"/>
          </p:cNvSpPr>
          <p:nvPr>
            <p:ph type="title"/>
          </p:nvPr>
        </p:nvSpPr>
        <p:spPr>
          <a:xfrm>
            <a:off x="273050" y="0"/>
            <a:ext cx="8607425" cy="1143000"/>
          </a:xfrm>
          <a:effectLst>
            <a:outerShdw blurRad="63500" dist="17961" dir="2700000" algn="ctr" rotWithShape="0">
              <a:schemeClr val="tx1"/>
            </a:outerShdw>
          </a:effectLst>
        </p:spPr>
        <p:txBody>
          <a:bodyPr/>
          <a:lstStyle/>
          <a:p>
            <a:pPr>
              <a:defRPr/>
            </a:pPr>
            <a:r>
              <a:rPr lang="el-GR" sz="3200" b="1" dirty="0" err="1" smtClean="0">
                <a:solidFill>
                  <a:srgbClr val="002060"/>
                </a:solidFill>
                <a:latin typeface="Times New Roman" pitchFamily="18" charset="0"/>
              </a:rPr>
              <a:t>Βαρενικλίνη</a:t>
            </a:r>
            <a:r>
              <a:rPr lang="el-GR" sz="3200" b="1" dirty="0" smtClean="0">
                <a:solidFill>
                  <a:srgbClr val="002060"/>
                </a:solidFill>
                <a:latin typeface="Times New Roman" pitchFamily="18" charset="0"/>
              </a:rPr>
              <a:t> σε καρδιαγγειακούς ασθενείς: </a:t>
            </a:r>
            <a:br>
              <a:rPr lang="el-GR" sz="3200" b="1" dirty="0" smtClean="0">
                <a:solidFill>
                  <a:srgbClr val="002060"/>
                </a:solidFill>
                <a:latin typeface="Times New Roman" pitchFamily="18" charset="0"/>
              </a:rPr>
            </a:br>
            <a:r>
              <a:rPr lang="el-GR" sz="3200" b="1" dirty="0" smtClean="0">
                <a:solidFill>
                  <a:srgbClr val="002060"/>
                </a:solidFill>
                <a:latin typeface="Times New Roman" pitchFamily="18" charset="0"/>
              </a:rPr>
              <a:t>Ανεπιθύμητες ενέργειες (ΑΕ)</a:t>
            </a:r>
            <a:endParaRPr lang="en-GB" sz="3200" b="1" baseline="30000" dirty="0" smtClean="0">
              <a:solidFill>
                <a:srgbClr val="002060"/>
              </a:solidFill>
              <a:latin typeface="Times New Roman" pitchFamily="18" charset="0"/>
            </a:endParaRPr>
          </a:p>
        </p:txBody>
      </p:sp>
      <p:sp>
        <p:nvSpPr>
          <p:cNvPr id="37891" name="Rectangle 3"/>
          <p:cNvSpPr>
            <a:spLocks noGrp="1" noRot="1" noChangeArrowheads="1"/>
          </p:cNvSpPr>
          <p:nvPr>
            <p:ph type="body" sz="half" idx="1"/>
          </p:nvPr>
        </p:nvSpPr>
        <p:spPr>
          <a:xfrm>
            <a:off x="107950" y="1196975"/>
            <a:ext cx="9036050" cy="4589479"/>
          </a:xfrm>
          <a:noFill/>
        </p:spPr>
        <p:txBody>
          <a:bodyPr>
            <a:normAutofit fontScale="77500" lnSpcReduction="20000"/>
          </a:bodyPr>
          <a:lstStyle/>
          <a:p>
            <a:pPr>
              <a:buFont typeface="Wingdings" pitchFamily="2" charset="2"/>
              <a:buNone/>
            </a:pPr>
            <a:r>
              <a:rPr lang="el-GR" altLang="el-GR" sz="2000" dirty="0" smtClean="0">
                <a:effectLst/>
                <a:latin typeface="Times New Roman" pitchFamily="18" charset="0"/>
              </a:rPr>
              <a:t>Οι πιο συχνές ανεπιθύμητες ενέργειες που αναφέρθηκαν στη μελέτη ήταν οι εξής:</a:t>
            </a:r>
            <a:endParaRPr lang="en-US" altLang="el-GR" sz="2000" dirty="0" smtClean="0">
              <a:effectLst/>
              <a:latin typeface="Times New Roman" pitchFamily="18" charset="0"/>
            </a:endParaRPr>
          </a:p>
          <a:p>
            <a:pPr>
              <a:buFont typeface="Wingdings" pitchFamily="2" charset="2"/>
              <a:buNone/>
            </a:pPr>
            <a:endParaRPr lang="el-GR" altLang="el-GR" sz="2000" dirty="0" smtClean="0">
              <a:effectLst/>
              <a:latin typeface="Times New Roman" pitchFamily="18" charset="0"/>
            </a:endParaRPr>
          </a:p>
          <a:p>
            <a:pPr>
              <a:buFont typeface="Wingdings" pitchFamily="2" charset="2"/>
              <a:buNone/>
            </a:pPr>
            <a:endParaRPr lang="el-GR" altLang="el-GR" sz="2000" dirty="0" smtClean="0">
              <a:effectLst/>
              <a:latin typeface="Times New Roman" pitchFamily="18" charset="0"/>
            </a:endParaRPr>
          </a:p>
          <a:p>
            <a:pPr>
              <a:buFont typeface="Wingdings" pitchFamily="2" charset="2"/>
              <a:buNone/>
            </a:pPr>
            <a:endParaRPr lang="en-US" altLang="el-GR" sz="2000" dirty="0" smtClean="0">
              <a:effectLst/>
              <a:latin typeface="Times New Roman" pitchFamily="18" charset="0"/>
            </a:endParaRPr>
          </a:p>
          <a:p>
            <a:pPr>
              <a:buFont typeface="Wingdings" pitchFamily="2" charset="2"/>
              <a:buNone/>
            </a:pPr>
            <a:endParaRPr lang="en-US" altLang="el-GR" sz="2000" dirty="0" smtClean="0">
              <a:effectLst/>
              <a:latin typeface="Times New Roman" pitchFamily="18" charset="0"/>
            </a:endParaRPr>
          </a:p>
          <a:p>
            <a:pPr>
              <a:buFont typeface="Wingdings" pitchFamily="2" charset="2"/>
              <a:buNone/>
            </a:pPr>
            <a:endParaRPr lang="en-US" altLang="el-GR" sz="2400" dirty="0" smtClean="0">
              <a:effectLst/>
              <a:latin typeface="Times New Roman" pitchFamily="18" charset="0"/>
            </a:endParaRPr>
          </a:p>
          <a:p>
            <a:pPr>
              <a:buFont typeface="Wingdings" pitchFamily="2" charset="2"/>
              <a:buNone/>
            </a:pPr>
            <a:endParaRPr lang="en-US" altLang="el-GR" sz="2400" dirty="0" smtClean="0">
              <a:effectLst/>
              <a:latin typeface="Times New Roman" pitchFamily="18" charset="0"/>
            </a:endParaRPr>
          </a:p>
          <a:p>
            <a:pPr>
              <a:buFont typeface="Wingdings" pitchFamily="2" charset="2"/>
              <a:buNone/>
            </a:pPr>
            <a:endParaRPr lang="en-US" altLang="el-GR" sz="2400" dirty="0" smtClean="0">
              <a:effectLst/>
              <a:latin typeface="Times New Roman" pitchFamily="18" charset="0"/>
            </a:endParaRPr>
          </a:p>
          <a:p>
            <a:pPr>
              <a:buFont typeface="Wingdings" pitchFamily="2" charset="2"/>
              <a:buNone/>
            </a:pPr>
            <a:endParaRPr lang="en-US" altLang="el-GR" sz="2400" dirty="0" smtClean="0">
              <a:effectLst/>
              <a:latin typeface="Times New Roman" pitchFamily="18" charset="0"/>
            </a:endParaRPr>
          </a:p>
          <a:p>
            <a:pPr>
              <a:buFont typeface="Wingdings" pitchFamily="2" charset="2"/>
              <a:buNone/>
            </a:pPr>
            <a:endParaRPr lang="en-US" altLang="el-GR" sz="2400" dirty="0" smtClean="0">
              <a:effectLst/>
              <a:latin typeface="Times New Roman" pitchFamily="18" charset="0"/>
            </a:endParaRPr>
          </a:p>
          <a:p>
            <a:pPr>
              <a:buClr>
                <a:srgbClr val="000000"/>
              </a:buClr>
            </a:pPr>
            <a:endParaRPr lang="en-US" altLang="el-GR" sz="2400" dirty="0" smtClean="0">
              <a:effectLst/>
              <a:latin typeface="Times New Roman" pitchFamily="18" charset="0"/>
            </a:endParaRPr>
          </a:p>
          <a:p>
            <a:pPr>
              <a:buClr>
                <a:srgbClr val="000000"/>
              </a:buClr>
            </a:pPr>
            <a:endParaRPr lang="el-GR" altLang="el-GR" sz="1800" dirty="0" smtClean="0">
              <a:effectLst/>
              <a:latin typeface="Times New Roman" pitchFamily="18" charset="0"/>
            </a:endParaRPr>
          </a:p>
          <a:p>
            <a:pPr>
              <a:buClr>
                <a:srgbClr val="000000"/>
              </a:buClr>
            </a:pPr>
            <a:endParaRPr lang="el-GR" altLang="el-GR" sz="1800" dirty="0" smtClean="0">
              <a:latin typeface="Times New Roman" pitchFamily="18" charset="0"/>
            </a:endParaRPr>
          </a:p>
          <a:p>
            <a:pPr>
              <a:buClr>
                <a:srgbClr val="000000"/>
              </a:buClr>
            </a:pPr>
            <a:endParaRPr lang="el-GR" altLang="el-GR" sz="1800" dirty="0" smtClean="0">
              <a:effectLst/>
              <a:latin typeface="Times New Roman" pitchFamily="18" charset="0"/>
            </a:endParaRPr>
          </a:p>
          <a:p>
            <a:pPr>
              <a:buClr>
                <a:srgbClr val="000000"/>
              </a:buClr>
            </a:pPr>
            <a:endParaRPr lang="el-GR" altLang="el-GR" sz="1800" dirty="0" smtClean="0">
              <a:latin typeface="Times New Roman" pitchFamily="18" charset="0"/>
            </a:endParaRPr>
          </a:p>
          <a:p>
            <a:pPr>
              <a:buClr>
                <a:srgbClr val="000000"/>
              </a:buClr>
            </a:pPr>
            <a:endParaRPr lang="el-GR" altLang="el-GR" sz="1800" dirty="0" smtClean="0">
              <a:effectLst/>
              <a:latin typeface="Times New Roman" pitchFamily="18" charset="0"/>
            </a:endParaRPr>
          </a:p>
          <a:p>
            <a:pPr>
              <a:buClr>
                <a:srgbClr val="000000"/>
              </a:buClr>
            </a:pPr>
            <a:r>
              <a:rPr lang="el-GR" altLang="el-GR" sz="1800" dirty="0" smtClean="0">
                <a:effectLst/>
                <a:latin typeface="Times New Roman" pitchFamily="18" charset="0"/>
              </a:rPr>
              <a:t>Σοβαρές ΑΕ εκδηλώθηκαν στο 6.5% της </a:t>
            </a:r>
            <a:r>
              <a:rPr lang="el-GR" altLang="el-GR" sz="1800" dirty="0" err="1" smtClean="0">
                <a:effectLst/>
                <a:latin typeface="Times New Roman" pitchFamily="18" charset="0"/>
              </a:rPr>
              <a:t>βαρενικλίνης</a:t>
            </a:r>
            <a:r>
              <a:rPr lang="el-GR" altLang="el-GR" sz="1800" dirty="0" smtClean="0">
                <a:effectLst/>
                <a:latin typeface="Times New Roman" pitchFamily="18" charset="0"/>
              </a:rPr>
              <a:t> </a:t>
            </a:r>
            <a:r>
              <a:rPr lang="en-US" altLang="el-GR" sz="1800" dirty="0" err="1" smtClean="0">
                <a:effectLst/>
                <a:latin typeface="Times New Roman" pitchFamily="18" charset="0"/>
              </a:rPr>
              <a:t>vs</a:t>
            </a:r>
            <a:r>
              <a:rPr lang="el-GR" altLang="el-GR" sz="1800" dirty="0" smtClean="0">
                <a:effectLst/>
                <a:latin typeface="Times New Roman" pitchFamily="18" charset="0"/>
              </a:rPr>
              <a:t> το 6.0% του εικονικού φαρμάκου</a:t>
            </a:r>
          </a:p>
          <a:p>
            <a:pPr>
              <a:buClr>
                <a:srgbClr val="000000"/>
              </a:buClr>
            </a:pPr>
            <a:r>
              <a:rPr lang="el-GR" altLang="el-GR" sz="1800" dirty="0" smtClean="0">
                <a:effectLst/>
                <a:latin typeface="Times New Roman" pitchFamily="18" charset="0"/>
              </a:rPr>
              <a:t>Καμία Σοβαρή ΑΕ δεν σχετιζόταν με κατάθλιψη, τάση αυτοκτονίας ή μη φυσιολογική συμπεριφορά</a:t>
            </a:r>
            <a:endParaRPr lang="en-US" altLang="el-GR" sz="1800" dirty="0" smtClean="0">
              <a:effectLst/>
              <a:latin typeface="Times New Roman" pitchFamily="18" charset="0"/>
            </a:endParaRPr>
          </a:p>
        </p:txBody>
      </p:sp>
      <p:graphicFrame>
        <p:nvGraphicFramePr>
          <p:cNvPr id="329732" name="Group 4"/>
          <p:cNvGraphicFramePr>
            <a:graphicFrameLocks noGrp="1"/>
          </p:cNvGraphicFramePr>
          <p:nvPr>
            <p:ph sz="half" idx="2"/>
          </p:nvPr>
        </p:nvGraphicFramePr>
        <p:xfrm>
          <a:off x="354013" y="1844675"/>
          <a:ext cx="8139112" cy="3084522"/>
        </p:xfrm>
        <a:graphic>
          <a:graphicData uri="http://schemas.openxmlformats.org/drawingml/2006/table">
            <a:tbl>
              <a:tblPr/>
              <a:tblGrid>
                <a:gridCol w="3103562"/>
                <a:gridCol w="2208213"/>
                <a:gridCol w="2827337"/>
              </a:tblGrid>
              <a:tr h="727761">
                <a:tc rowSpan="2">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000" b="1" i="0" u="none" strike="noStrike" cap="none" normalizeH="0" baseline="0" dirty="0" err="1" smtClean="0">
                          <a:ln>
                            <a:noFill/>
                          </a:ln>
                          <a:solidFill>
                            <a:srgbClr val="FFC000"/>
                          </a:solidFill>
                          <a:effectLst/>
                          <a:latin typeface="Arial" pitchFamily="34" charset="0"/>
                          <a:ea typeface="MS PGothic" pitchFamily="34" charset="-128"/>
                        </a:rPr>
                        <a:t>Συχνότερες</a:t>
                      </a:r>
                      <a:r>
                        <a:rPr kumimoji="0" lang="en-GB" sz="2000" b="1" i="0" u="none" strike="noStrike" cap="none" normalizeH="0" baseline="0" dirty="0" smtClean="0">
                          <a:ln>
                            <a:noFill/>
                          </a:ln>
                          <a:solidFill>
                            <a:srgbClr val="FFC000"/>
                          </a:solidFill>
                          <a:effectLst/>
                          <a:latin typeface="Arial" pitchFamily="34" charset="0"/>
                          <a:ea typeface="MS PGothic" pitchFamily="34" charset="-128"/>
                        </a:rPr>
                        <a:t> AE*</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1400" b="0" i="0" u="none" strike="noStrike" cap="none" normalizeH="0" baseline="0" dirty="0" smtClean="0">
                          <a:ln>
                            <a:noFill/>
                          </a:ln>
                          <a:solidFill>
                            <a:srgbClr val="FFC000"/>
                          </a:solidFill>
                          <a:effectLst/>
                          <a:latin typeface="Arial" pitchFamily="34" charset="0"/>
                          <a:ea typeface="MS PGothic" pitchFamily="34" charset="-128"/>
                        </a:rPr>
                        <a:t>*</a:t>
                      </a:r>
                      <a:r>
                        <a:rPr kumimoji="0" lang="el-GR" sz="1400" b="0" i="0" u="none" strike="noStrike" cap="none" normalizeH="0" baseline="0" dirty="0" smtClean="0">
                          <a:ln>
                            <a:noFill/>
                          </a:ln>
                          <a:solidFill>
                            <a:srgbClr val="FFC000"/>
                          </a:solidFill>
                          <a:effectLst/>
                          <a:latin typeface="Arial" pitchFamily="34" charset="0"/>
                          <a:ea typeface="MS PGothic" pitchFamily="34" charset="-128"/>
                        </a:rPr>
                        <a:t>Εκδηλώθηκαν σε ≥5% των συμμετεχόντων οιασδήποτε ομάδας</a:t>
                      </a:r>
                      <a:endParaRPr kumimoji="0" lang="en-GB" sz="1400" b="0" i="0" u="none" strike="noStrike" cap="none" normalizeH="0" baseline="0" dirty="0" smtClean="0">
                        <a:ln>
                          <a:noFill/>
                        </a:ln>
                        <a:solidFill>
                          <a:srgbClr val="FFC000"/>
                        </a:solidFill>
                        <a:effectLst/>
                        <a:latin typeface="Arial" pitchFamily="34" charset="0"/>
                        <a:ea typeface="MS PGothic" pitchFamily="34" charset="-128"/>
                      </a:endParaRPr>
                    </a:p>
                  </a:txBody>
                  <a:tcPr marL="0" marR="0"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81847"/>
                        </a:gs>
                        <a:gs pos="100000">
                          <a:srgbClr val="333399"/>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000" b="1" i="0" u="none" strike="noStrike" cap="none" normalizeH="0" baseline="0" dirty="0" err="1" smtClean="0">
                          <a:ln>
                            <a:noFill/>
                          </a:ln>
                          <a:solidFill>
                            <a:srgbClr val="FFC000"/>
                          </a:solidFill>
                          <a:effectLst/>
                          <a:latin typeface="Arial" pitchFamily="34" charset="0"/>
                          <a:ea typeface="MS PGothic" pitchFamily="34" charset="-128"/>
                        </a:rPr>
                        <a:t>Βαρενικλίνη</a:t>
                      </a:r>
                      <a:r>
                        <a:rPr kumimoji="0" lang="en-GB" sz="2200" b="1" i="0" u="none" strike="noStrike" cap="none" normalizeH="0" baseline="0" dirty="0" smtClean="0">
                          <a:ln>
                            <a:noFill/>
                          </a:ln>
                          <a:solidFill>
                            <a:srgbClr val="FFC000"/>
                          </a:solidFill>
                          <a:effectLst/>
                          <a:latin typeface="Arial" pitchFamily="34" charset="0"/>
                          <a:ea typeface="MS PGothic" pitchFamily="34" charset="-128"/>
                        </a:rPr>
                        <a:t> </a:t>
                      </a:r>
                      <a:r>
                        <a:rPr kumimoji="0" lang="en-GB" sz="2000" b="0" i="0" u="none" strike="noStrike" cap="none" normalizeH="0" baseline="0" dirty="0" smtClean="0">
                          <a:ln>
                            <a:noFill/>
                          </a:ln>
                          <a:solidFill>
                            <a:srgbClr val="FFC000"/>
                          </a:solidFill>
                          <a:effectLst/>
                          <a:latin typeface="Arial" pitchFamily="34" charset="0"/>
                          <a:ea typeface="MS PGothic" pitchFamily="34" charset="-128"/>
                        </a:rPr>
                        <a:t>(n=353)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81847"/>
                        </a:gs>
                        <a:gs pos="100000">
                          <a:srgbClr val="333399"/>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000" b="1" i="0" u="none" strike="noStrike" cap="none" normalizeH="0" baseline="0" smtClean="0">
                          <a:ln>
                            <a:noFill/>
                          </a:ln>
                          <a:solidFill>
                            <a:srgbClr val="FFC000"/>
                          </a:solidFill>
                          <a:effectLst/>
                          <a:latin typeface="Arial" pitchFamily="34" charset="0"/>
                          <a:ea typeface="MS PGothic" pitchFamily="34" charset="-128"/>
                        </a:rPr>
                        <a:t>Εικονικό Φάρμακο</a:t>
                      </a:r>
                      <a:r>
                        <a:rPr kumimoji="0" lang="en-GB" sz="2200" b="1" i="0" u="none" strike="noStrike" cap="none" normalizeH="0" baseline="0" smtClean="0">
                          <a:ln>
                            <a:noFill/>
                          </a:ln>
                          <a:solidFill>
                            <a:srgbClr val="FFC000"/>
                          </a:solidFill>
                          <a:effectLst/>
                          <a:latin typeface="Arial" pitchFamily="34" charset="0"/>
                          <a:ea typeface="MS PGothic" pitchFamily="34" charset="-128"/>
                        </a:rPr>
                        <a:t> </a:t>
                      </a:r>
                      <a:r>
                        <a:rPr kumimoji="0" lang="en-GB" sz="2000" b="0" i="0" u="none" strike="noStrike" cap="none" normalizeH="0" baseline="0" smtClean="0">
                          <a:ln>
                            <a:noFill/>
                          </a:ln>
                          <a:solidFill>
                            <a:srgbClr val="FFC000"/>
                          </a:solidFill>
                          <a:effectLst/>
                          <a:latin typeface="Arial" pitchFamily="34" charset="0"/>
                          <a:ea typeface="MS PGothic" pitchFamily="34" charset="-128"/>
                        </a:rPr>
                        <a:t>(n=350)</a:t>
                      </a:r>
                    </a:p>
                  </a:txBody>
                  <a:tcPr marL="0" marR="0" marT="0" marB="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81847"/>
                        </a:gs>
                        <a:gs pos="100000">
                          <a:srgbClr val="333399"/>
                        </a:gs>
                      </a:gsLst>
                      <a:lin ang="5400000" scaled="1"/>
                    </a:gradFill>
                  </a:tcPr>
                </a:tc>
              </a:tr>
              <a:tr h="349273">
                <a:tc vMerge="1">
                  <a:txBody>
                    <a:bodyPr/>
                    <a:lstStyle/>
                    <a:p>
                      <a:endParaRPr lang="el-GR"/>
                    </a:p>
                  </a:txBody>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1800" b="1" i="0" u="none" strike="noStrike" cap="none" normalizeH="0" baseline="0" dirty="0" smtClean="0">
                          <a:ln>
                            <a:noFill/>
                          </a:ln>
                          <a:solidFill>
                            <a:srgbClr val="FFC000"/>
                          </a:solidFill>
                          <a:effectLst/>
                          <a:latin typeface="Arial" pitchFamily="34" charset="0"/>
                          <a:ea typeface="MS PGothic" pitchFamily="34" charset="-128"/>
                        </a:rPr>
                        <a:t>n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81847"/>
                        </a:gs>
                        <a:gs pos="100000">
                          <a:srgbClr val="333399"/>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1800" b="1" i="0" u="none" strike="noStrike" cap="none" normalizeH="0" baseline="0" dirty="0" smtClean="0">
                          <a:ln>
                            <a:noFill/>
                          </a:ln>
                          <a:solidFill>
                            <a:srgbClr val="FFC000"/>
                          </a:solidFill>
                          <a:effectLst/>
                          <a:latin typeface="Arial" pitchFamily="34" charset="0"/>
                          <a:ea typeface="MS PGothic" pitchFamily="34" charset="-128"/>
                        </a:rPr>
                        <a:t>n (%)</a:t>
                      </a:r>
                    </a:p>
                  </a:txBody>
                  <a:tcPr marL="0" marR="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81847"/>
                        </a:gs>
                        <a:gs pos="100000">
                          <a:srgbClr val="333399"/>
                        </a:gs>
                      </a:gsLst>
                      <a:lin ang="5400000" scaled="1"/>
                    </a:gradFill>
                  </a:tcPr>
                </a:tc>
              </a:tr>
              <a:tr h="407067">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Ναυτία</a:t>
                      </a:r>
                    </a:p>
                  </a:txBody>
                  <a:tcPr marL="0" marR="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104 (29.5%)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30 (8.6%)</a:t>
                      </a:r>
                    </a:p>
                  </a:txBody>
                  <a:tcPr marL="0" marR="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208">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Κεφαλαλγία</a:t>
                      </a:r>
                    </a:p>
                  </a:txBody>
                  <a:tcPr marL="0" marR="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dirty="0" smtClean="0">
                          <a:ln>
                            <a:noFill/>
                          </a:ln>
                          <a:solidFill>
                            <a:schemeClr val="tx1"/>
                          </a:solidFill>
                          <a:effectLst/>
                          <a:latin typeface="Arial" pitchFamily="34" charset="0"/>
                          <a:ea typeface="MS PGothic" pitchFamily="34" charset="-128"/>
                        </a:rPr>
                        <a:t>45 (12.7%)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39 (11.1%)</a:t>
                      </a:r>
                    </a:p>
                  </a:txBody>
                  <a:tcPr marL="0" marR="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63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Αϋπνία</a:t>
                      </a:r>
                    </a:p>
                  </a:txBody>
                  <a:tcPr marL="0" marR="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42 (11.9%)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23 (6.6%)</a:t>
                      </a:r>
                    </a:p>
                  </a:txBody>
                  <a:tcPr marL="0" marR="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208">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dirty="0" err="1" smtClean="0">
                          <a:ln>
                            <a:noFill/>
                          </a:ln>
                          <a:solidFill>
                            <a:schemeClr val="tx1"/>
                          </a:solidFill>
                          <a:effectLst/>
                          <a:latin typeface="Arial" pitchFamily="34" charset="0"/>
                          <a:ea typeface="MS PGothic" pitchFamily="34" charset="-128"/>
                        </a:rPr>
                        <a:t>Έμετος</a:t>
                      </a:r>
                      <a:endParaRPr kumimoji="0" lang="en-GB" sz="22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29 (8.2%)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4 (1.1%)</a:t>
                      </a:r>
                    </a:p>
                  </a:txBody>
                  <a:tcPr marL="0" marR="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375">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Ασυνήθιστα όνειρα</a:t>
                      </a:r>
                    </a:p>
                  </a:txBody>
                  <a:tcPr marL="0" marR="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smtClean="0">
                          <a:ln>
                            <a:noFill/>
                          </a:ln>
                          <a:solidFill>
                            <a:schemeClr val="tx1"/>
                          </a:solidFill>
                          <a:effectLst/>
                          <a:latin typeface="Arial" pitchFamily="34" charset="0"/>
                          <a:ea typeface="MS PGothic" pitchFamily="34" charset="-128"/>
                        </a:rPr>
                        <a:t>28 (7.9%)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200" b="0" i="0" u="none" strike="noStrike" cap="none" normalizeH="0" baseline="0" dirty="0" smtClean="0">
                          <a:ln>
                            <a:noFill/>
                          </a:ln>
                          <a:solidFill>
                            <a:schemeClr val="tx1"/>
                          </a:solidFill>
                          <a:effectLst/>
                          <a:latin typeface="Arial" pitchFamily="34" charset="0"/>
                          <a:ea typeface="MS PGothic" pitchFamily="34" charset="-128"/>
                        </a:rPr>
                        <a:t>6 (1.7%)</a:t>
                      </a:r>
                    </a:p>
                  </a:txBody>
                  <a:tcPr marL="0" marR="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22" name="Text Box 14"/>
          <p:cNvSpPr txBox="1">
            <a:spLocks noChangeArrowheads="1"/>
          </p:cNvSpPr>
          <p:nvPr/>
        </p:nvSpPr>
        <p:spPr bwMode="auto">
          <a:xfrm>
            <a:off x="2963863" y="6372225"/>
            <a:ext cx="6000750" cy="369888"/>
          </a:xfrm>
          <a:prstGeom prst="rect">
            <a:avLst/>
          </a:prstGeom>
          <a:noFill/>
          <a:ln w="9525">
            <a:noFill/>
            <a:miter lim="800000"/>
            <a:headEnd/>
            <a:tailEnd/>
          </a:ln>
        </p:spPr>
        <p:txBody>
          <a:bodyPr lIns="0" tIns="0" rIns="0" bIns="0" anchor="b">
            <a:spAutoFit/>
          </a:bodyPr>
          <a:lstStyle/>
          <a:p>
            <a:pPr algn="r">
              <a:spcBef>
                <a:spcPct val="20000"/>
              </a:spcBef>
            </a:pPr>
            <a:endParaRPr lang="en-GB" altLang="el-GR" sz="1200">
              <a:solidFill>
                <a:srgbClr val="000000"/>
              </a:solidFill>
              <a:latin typeface="Arial" pitchFamily="34" charset="0"/>
              <a:cs typeface="Arial" pitchFamily="34" charset="0"/>
            </a:endParaRPr>
          </a:p>
          <a:p>
            <a:pPr algn="r"/>
            <a:r>
              <a:rPr lang="en-GB" altLang="el-GR" sz="1200" b="1">
                <a:solidFill>
                  <a:srgbClr val="FFFF00"/>
                </a:solidFill>
                <a:cs typeface="Times New Roman" pitchFamily="18" charset="0"/>
              </a:rPr>
              <a:t>	Rigotti et al, Circulation 2010</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p:cNvPicPr>
            <a:picLocks noChangeAspect="1" noChangeArrowheads="1"/>
          </p:cNvPicPr>
          <p:nvPr/>
        </p:nvPicPr>
        <p:blipFill>
          <a:blip r:embed="rId3"/>
          <a:srcRect/>
          <a:stretch>
            <a:fillRect/>
          </a:stretch>
        </p:blipFill>
        <p:spPr bwMode="auto">
          <a:xfrm>
            <a:off x="250825" y="260350"/>
            <a:ext cx="8642350" cy="6408738"/>
          </a:xfrm>
          <a:prstGeom prst="rect">
            <a:avLst/>
          </a:prstGeom>
          <a:noFill/>
          <a:ln w="9525">
            <a:noFill/>
            <a:miter lim="800000"/>
            <a:headEnd/>
            <a:tailEnd/>
          </a:ln>
        </p:spPr>
      </p:pic>
      <p:sp>
        <p:nvSpPr>
          <p:cNvPr id="3" name="Rectangle 2"/>
          <p:cNvSpPr>
            <a:spLocks noChangeArrowheads="1"/>
          </p:cNvSpPr>
          <p:nvPr/>
        </p:nvSpPr>
        <p:spPr bwMode="auto">
          <a:xfrm>
            <a:off x="3924300" y="4076700"/>
            <a:ext cx="3168650" cy="1728788"/>
          </a:xfrm>
          <a:prstGeom prst="rect">
            <a:avLst/>
          </a:prstGeom>
          <a:noFill/>
          <a:ln w="38100">
            <a:solidFill>
              <a:srgbClr val="FF0000"/>
            </a:solidFill>
            <a:miter lim="800000"/>
            <a:headEnd/>
            <a:tailEnd/>
          </a:ln>
          <a:effectLst>
            <a:outerShdw blurRad="40000" dist="23000" dir="5400000" rotWithShape="0">
              <a:srgbClr val="808080">
                <a:alpha val="34998"/>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l-GR">
              <a:solidFill>
                <a:schemeClr val="lt1"/>
              </a:solidFill>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Title 1"/>
          <p:cNvSpPr>
            <a:spLocks noGrp="1"/>
          </p:cNvSpPr>
          <p:nvPr>
            <p:ph type="title" idx="4294967295"/>
          </p:nvPr>
        </p:nvSpPr>
        <p:spPr>
          <a:xfrm>
            <a:off x="142844" y="214290"/>
            <a:ext cx="8510588" cy="968375"/>
          </a:xfrm>
        </p:spPr>
        <p:txBody>
          <a:bodyPr>
            <a:normAutofit fontScale="90000"/>
          </a:bodyPr>
          <a:lstStyle/>
          <a:p>
            <a:pPr>
              <a:defRPr/>
            </a:pPr>
            <a:r>
              <a:rPr lang="en-GB" sz="3200" b="1" dirty="0" smtClean="0">
                <a:solidFill>
                  <a:srgbClr val="002060"/>
                </a:solidFill>
                <a:latin typeface="Times New Roman" pitchFamily="18" charset="0"/>
              </a:rPr>
              <a:t>CMAJ Hays</a:t>
            </a:r>
            <a:r>
              <a:rPr lang="en-GB" altLang="en-US" sz="3200" b="1" dirty="0" smtClean="0">
                <a:solidFill>
                  <a:srgbClr val="002060"/>
                </a:solidFill>
                <a:latin typeface="Times New Roman" pitchFamily="18" charset="0"/>
              </a:rPr>
              <a:t>’</a:t>
            </a:r>
            <a:r>
              <a:rPr lang="en-GB" sz="3200" b="1" dirty="0" smtClean="0">
                <a:solidFill>
                  <a:srgbClr val="002060"/>
                </a:solidFill>
                <a:latin typeface="Times New Roman" pitchFamily="18" charset="0"/>
              </a:rPr>
              <a:t> Commentary</a:t>
            </a:r>
            <a:br>
              <a:rPr lang="en-GB" sz="3200" b="1" dirty="0" smtClean="0">
                <a:solidFill>
                  <a:srgbClr val="002060"/>
                </a:solidFill>
                <a:latin typeface="Times New Roman" pitchFamily="18" charset="0"/>
              </a:rPr>
            </a:br>
            <a:r>
              <a:rPr lang="en-GB" sz="3200" b="1" dirty="0" smtClean="0">
                <a:solidFill>
                  <a:srgbClr val="002060"/>
                </a:solidFill>
                <a:latin typeface="Times New Roman" pitchFamily="18" charset="0"/>
              </a:rPr>
              <a:t>CMAJ July 2011</a:t>
            </a:r>
            <a:endParaRPr lang="en-GB" sz="3600" b="1" dirty="0" smtClean="0">
              <a:solidFill>
                <a:srgbClr val="002060"/>
              </a:solidFill>
              <a:effectLst/>
            </a:endParaRPr>
          </a:p>
        </p:txBody>
      </p:sp>
      <p:sp>
        <p:nvSpPr>
          <p:cNvPr id="412676" name="Content Placeholder 2"/>
          <p:cNvSpPr>
            <a:spLocks/>
          </p:cNvSpPr>
          <p:nvPr/>
        </p:nvSpPr>
        <p:spPr bwMode="auto">
          <a:xfrm>
            <a:off x="225425" y="1300163"/>
            <a:ext cx="8662988" cy="5262562"/>
          </a:xfrm>
          <a:prstGeom prst="rect">
            <a:avLst/>
          </a:prstGeom>
          <a:noFill/>
          <a:ln w="9525">
            <a:noFill/>
            <a:miter lim="800000"/>
            <a:headEnd/>
            <a:tailEnd/>
          </a:ln>
        </p:spPr>
        <p:txBody>
          <a:bodyPr/>
          <a:lstStyle/>
          <a:p>
            <a:pPr marL="342900" indent="-342900" eaLnBrk="0" hangingPunct="0">
              <a:lnSpc>
                <a:spcPct val="110000"/>
              </a:lnSpc>
              <a:spcBef>
                <a:spcPct val="45000"/>
              </a:spcBef>
              <a:buClr>
                <a:srgbClr val="C3D93F"/>
              </a:buClr>
              <a:buFont typeface="Wingdings" pitchFamily="2" charset="2"/>
              <a:buChar char="n"/>
            </a:pPr>
            <a:r>
              <a:rPr lang="en-GB" altLang="en-US" sz="1600" b="1" dirty="0"/>
              <a:t>“</a:t>
            </a:r>
            <a:r>
              <a:rPr lang="el-GR" altLang="ja-JP" sz="1600" b="1" dirty="0"/>
              <a:t>Ο αυξημένος κίνδυνος εμφάνισης σοβαρών Κ/Α </a:t>
            </a:r>
            <a:r>
              <a:rPr lang="el-GR" altLang="ja-JP" sz="1600" b="1" dirty="0" err="1"/>
              <a:t>συμβαμάτων</a:t>
            </a:r>
            <a:r>
              <a:rPr lang="el-GR" altLang="ja-JP" sz="1600" b="1" dirty="0"/>
              <a:t> κατά </a:t>
            </a:r>
            <a:r>
              <a:rPr lang="en-GB" altLang="ja-JP" sz="1600" b="1" dirty="0"/>
              <a:t>72%</a:t>
            </a:r>
            <a:r>
              <a:rPr lang="el-GR" altLang="ja-JP" sz="1600" b="1" dirty="0"/>
              <a:t> θα πρέπει να μετριαστεί από την σπανιότητα αυτών των </a:t>
            </a:r>
            <a:r>
              <a:rPr lang="el-GR" altLang="ja-JP" sz="1600" b="1" dirty="0" err="1"/>
              <a:t>συμβαμάτων</a:t>
            </a:r>
            <a:r>
              <a:rPr lang="el-GR" altLang="ja-JP" sz="1600" b="1" dirty="0"/>
              <a:t> μεταξύ των συμμετεχόντων ασθενών και στις δύο ομάδες θεραπείας </a:t>
            </a:r>
            <a:r>
              <a:rPr lang="en-GB" altLang="ja-JP" sz="1600" b="1" dirty="0"/>
              <a:t>(1.06% </a:t>
            </a:r>
            <a:r>
              <a:rPr lang="el-GR" altLang="ja-JP" sz="1600" b="1" dirty="0"/>
              <a:t>σε ασθενείς υπό θεραπεία με </a:t>
            </a:r>
            <a:r>
              <a:rPr lang="el-GR" altLang="ja-JP" sz="1600" b="1" dirty="0" err="1"/>
              <a:t>βαρενικλίνη</a:t>
            </a:r>
            <a:r>
              <a:rPr lang="el-GR" altLang="ja-JP" sz="1600" b="1" dirty="0"/>
              <a:t> και</a:t>
            </a:r>
            <a:r>
              <a:rPr lang="en-GB" altLang="ja-JP" sz="1600" b="1" dirty="0"/>
              <a:t> 0.82% </a:t>
            </a:r>
            <a:r>
              <a:rPr lang="el-GR" altLang="ja-JP" sz="1600" b="1" dirty="0"/>
              <a:t>σε ασθενείς υπό θεραπεία με εικονικό φάρμακο</a:t>
            </a:r>
            <a:r>
              <a:rPr lang="en-GB" altLang="ja-JP" sz="1600" b="1" dirty="0"/>
              <a:t>)</a:t>
            </a:r>
            <a:endParaRPr lang="en-US" altLang="ja-JP" sz="1600" b="1" dirty="0"/>
          </a:p>
          <a:p>
            <a:pPr marL="342900" indent="-342900" eaLnBrk="0" hangingPunct="0">
              <a:lnSpc>
                <a:spcPct val="110000"/>
              </a:lnSpc>
              <a:spcBef>
                <a:spcPct val="45000"/>
              </a:spcBef>
              <a:buClr>
                <a:srgbClr val="C3D93F"/>
              </a:buClr>
              <a:buFont typeface="Wingdings" pitchFamily="2" charset="2"/>
              <a:buChar char="n"/>
            </a:pPr>
            <a:r>
              <a:rPr lang="en-GB" altLang="en-US" sz="1600" b="1" dirty="0"/>
              <a:t>“</a:t>
            </a:r>
            <a:r>
              <a:rPr lang="el-GR" altLang="ja-JP" sz="1600" b="1" dirty="0"/>
              <a:t>Το ποσοστό ασθενών που «χάθηκαν» (δεν κατέστη δυνατή η παρακολούθηση και η επικοινωνία μαζί τους μέχρι το τέλος της μελέτης) κατά τη διάρκεια της μελέτης ήταν μεγαλύτερο στην ομάδα του εικονικού φαρμάκου </a:t>
            </a:r>
            <a:r>
              <a:rPr lang="en-GB" altLang="ja-JP" sz="1600" b="1" dirty="0"/>
              <a:t>[…]</a:t>
            </a:r>
            <a:r>
              <a:rPr lang="el-GR" altLang="ja-JP" sz="1600" b="1" dirty="0"/>
              <a:t> γεγονός που μεροληπτεί υπέρ της αναφοράς λιγότερων </a:t>
            </a:r>
            <a:r>
              <a:rPr lang="el-GR" altLang="ja-JP" sz="1600" b="1" dirty="0" err="1"/>
              <a:t>συμβαμάτων</a:t>
            </a:r>
            <a:r>
              <a:rPr lang="el-GR" altLang="ja-JP" sz="1600" b="1" dirty="0"/>
              <a:t> στην ομάδα του εικονικού φαρμάκου</a:t>
            </a:r>
            <a:r>
              <a:rPr lang="en-GB" altLang="en-US" sz="1600" b="1" dirty="0"/>
              <a:t>”</a:t>
            </a:r>
            <a:r>
              <a:rPr lang="en-GB" altLang="ja-JP" sz="1600" b="1" dirty="0"/>
              <a:t> </a:t>
            </a:r>
          </a:p>
          <a:p>
            <a:pPr marL="342900" indent="-342900" eaLnBrk="0" hangingPunct="0">
              <a:lnSpc>
                <a:spcPct val="110000"/>
              </a:lnSpc>
              <a:spcBef>
                <a:spcPct val="45000"/>
              </a:spcBef>
              <a:buClr>
                <a:srgbClr val="C3D93F"/>
              </a:buClr>
              <a:buFont typeface="Wingdings" pitchFamily="2" charset="2"/>
              <a:buChar char="n"/>
            </a:pPr>
            <a:r>
              <a:rPr lang="en-US" altLang="en-US" sz="1600" b="1" dirty="0"/>
              <a:t>“</a:t>
            </a:r>
            <a:r>
              <a:rPr lang="el-GR" altLang="ja-JP" sz="1600" b="1" dirty="0"/>
              <a:t>Το καλύτερο συμπέρασμα από την ανάλυση θα ήταν μελέτες με μεγαλύτερη ακρίβεια και επαρκή στατιστική ισχύ</a:t>
            </a:r>
            <a:r>
              <a:rPr lang="en-US" altLang="en-US" sz="1600" b="1" dirty="0"/>
              <a:t>”</a:t>
            </a:r>
            <a:r>
              <a:rPr lang="en-US" altLang="ja-JP" sz="1600" b="1" dirty="0"/>
              <a:t> </a:t>
            </a:r>
          </a:p>
          <a:p>
            <a:pPr marL="342900" indent="-342900" eaLnBrk="0" hangingPunct="0">
              <a:lnSpc>
                <a:spcPct val="110000"/>
              </a:lnSpc>
              <a:spcBef>
                <a:spcPct val="45000"/>
              </a:spcBef>
              <a:buClr>
                <a:srgbClr val="C3D93F"/>
              </a:buClr>
              <a:buFont typeface="Wingdings" pitchFamily="2" charset="2"/>
              <a:buChar char="n"/>
            </a:pPr>
            <a:r>
              <a:rPr lang="en-US" altLang="en-US" sz="1600" b="1" dirty="0"/>
              <a:t>“</a:t>
            </a:r>
            <a:r>
              <a:rPr lang="el-GR" altLang="ja-JP" sz="1600" b="1" dirty="0"/>
              <a:t>Το χειρότερο συμπέρασμα θα ήταν για τους επαγγελματίες υγείας να εγκατέλειπαν τη χρήση της </a:t>
            </a:r>
            <a:r>
              <a:rPr lang="el-GR" altLang="ja-JP" sz="1600" b="1" dirty="0" err="1"/>
              <a:t>βαρενικλίνης</a:t>
            </a:r>
            <a:r>
              <a:rPr lang="en-US" altLang="en-US" sz="1600" b="1" dirty="0"/>
              <a:t>”</a:t>
            </a:r>
            <a:r>
              <a:rPr lang="en-US" altLang="ja-JP" sz="1600" b="1" dirty="0"/>
              <a:t> </a:t>
            </a:r>
          </a:p>
          <a:p>
            <a:pPr marL="342900" indent="-342900" eaLnBrk="0" hangingPunct="0">
              <a:lnSpc>
                <a:spcPct val="110000"/>
              </a:lnSpc>
              <a:spcBef>
                <a:spcPct val="45000"/>
              </a:spcBef>
              <a:buClr>
                <a:srgbClr val="C3D93F"/>
              </a:buClr>
              <a:buFont typeface="Wingdings" pitchFamily="2" charset="2"/>
              <a:buChar char="n"/>
            </a:pPr>
            <a:r>
              <a:rPr lang="en-GB" altLang="en-US" sz="1600" b="1" dirty="0"/>
              <a:t>“</a:t>
            </a:r>
            <a:r>
              <a:rPr lang="el-GR" altLang="ja-JP" sz="1600" b="1" dirty="0"/>
              <a:t>Είναι η </a:t>
            </a:r>
            <a:r>
              <a:rPr lang="el-GR" altLang="ja-JP" sz="1600" b="1" dirty="0" err="1"/>
              <a:t>βαρενικλινη</a:t>
            </a:r>
            <a:r>
              <a:rPr lang="el-GR" altLang="ja-JP" sz="1600" b="1" dirty="0"/>
              <a:t> ένα ασφαλές </a:t>
            </a:r>
            <a:r>
              <a:rPr lang="el-GR" altLang="ja-JP" sz="1600" b="1" dirty="0" smtClean="0"/>
              <a:t>φάρμακο;</a:t>
            </a:r>
            <a:r>
              <a:rPr lang="en-GB" altLang="ja-JP" sz="1600" b="1" dirty="0" smtClean="0"/>
              <a:t> </a:t>
            </a:r>
            <a:r>
              <a:rPr lang="el-GR" altLang="ja-JP" sz="1600" b="1" dirty="0"/>
              <a:t>Διάφορες τυχαιοποιημένες κλινικές μελέτες και </a:t>
            </a:r>
            <a:r>
              <a:rPr lang="el-GR" altLang="ja-JP" sz="1600" b="1" dirty="0" err="1"/>
              <a:t>μετα</a:t>
            </a:r>
            <a:r>
              <a:rPr lang="el-GR" altLang="ja-JP" sz="1600" b="1" dirty="0"/>
              <a:t>-αναλύσεις αναφέρουν ότι είναι</a:t>
            </a:r>
            <a:r>
              <a:rPr lang="en-GB" altLang="ja-JP" sz="1600" b="1" dirty="0"/>
              <a:t>. </a:t>
            </a:r>
            <a:r>
              <a:rPr lang="el-GR" altLang="ja-JP" sz="1600" b="1" dirty="0"/>
              <a:t>Είναι η </a:t>
            </a:r>
            <a:r>
              <a:rPr lang="el-GR" altLang="ja-JP" sz="1600" b="1" dirty="0" err="1"/>
              <a:t>βαρενικλίνη</a:t>
            </a:r>
            <a:r>
              <a:rPr lang="el-GR" altLang="ja-JP" sz="1600" b="1" dirty="0"/>
              <a:t> ένα ακίνδυνο </a:t>
            </a:r>
            <a:r>
              <a:rPr lang="el-GR" altLang="ja-JP" sz="1600" b="1" dirty="0" smtClean="0"/>
              <a:t>φάρμακο;</a:t>
            </a:r>
            <a:r>
              <a:rPr lang="en-GB" altLang="ja-JP" sz="1600" b="1" dirty="0" smtClean="0"/>
              <a:t> </a:t>
            </a:r>
            <a:r>
              <a:rPr lang="el-GR" altLang="ja-JP" sz="1600" b="1" dirty="0"/>
              <a:t>Σαφώς όχι, όπως παρουσίασε η </a:t>
            </a:r>
            <a:r>
              <a:rPr lang="el-GR" altLang="ja-JP" sz="1600" b="1" dirty="0" err="1"/>
              <a:t>μετα</a:t>
            </a:r>
            <a:r>
              <a:rPr lang="el-GR" altLang="ja-JP" sz="1600" b="1" dirty="0"/>
              <a:t>-ανάλυση αυτή του </a:t>
            </a:r>
            <a:r>
              <a:rPr lang="en-GB" altLang="ja-JP" sz="1600" b="1" dirty="0"/>
              <a:t>Singh. </a:t>
            </a:r>
            <a:r>
              <a:rPr lang="el-GR" altLang="ja-JP" sz="1600" b="1" dirty="0"/>
              <a:t>Ωστόσο, ο κίνδυνος εμφάνισης σοβαρών Κ/Α </a:t>
            </a:r>
            <a:r>
              <a:rPr lang="el-GR" altLang="ja-JP" sz="1600" b="1" dirty="0" err="1"/>
              <a:t>συμβαμάτων</a:t>
            </a:r>
            <a:r>
              <a:rPr lang="el-GR" altLang="ja-JP" sz="1600" b="1" dirty="0"/>
              <a:t> είναι μικρός, και αντισταθμίζεται σε μεγάλο βαθμό από τα οφέλη της μείωσης των πραγματικά επιβλαβών επιδράσεων του </a:t>
            </a:r>
            <a:r>
              <a:rPr lang="el-GR" altLang="ja-JP" sz="1600" b="1" dirty="0" smtClean="0"/>
              <a:t>καπνίσματος.</a:t>
            </a:r>
            <a:r>
              <a:rPr lang="en-US" altLang="en-US" sz="1600" b="1" dirty="0" smtClean="0"/>
              <a:t>”</a:t>
            </a:r>
            <a:endParaRPr lang="en-US" altLang="el-GR" sz="1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2676">
                                            <p:txEl>
                                              <p:pRg st="0" end="0"/>
                                            </p:txEl>
                                          </p:spTgt>
                                        </p:tgtEl>
                                        <p:attrNameLst>
                                          <p:attrName>style.visibility</p:attrName>
                                        </p:attrNameLst>
                                      </p:cBhvr>
                                      <p:to>
                                        <p:strVal val="visible"/>
                                      </p:to>
                                    </p:set>
                                    <p:animEffect transition="in" filter="blinds(horizontal)">
                                      <p:cBhvr>
                                        <p:cTn id="7" dur="500"/>
                                        <p:tgtEl>
                                          <p:spTgt spid="412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2676">
                                            <p:txEl>
                                              <p:pRg st="1" end="1"/>
                                            </p:txEl>
                                          </p:spTgt>
                                        </p:tgtEl>
                                        <p:attrNameLst>
                                          <p:attrName>style.visibility</p:attrName>
                                        </p:attrNameLst>
                                      </p:cBhvr>
                                      <p:to>
                                        <p:strVal val="visible"/>
                                      </p:to>
                                    </p:set>
                                    <p:animEffect transition="in" filter="box(in)">
                                      <p:cBhvr>
                                        <p:cTn id="12" dur="500"/>
                                        <p:tgtEl>
                                          <p:spTgt spid="412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2676">
                                            <p:txEl>
                                              <p:pRg st="2" end="2"/>
                                            </p:txEl>
                                          </p:spTgt>
                                        </p:tgtEl>
                                        <p:attrNameLst>
                                          <p:attrName>style.visibility</p:attrName>
                                        </p:attrNameLst>
                                      </p:cBhvr>
                                      <p:to>
                                        <p:strVal val="visible"/>
                                      </p:to>
                                    </p:set>
                                    <p:animEffect transition="in" filter="blinds(horizontal)">
                                      <p:cBhvr>
                                        <p:cTn id="17" dur="500"/>
                                        <p:tgtEl>
                                          <p:spTgt spid="412676">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12676">
                                            <p:txEl>
                                              <p:pRg st="3" end="3"/>
                                            </p:txEl>
                                          </p:spTgt>
                                        </p:tgtEl>
                                        <p:attrNameLst>
                                          <p:attrName>style.visibility</p:attrName>
                                        </p:attrNameLst>
                                      </p:cBhvr>
                                      <p:to>
                                        <p:strVal val="visible"/>
                                      </p:to>
                                    </p:set>
                                    <p:animEffect transition="in" filter="blinds(horizontal)">
                                      <p:cBhvr>
                                        <p:cTn id="20" dur="500"/>
                                        <p:tgtEl>
                                          <p:spTgt spid="412676">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12676">
                                            <p:txEl>
                                              <p:pRg st="4" end="4"/>
                                            </p:txEl>
                                          </p:spTgt>
                                        </p:tgtEl>
                                        <p:attrNameLst>
                                          <p:attrName>style.visibility</p:attrName>
                                        </p:attrNameLst>
                                      </p:cBhvr>
                                      <p:to>
                                        <p:strVal val="visible"/>
                                      </p:to>
                                    </p:set>
                                    <p:animEffect transition="in" filter="blinds(horizontal)">
                                      <p:cBhvr>
                                        <p:cTn id="25" dur="500"/>
                                        <p:tgtEl>
                                          <p:spTgt spid="4126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827088" y="260350"/>
            <a:ext cx="7416800" cy="4537075"/>
          </a:xfrm>
          <a:prstGeom prst="rect">
            <a:avLst/>
          </a:prstGeom>
          <a:noFill/>
          <a:ln w="9525">
            <a:noFill/>
            <a:miter lim="800000"/>
            <a:headEnd/>
            <a:tailEnd/>
          </a:ln>
        </p:spPr>
      </p:pic>
      <p:pic>
        <p:nvPicPr>
          <p:cNvPr id="40963" name="Picture 3"/>
          <p:cNvPicPr>
            <a:picLocks noChangeAspect="1" noChangeArrowheads="1"/>
          </p:cNvPicPr>
          <p:nvPr/>
        </p:nvPicPr>
        <p:blipFill>
          <a:blip r:embed="rId3"/>
          <a:srcRect/>
          <a:stretch>
            <a:fillRect/>
          </a:stretch>
        </p:blipFill>
        <p:spPr bwMode="auto">
          <a:xfrm>
            <a:off x="107950" y="5157788"/>
            <a:ext cx="8928100" cy="1130300"/>
          </a:xfrm>
          <a:prstGeom prst="rect">
            <a:avLst/>
          </a:prstGeom>
          <a:noFill/>
          <a:ln w="9525">
            <a:noFill/>
            <a:miter lim="800000"/>
            <a:headEnd/>
            <a:tailEnd/>
          </a:ln>
        </p:spPr>
      </p:pic>
      <p:cxnSp>
        <p:nvCxnSpPr>
          <p:cNvPr id="11" name="Straight Connector 7"/>
          <p:cNvCxnSpPr>
            <a:cxnSpLocks noChangeShapeType="1"/>
          </p:cNvCxnSpPr>
          <p:nvPr/>
        </p:nvCxnSpPr>
        <p:spPr bwMode="auto">
          <a:xfrm>
            <a:off x="7143750" y="5402263"/>
            <a:ext cx="1500188" cy="1587"/>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2" name="Straight Connector 8"/>
          <p:cNvCxnSpPr>
            <a:cxnSpLocks noChangeShapeType="1"/>
          </p:cNvCxnSpPr>
          <p:nvPr/>
        </p:nvCxnSpPr>
        <p:spPr bwMode="auto">
          <a:xfrm>
            <a:off x="214313" y="5688013"/>
            <a:ext cx="8429625" cy="1587"/>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3" name="Straight Connector 11"/>
          <p:cNvCxnSpPr>
            <a:cxnSpLocks noChangeShapeType="1"/>
          </p:cNvCxnSpPr>
          <p:nvPr/>
        </p:nvCxnSpPr>
        <p:spPr bwMode="auto">
          <a:xfrm>
            <a:off x="214313" y="5973763"/>
            <a:ext cx="8429625" cy="1587"/>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
          <p:cNvSpPr>
            <a:spLocks noGrp="1" noChangeArrowheads="1"/>
          </p:cNvSpPr>
          <p:nvPr>
            <p:ph type="title" idx="4294967295"/>
          </p:nvPr>
        </p:nvSpPr>
        <p:spPr>
          <a:xfrm>
            <a:off x="0" y="246063"/>
            <a:ext cx="8224838" cy="1198562"/>
          </a:xfrm>
        </p:spPr>
        <p:txBody>
          <a:bodyPr lIns="0" tIns="0" rIns="0" bIns="0"/>
          <a:lstStyle/>
          <a:p>
            <a:pPr defTabSz="449263"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3200" b="1" dirty="0" smtClean="0">
                <a:solidFill>
                  <a:schemeClr val="accent1">
                    <a:lumMod val="75000"/>
                  </a:schemeClr>
                </a:solidFill>
                <a:latin typeface="Times New Roman" pitchFamily="18" charset="0"/>
              </a:rPr>
              <a:t>Το κάπνισμα είναι μια χρόνια νόσος</a:t>
            </a:r>
            <a:br>
              <a:rPr lang="el-GR" sz="3200" b="1" dirty="0" smtClean="0">
                <a:solidFill>
                  <a:schemeClr val="accent1">
                    <a:lumMod val="75000"/>
                  </a:schemeClr>
                </a:solidFill>
                <a:latin typeface="Times New Roman" pitchFamily="18" charset="0"/>
              </a:rPr>
            </a:br>
            <a:endParaRPr lang="el-GR" sz="3200" b="1" dirty="0" smtClean="0">
              <a:solidFill>
                <a:schemeClr val="accent1">
                  <a:lumMod val="75000"/>
                </a:schemeClr>
              </a:solidFill>
              <a:latin typeface="Times New Roman" pitchFamily="18" charset="0"/>
            </a:endParaRPr>
          </a:p>
        </p:txBody>
      </p:sp>
      <p:sp>
        <p:nvSpPr>
          <p:cNvPr id="5123" name="Rectangle 2"/>
          <p:cNvSpPr>
            <a:spLocks noGrp="1" noChangeArrowheads="1"/>
          </p:cNvSpPr>
          <p:nvPr>
            <p:ph type="body" idx="4294967295"/>
          </p:nvPr>
        </p:nvSpPr>
        <p:spPr>
          <a:xfrm>
            <a:off x="0" y="1700213"/>
            <a:ext cx="8224838" cy="4284662"/>
          </a:xfrm>
          <a:noFill/>
        </p:spPr>
        <p:txBody>
          <a:bodyPr lIns="0" tIns="28080" rIns="0" bIns="0"/>
          <a:lstStyle/>
          <a:p>
            <a:pPr indent="-336550" defTabSz="449263" eaLnBrk="1">
              <a:lnSpc>
                <a:spcPct val="73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ltLang="el-GR" sz="900" smtClean="0">
              <a:effectLst/>
              <a:latin typeface="Trebuchet MS" pitchFamily="34" charset="0"/>
            </a:endParaRPr>
          </a:p>
          <a:p>
            <a:pPr indent="-336550" defTabSz="449263" eaLnBrk="1">
              <a:lnSpc>
                <a:spcPct val="110000"/>
              </a:lnSpc>
              <a:spcAft>
                <a:spcPts val="1400"/>
              </a:spcAft>
              <a:buClr>
                <a:srgbClr val="FFFFFF"/>
              </a:buClr>
              <a:buFont typeface="Trebuchet MS"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2400" b="1" smtClean="0">
                <a:effectLst/>
                <a:latin typeface="Times New Roman" pitchFamily="18" charset="0"/>
              </a:rPr>
              <a:t>Η πλήρης διακοπή του καπνίσματος, ο στόχος της παρέμβασης, σπάνια επιτυγχάνεται με την πρώτη προσπάθεια.</a:t>
            </a:r>
          </a:p>
          <a:p>
            <a:pPr indent="-336550" defTabSz="449263" eaLnBrk="1">
              <a:lnSpc>
                <a:spcPct val="110000"/>
              </a:lnSpc>
              <a:spcAft>
                <a:spcPts val="1400"/>
              </a:spcAft>
              <a:buClr>
                <a:srgbClr val="FFFFFF"/>
              </a:buClr>
              <a:buFont typeface="Trebuchet MS"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2400" b="1" smtClean="0">
                <a:effectLst/>
                <a:latin typeface="Times New Roman" pitchFamily="18" charset="0"/>
              </a:rPr>
              <a:t>Οι περισσότεροι ασθενείς δεν θα πετύχουν αποχή 6 μηνών και θα υποτροπιάσουν, ενώ και οι μισοί από αυτούς που απέχουν από το κάπνισμα στους 6 μήνες θα υποτροπιάσουν μέσα στα επόμενα 8 χρόνια.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Title 1"/>
          <p:cNvSpPr>
            <a:spLocks noGrp="1"/>
          </p:cNvSpPr>
          <p:nvPr>
            <p:ph type="title" idx="4294967295"/>
          </p:nvPr>
        </p:nvSpPr>
        <p:spPr>
          <a:xfrm>
            <a:off x="179388" y="228600"/>
            <a:ext cx="8964612" cy="752475"/>
          </a:xfrm>
        </p:spPr>
        <p:txBody>
          <a:bodyPr/>
          <a:lstStyle/>
          <a:p>
            <a:pPr>
              <a:defRPr/>
            </a:pPr>
            <a:r>
              <a:rPr lang="en-GB" sz="3200" b="1" dirty="0" smtClean="0">
                <a:solidFill>
                  <a:srgbClr val="002060"/>
                </a:solidFill>
                <a:latin typeface="Times New Roman" pitchFamily="18" charset="0"/>
              </a:rPr>
              <a:t>FDA Drug Safety Communication (June 16, 2011)</a:t>
            </a:r>
          </a:p>
        </p:txBody>
      </p:sp>
      <p:sp>
        <p:nvSpPr>
          <p:cNvPr id="41987" name="Content Placeholder 2"/>
          <p:cNvSpPr>
            <a:spLocks noGrp="1"/>
          </p:cNvSpPr>
          <p:nvPr>
            <p:ph idx="4294967295"/>
          </p:nvPr>
        </p:nvSpPr>
        <p:spPr>
          <a:xfrm>
            <a:off x="430213" y="1196975"/>
            <a:ext cx="8713787" cy="5184775"/>
          </a:xfrm>
          <a:noFill/>
        </p:spPr>
        <p:txBody>
          <a:bodyPr>
            <a:normAutofit lnSpcReduction="10000"/>
          </a:bodyPr>
          <a:lstStyle/>
          <a:p>
            <a:r>
              <a:rPr lang="el-GR" altLang="el-GR" sz="2000" b="1" dirty="0" smtClean="0">
                <a:effectLst/>
                <a:latin typeface="Times New Roman" pitchFamily="18" charset="0"/>
              </a:rPr>
              <a:t>Ο </a:t>
            </a:r>
            <a:r>
              <a:rPr lang="en-US" altLang="el-GR" sz="2000" b="1" dirty="0" smtClean="0">
                <a:effectLst/>
                <a:latin typeface="Times New Roman" pitchFamily="18" charset="0"/>
              </a:rPr>
              <a:t>FDA</a:t>
            </a:r>
            <a:r>
              <a:rPr lang="el-GR" altLang="el-GR" sz="2000" b="1" dirty="0" smtClean="0">
                <a:effectLst/>
                <a:latin typeface="Times New Roman" pitchFamily="18" charset="0"/>
              </a:rPr>
              <a:t> ενημέρωσε το κοινό ότι το </a:t>
            </a:r>
            <a:r>
              <a:rPr lang="en-US" altLang="el-GR" sz="2000" b="1" dirty="0" err="1" smtClean="0">
                <a:effectLst/>
                <a:latin typeface="Times New Roman" pitchFamily="18" charset="0"/>
              </a:rPr>
              <a:t>Chantix</a:t>
            </a:r>
            <a:r>
              <a:rPr lang="en-US" altLang="el-GR" sz="2000" b="1" dirty="0" smtClean="0">
                <a:effectLst/>
                <a:latin typeface="Times New Roman" pitchFamily="18" charset="0"/>
              </a:rPr>
              <a:t> (</a:t>
            </a:r>
            <a:r>
              <a:rPr lang="en-US" altLang="el-GR" sz="2000" b="1" dirty="0" err="1" smtClean="0">
                <a:effectLst/>
                <a:latin typeface="Times New Roman" pitchFamily="18" charset="0"/>
              </a:rPr>
              <a:t>varenicline</a:t>
            </a:r>
            <a:r>
              <a:rPr lang="en-US" altLang="el-GR" sz="2000" b="1" dirty="0" smtClean="0">
                <a:effectLst/>
                <a:latin typeface="Times New Roman" pitchFamily="18" charset="0"/>
              </a:rPr>
              <a:t>) </a:t>
            </a:r>
            <a:r>
              <a:rPr lang="el-GR" altLang="el-GR" sz="2000" b="1" dirty="0" smtClean="0">
                <a:effectLst/>
                <a:latin typeface="Times New Roman" pitchFamily="18" charset="0"/>
              </a:rPr>
              <a:t>μπορεί να σχετίζεται με έναν μικρό, αυξημένο κίνδυνο κάποιων Κ/Α ανεπιθύμητων ενεργειών σε ασθενείς με Κ/Α νόσο</a:t>
            </a:r>
            <a:r>
              <a:rPr lang="en-US" altLang="el-GR" sz="2000" b="1" dirty="0" smtClean="0">
                <a:effectLst/>
                <a:latin typeface="Times New Roman" pitchFamily="18" charset="0"/>
              </a:rPr>
              <a:t>. </a:t>
            </a:r>
          </a:p>
          <a:p>
            <a:r>
              <a:rPr lang="el-GR" altLang="el-GR" sz="2000" b="1" dirty="0" smtClean="0">
                <a:effectLst/>
                <a:latin typeface="Times New Roman" pitchFamily="18" charset="0"/>
              </a:rPr>
              <a:t>Ο </a:t>
            </a:r>
            <a:r>
              <a:rPr lang="en-US" altLang="el-GR" sz="2000" b="1" dirty="0" smtClean="0">
                <a:effectLst/>
                <a:latin typeface="Times New Roman" pitchFamily="18" charset="0"/>
              </a:rPr>
              <a:t>FDA </a:t>
            </a:r>
            <a:r>
              <a:rPr lang="el-GR" altLang="el-GR" sz="2000" b="1" dirty="0" smtClean="0">
                <a:effectLst/>
                <a:latin typeface="Times New Roman" pitchFamily="18" charset="0"/>
              </a:rPr>
              <a:t>συνεχίζει να αξιολογεί την Κ/Α ασφάλεια του </a:t>
            </a:r>
            <a:r>
              <a:rPr lang="en-US" altLang="el-GR" sz="2000" b="1" dirty="0" err="1" smtClean="0">
                <a:effectLst/>
                <a:latin typeface="Times New Roman" pitchFamily="18" charset="0"/>
              </a:rPr>
              <a:t>Chantix</a:t>
            </a:r>
            <a:r>
              <a:rPr lang="en-US" altLang="el-GR" sz="2000" b="1" dirty="0" smtClean="0">
                <a:effectLst/>
                <a:latin typeface="Times New Roman" pitchFamily="18" charset="0"/>
              </a:rPr>
              <a:t> </a:t>
            </a:r>
            <a:r>
              <a:rPr lang="el-GR" altLang="el-GR" sz="2000" b="1" dirty="0" smtClean="0">
                <a:effectLst/>
                <a:latin typeface="Times New Roman" pitchFamily="18" charset="0"/>
              </a:rPr>
              <a:t>και ζητά από τη </a:t>
            </a:r>
            <a:r>
              <a:rPr lang="en-US" altLang="el-GR" sz="2000" b="1" dirty="0" smtClean="0">
                <a:effectLst/>
                <a:latin typeface="Times New Roman" pitchFamily="18" charset="0"/>
              </a:rPr>
              <a:t>Pfizer </a:t>
            </a:r>
            <a:r>
              <a:rPr lang="el-GR" altLang="el-GR" sz="2000" b="1" dirty="0" smtClean="0">
                <a:effectLst/>
                <a:latin typeface="Times New Roman" pitchFamily="18" charset="0"/>
              </a:rPr>
              <a:t>να διεξάγει μία μεγάλη, συνδυαστική ανάλυση (μετά-</a:t>
            </a:r>
            <a:r>
              <a:rPr lang="el-GR" altLang="el-GR" sz="2000" b="1" dirty="0" err="1" smtClean="0">
                <a:effectLst/>
                <a:latin typeface="Times New Roman" pitchFamily="18" charset="0"/>
              </a:rPr>
              <a:t>ανάλυσ</a:t>
            </a:r>
            <a:r>
              <a:rPr lang="el-GR" altLang="el-GR" sz="2000" b="1" dirty="0" smtClean="0">
                <a:effectLst/>
                <a:latin typeface="Times New Roman" pitchFamily="18" charset="0"/>
              </a:rPr>
              <a:t>η) των τυχαιοποιημένων, ελεγχόμενων με εικονικό φάρμακο κλινικών μελετών. Ο</a:t>
            </a:r>
            <a:r>
              <a:rPr lang="en-US" altLang="el-GR" sz="2000" b="1" dirty="0" smtClean="0">
                <a:effectLst/>
                <a:latin typeface="Times New Roman" pitchFamily="18" charset="0"/>
              </a:rPr>
              <a:t> FDA </a:t>
            </a:r>
            <a:r>
              <a:rPr lang="el-GR" altLang="el-GR" sz="2000" b="1" dirty="0" smtClean="0">
                <a:effectLst/>
                <a:latin typeface="Times New Roman" pitchFamily="18" charset="0"/>
              </a:rPr>
              <a:t>θα ενημερώσει το κοινό όταν υπάρξει κάποια επιπρόσθετη πληροφορία σχετικά.</a:t>
            </a:r>
          </a:p>
          <a:p>
            <a:r>
              <a:rPr lang="el-GR" altLang="el-GR" sz="2000" b="1" dirty="0" smtClean="0">
                <a:effectLst/>
                <a:latin typeface="Times New Roman" pitchFamily="18" charset="0"/>
              </a:rPr>
              <a:t>Οι εγκεκριμένες οδηγίες του φαρμάκου στην Αμερική έχουν ανανεωθεί (</a:t>
            </a:r>
            <a:r>
              <a:rPr lang="en-US" altLang="el-GR" sz="2000" b="1" dirty="0" smtClean="0">
                <a:solidFill>
                  <a:srgbClr val="FF3300"/>
                </a:solidFill>
                <a:effectLst/>
                <a:latin typeface="Times New Roman" pitchFamily="18" charset="0"/>
              </a:rPr>
              <a:t>July 2011</a:t>
            </a:r>
            <a:r>
              <a:rPr lang="el-GR" altLang="el-GR" sz="2000" b="1" dirty="0" smtClean="0">
                <a:effectLst/>
                <a:latin typeface="Times New Roman" pitchFamily="18" charset="0"/>
              </a:rPr>
              <a:t>).</a:t>
            </a:r>
          </a:p>
          <a:p>
            <a:pPr lvl="1"/>
            <a:r>
              <a:rPr lang="el-GR" altLang="el-GR" sz="2000" b="1" dirty="0" smtClean="0">
                <a:effectLst/>
                <a:latin typeface="Times New Roman" pitchFamily="18" charset="0"/>
              </a:rPr>
              <a:t>Περιλαμβάνουν τα δεδομένα αποτελεσματικότητας της </a:t>
            </a:r>
            <a:r>
              <a:rPr lang="el-GR" altLang="el-GR" sz="2000" b="1" dirty="0" err="1" smtClean="0">
                <a:effectLst/>
                <a:latin typeface="Times New Roman" pitchFamily="18" charset="0"/>
              </a:rPr>
              <a:t>βαρενικλίνης</a:t>
            </a:r>
            <a:r>
              <a:rPr lang="el-GR" altLang="el-GR" sz="2000" b="1" dirty="0" smtClean="0">
                <a:effectLst/>
                <a:latin typeface="Times New Roman" pitchFamily="18" charset="0"/>
              </a:rPr>
              <a:t> στη διακοπή του καπνίσματος σε ασθενείς με Κ/Α νόσο </a:t>
            </a:r>
            <a:r>
              <a:rPr lang="en-US" altLang="el-GR" sz="2000" b="1" dirty="0" smtClean="0">
                <a:effectLst/>
                <a:latin typeface="Times New Roman" pitchFamily="18" charset="0"/>
              </a:rPr>
              <a:t>  </a:t>
            </a:r>
          </a:p>
          <a:p>
            <a:pPr lvl="1"/>
            <a:r>
              <a:rPr lang="el-GR" altLang="el-GR" sz="2000" b="1" dirty="0" smtClean="0">
                <a:effectLst/>
                <a:latin typeface="Times New Roman" pitchFamily="18" charset="0"/>
              </a:rPr>
              <a:t>Έχει προστεθεί συμβουλή στους ασθενείς με Κ/Α νόσο να πληροφορούν τους ιατρούς τους για οποιαδήποτε αλλαγή παρατηρήσουν ως προς τα Κ/Α συμπτώματα κατά τη διάρκεια που λαμβάνουν το </a:t>
            </a:r>
            <a:r>
              <a:rPr lang="en-US" altLang="el-GR" sz="2000" b="1" dirty="0" smtClean="0">
                <a:effectLst/>
                <a:latin typeface="Times New Roman" pitchFamily="18" charset="0"/>
              </a:rPr>
              <a:t>CHANTIX </a:t>
            </a:r>
            <a:r>
              <a:rPr lang="el-GR" altLang="el-GR" sz="2000" b="1" dirty="0" smtClean="0">
                <a:effectLst/>
                <a:latin typeface="Times New Roman" pitchFamily="18" charset="0"/>
              </a:rPr>
              <a:t>και να καλούν τα επείγοντα αμέσως εάν παρατηρήσουν συμπτώματα καρδιακής προσβολής (ΕΜ) </a:t>
            </a:r>
            <a:endParaRPr lang="en-GB" altLang="el-GR" sz="2000" b="1" dirty="0" smtClean="0">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755650" y="620713"/>
            <a:ext cx="7704138" cy="554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srcRect/>
          <a:stretch>
            <a:fillRect/>
          </a:stretch>
        </p:blipFill>
        <p:spPr bwMode="auto">
          <a:xfrm>
            <a:off x="250824" y="428604"/>
            <a:ext cx="5396528" cy="4440259"/>
          </a:xfrm>
          <a:prstGeom prst="rect">
            <a:avLst/>
          </a:prstGeom>
          <a:noFill/>
          <a:ln w="9525">
            <a:noFill/>
            <a:miter lim="800000"/>
            <a:headEnd/>
            <a:tailEnd/>
          </a:ln>
        </p:spPr>
      </p:pic>
      <p:sp>
        <p:nvSpPr>
          <p:cNvPr id="44035" name="Rectangle 5"/>
          <p:cNvSpPr>
            <a:spLocks noChangeArrowheads="1"/>
          </p:cNvSpPr>
          <p:nvPr/>
        </p:nvSpPr>
        <p:spPr bwMode="auto">
          <a:xfrm>
            <a:off x="5508625" y="1785938"/>
            <a:ext cx="3635375" cy="2246312"/>
          </a:xfrm>
          <a:prstGeom prst="rect">
            <a:avLst/>
          </a:prstGeom>
          <a:noFill/>
          <a:ln w="9525">
            <a:noFill/>
            <a:miter lim="800000"/>
            <a:headEnd/>
            <a:tailEnd/>
          </a:ln>
        </p:spPr>
        <p:txBody>
          <a:bodyPr>
            <a:spAutoFit/>
          </a:bodyPr>
          <a:lstStyle/>
          <a:p>
            <a:pPr marL="342900" indent="-342900"/>
            <a:endParaRPr lang="en-US" altLang="el-GR" sz="2000" b="1" dirty="0">
              <a:solidFill>
                <a:srgbClr val="FFFF00"/>
              </a:solidFill>
              <a:cs typeface="Times New Roman" pitchFamily="18" charset="0"/>
            </a:endParaRPr>
          </a:p>
          <a:p>
            <a:pPr marL="342900" indent="-342900"/>
            <a:r>
              <a:rPr lang="el-GR" altLang="el-GR" sz="2000" b="1" dirty="0">
                <a:solidFill>
                  <a:srgbClr val="FFFF00"/>
                </a:solidFill>
                <a:cs typeface="Times New Roman" pitchFamily="18" charset="0"/>
              </a:rPr>
              <a:t>-</a:t>
            </a:r>
            <a:r>
              <a:rPr lang="el-GR" altLang="el-GR" sz="2000" b="1" dirty="0">
                <a:cs typeface="Times New Roman" pitchFamily="18" charset="0"/>
              </a:rPr>
              <a:t>Περισσότερες Μελέτες</a:t>
            </a:r>
          </a:p>
          <a:p>
            <a:pPr marL="342900" indent="-342900"/>
            <a:endParaRPr lang="el-GR" altLang="el-GR" sz="2000" b="1" dirty="0">
              <a:cs typeface="Times New Roman" pitchFamily="18" charset="0"/>
            </a:endParaRPr>
          </a:p>
          <a:p>
            <a:pPr marL="342900" indent="-342900"/>
            <a:r>
              <a:rPr lang="el-GR" altLang="el-GR" sz="2000" b="1" dirty="0">
                <a:cs typeface="Times New Roman" pitchFamily="18" charset="0"/>
              </a:rPr>
              <a:t>-Διαφορά στη Μεθοδολογία, </a:t>
            </a:r>
          </a:p>
          <a:p>
            <a:pPr marL="342900" indent="-342900"/>
            <a:r>
              <a:rPr lang="el-GR" altLang="el-GR" sz="2000" b="1" dirty="0" smtClean="0">
                <a:cs typeface="Times New Roman" pitchFamily="18" charset="0"/>
              </a:rPr>
              <a:t>  πχ </a:t>
            </a:r>
            <a:r>
              <a:rPr lang="el-GR" altLang="el-GR" sz="2000" b="1" dirty="0">
                <a:cs typeface="Times New Roman" pitchFamily="18" charset="0"/>
              </a:rPr>
              <a:t>εξετάστηκαν μόνο </a:t>
            </a:r>
            <a:r>
              <a:rPr lang="el-GR" altLang="el-GR" sz="2000" b="1" dirty="0" smtClean="0">
                <a:cs typeface="Times New Roman" pitchFamily="18" charset="0"/>
              </a:rPr>
              <a:t>τα   </a:t>
            </a:r>
            <a:r>
              <a:rPr lang="el-GR" altLang="el-GR" sz="2000" b="1" dirty="0" err="1" smtClean="0">
                <a:cs typeface="Times New Roman" pitchFamily="18" charset="0"/>
              </a:rPr>
              <a:t>συμβάματα</a:t>
            </a:r>
            <a:r>
              <a:rPr lang="el-GR" altLang="el-GR" sz="2000" b="1" dirty="0" smtClean="0">
                <a:cs typeface="Times New Roman" pitchFamily="18" charset="0"/>
              </a:rPr>
              <a:t> </a:t>
            </a:r>
            <a:r>
              <a:rPr lang="el-GR" altLang="el-GR" sz="2000" b="1" dirty="0">
                <a:cs typeface="Times New Roman" pitchFamily="18" charset="0"/>
              </a:rPr>
              <a:t>κατά τη διάρκεια της θεραπείας </a:t>
            </a:r>
          </a:p>
        </p:txBody>
      </p:sp>
      <p:sp>
        <p:nvSpPr>
          <p:cNvPr id="44036" name="Rectangle 6"/>
          <p:cNvSpPr>
            <a:spLocks noChangeArrowheads="1"/>
          </p:cNvSpPr>
          <p:nvPr/>
        </p:nvSpPr>
        <p:spPr bwMode="auto">
          <a:xfrm>
            <a:off x="1042988" y="5037138"/>
            <a:ext cx="8143875" cy="1200150"/>
          </a:xfrm>
          <a:prstGeom prst="rect">
            <a:avLst/>
          </a:prstGeom>
          <a:noFill/>
          <a:ln w="9525">
            <a:noFill/>
            <a:miter lim="800000"/>
            <a:headEnd/>
            <a:tailEnd/>
          </a:ln>
        </p:spPr>
        <p:txBody>
          <a:bodyPr>
            <a:spAutoFit/>
          </a:bodyPr>
          <a:lstStyle/>
          <a:p>
            <a:r>
              <a:rPr lang="en-US" altLang="el-GR">
                <a:cs typeface="Times New Roman" pitchFamily="18" charset="0"/>
              </a:rPr>
              <a:t>The absolute difference in risk for the</a:t>
            </a:r>
            <a:r>
              <a:rPr lang="el-GR" altLang="el-GR">
                <a:cs typeface="Times New Roman" pitchFamily="18" charset="0"/>
              </a:rPr>
              <a:t> </a:t>
            </a:r>
            <a:r>
              <a:rPr lang="en-US" altLang="el-GR">
                <a:cs typeface="Times New Roman" pitchFamily="18" charset="0"/>
              </a:rPr>
              <a:t>primary outcome </a:t>
            </a:r>
            <a:r>
              <a:rPr lang="en-US" altLang="el-GR" u="sng">
                <a:cs typeface="Times New Roman" pitchFamily="18" charset="0"/>
              </a:rPr>
              <a:t>did not reach statistical significance </a:t>
            </a:r>
            <a:r>
              <a:rPr lang="en-US" altLang="el-GR">
                <a:cs typeface="Times New Roman" pitchFamily="18" charset="0"/>
              </a:rPr>
              <a:t>(risk</a:t>
            </a:r>
            <a:r>
              <a:rPr lang="el-GR" altLang="el-GR">
                <a:cs typeface="Times New Roman" pitchFamily="18" charset="0"/>
              </a:rPr>
              <a:t> </a:t>
            </a:r>
            <a:r>
              <a:rPr lang="it-IT" altLang="el-GR">
                <a:cs typeface="Times New Roman" pitchFamily="18" charset="0"/>
              </a:rPr>
              <a:t>difference </a:t>
            </a:r>
            <a:r>
              <a:rPr lang="el-GR" altLang="el-GR">
                <a:cs typeface="Times New Roman" pitchFamily="18" charset="0"/>
              </a:rPr>
              <a:t>=</a:t>
            </a:r>
            <a:r>
              <a:rPr lang="it-IT" altLang="el-GR">
                <a:cs typeface="Times New Roman" pitchFamily="18" charset="0"/>
              </a:rPr>
              <a:t> 0.27%, 95% CI </a:t>
            </a:r>
            <a:r>
              <a:rPr lang="el-GR" altLang="el-GR">
                <a:cs typeface="Times New Roman" pitchFamily="18" charset="0"/>
              </a:rPr>
              <a:t>-</a:t>
            </a:r>
            <a:r>
              <a:rPr lang="it-IT" altLang="el-GR">
                <a:cs typeface="Times New Roman" pitchFamily="18" charset="0"/>
              </a:rPr>
              <a:t>0.10% to 0.63%).</a:t>
            </a:r>
            <a:endParaRPr lang="el-GR" altLang="el-GR">
              <a:cs typeface="Times New Roman" pitchFamily="18" charset="0"/>
            </a:endParaRPr>
          </a:p>
        </p:txBody>
      </p:sp>
      <p:sp>
        <p:nvSpPr>
          <p:cNvPr id="44037" name="Rectangle 7"/>
          <p:cNvSpPr>
            <a:spLocks noChangeArrowheads="1"/>
          </p:cNvSpPr>
          <p:nvPr/>
        </p:nvSpPr>
        <p:spPr bwMode="auto">
          <a:xfrm>
            <a:off x="6778625" y="6289675"/>
            <a:ext cx="2114550" cy="307975"/>
          </a:xfrm>
          <a:prstGeom prst="rect">
            <a:avLst/>
          </a:prstGeom>
          <a:noFill/>
          <a:ln w="9525">
            <a:noFill/>
            <a:miter lim="800000"/>
            <a:headEnd/>
            <a:tailEnd/>
          </a:ln>
        </p:spPr>
        <p:txBody>
          <a:bodyPr wrap="none">
            <a:spAutoFit/>
          </a:bodyPr>
          <a:lstStyle/>
          <a:p>
            <a:r>
              <a:rPr lang="en-US" altLang="el-GR" sz="1400">
                <a:solidFill>
                  <a:srgbClr val="FFFF00"/>
                </a:solidFill>
                <a:cs typeface="Times New Roman" pitchFamily="18" charset="0"/>
              </a:rPr>
              <a:t>Prochaska et al  BMJ 2012 </a:t>
            </a:r>
            <a:endParaRPr lang="el-GR" altLang="el-GR" sz="1400">
              <a:solidFill>
                <a:srgbClr val="FFFF00"/>
              </a:solidFill>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885825" y="404813"/>
            <a:ext cx="7286625" cy="2468562"/>
          </a:xfrm>
          <a:prstGeom prst="rect">
            <a:avLst/>
          </a:prstGeom>
          <a:noFill/>
          <a:ln w="9525">
            <a:noFill/>
            <a:miter lim="800000"/>
            <a:headEnd/>
            <a:tailEnd/>
          </a:ln>
        </p:spPr>
      </p:pic>
      <p:sp>
        <p:nvSpPr>
          <p:cNvPr id="45059" name="Rectangle 2"/>
          <p:cNvSpPr>
            <a:spLocks noChangeArrowheads="1"/>
          </p:cNvSpPr>
          <p:nvPr/>
        </p:nvSpPr>
        <p:spPr bwMode="auto">
          <a:xfrm>
            <a:off x="323850" y="3573463"/>
            <a:ext cx="8320088" cy="2676525"/>
          </a:xfrm>
          <a:prstGeom prst="rect">
            <a:avLst/>
          </a:prstGeom>
          <a:noFill/>
          <a:ln w="9525">
            <a:noFill/>
            <a:miter lim="800000"/>
            <a:headEnd/>
            <a:tailEnd/>
          </a:ln>
        </p:spPr>
        <p:txBody>
          <a:bodyPr>
            <a:spAutoFit/>
          </a:bodyPr>
          <a:lstStyle/>
          <a:p>
            <a:r>
              <a:rPr lang="en-US" altLang="el-GR" b="1"/>
              <a:t>1) the study end points were pre</a:t>
            </a:r>
            <a:r>
              <a:rPr lang="el-GR" altLang="el-GR" b="1"/>
              <a:t>-</a:t>
            </a:r>
            <a:r>
              <a:rPr lang="en-US" altLang="el-GR" b="1"/>
              <a:t>specified</a:t>
            </a:r>
          </a:p>
          <a:p>
            <a:r>
              <a:rPr lang="en-US" altLang="el-GR" b="1"/>
              <a:t>2) the composite end point focused on ischemic</a:t>
            </a:r>
            <a:r>
              <a:rPr lang="el-GR" altLang="el-GR" b="1"/>
              <a:t> </a:t>
            </a:r>
            <a:r>
              <a:rPr lang="en-US" altLang="el-GR" b="1"/>
              <a:t>events; </a:t>
            </a:r>
            <a:endParaRPr lang="el-GR" altLang="el-GR" b="1"/>
          </a:p>
          <a:p>
            <a:r>
              <a:rPr lang="en-US" altLang="el-GR" b="1"/>
              <a:t>3) all serious CV events were adjudicated by</a:t>
            </a:r>
            <a:r>
              <a:rPr lang="el-GR" altLang="el-GR" b="1"/>
              <a:t> </a:t>
            </a:r>
            <a:r>
              <a:rPr lang="en-US" altLang="el-GR" b="1"/>
              <a:t>an independent adjudication committee blind to treatment</a:t>
            </a:r>
            <a:r>
              <a:rPr lang="el-GR" altLang="el-GR" b="1"/>
              <a:t> </a:t>
            </a:r>
            <a:r>
              <a:rPr lang="en-US" altLang="el-GR" b="1"/>
              <a:t>assignment</a:t>
            </a:r>
            <a:endParaRPr lang="el-GR" altLang="el-GR" b="1"/>
          </a:p>
          <a:p>
            <a:r>
              <a:rPr lang="en-US" altLang="el-GR" b="1"/>
              <a:t>4) subject-level data were available,</a:t>
            </a:r>
            <a:r>
              <a:rPr lang="el-GR" altLang="el-GR" b="1"/>
              <a:t> </a:t>
            </a:r>
            <a:r>
              <a:rPr lang="en-US" altLang="el-GR" b="1"/>
              <a:t>making it possible to conduct a time-to-first-event</a:t>
            </a:r>
            <a:r>
              <a:rPr lang="el-GR" altLang="el-GR" b="1"/>
              <a:t> </a:t>
            </a:r>
            <a:r>
              <a:rPr lang="en-US" altLang="el-GR" b="1"/>
              <a:t>analysis rather than a meta-analysis of summary data.</a:t>
            </a:r>
            <a:endParaRPr lang="el-GR" altLang="el-GR"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4"/>
          <p:cNvSpPr txBox="1">
            <a:spLocks noChangeArrowheads="1"/>
          </p:cNvSpPr>
          <p:nvPr/>
        </p:nvSpPr>
        <p:spPr bwMode="auto">
          <a:xfrm>
            <a:off x="1643063" y="1357313"/>
            <a:ext cx="3429000" cy="523875"/>
          </a:xfrm>
          <a:prstGeom prst="rect">
            <a:avLst/>
          </a:prstGeom>
          <a:noFill/>
          <a:ln w="9525">
            <a:noFill/>
            <a:miter lim="800000"/>
            <a:headEnd/>
            <a:tailEnd/>
          </a:ln>
        </p:spPr>
        <p:txBody>
          <a:bodyPr>
            <a:spAutoFit/>
          </a:bodyPr>
          <a:lstStyle/>
          <a:p>
            <a:r>
              <a:rPr lang="el-GR" altLang="el-GR" sz="2800" b="1">
                <a:solidFill>
                  <a:srgbClr val="0070C0"/>
                </a:solidFill>
                <a:latin typeface="Arial" pitchFamily="34" charset="0"/>
                <a:cs typeface="Arial" pitchFamily="34" charset="0"/>
              </a:rPr>
              <a:t>Νεώτερα δεδομένα</a:t>
            </a:r>
          </a:p>
        </p:txBody>
      </p:sp>
      <p:sp>
        <p:nvSpPr>
          <p:cNvPr id="46083" name="Rectangle 2"/>
          <p:cNvSpPr>
            <a:spLocks noChangeArrowheads="1"/>
          </p:cNvSpPr>
          <p:nvPr/>
        </p:nvSpPr>
        <p:spPr bwMode="auto">
          <a:xfrm>
            <a:off x="250825" y="404813"/>
            <a:ext cx="8497888" cy="461962"/>
          </a:xfrm>
          <a:prstGeom prst="rect">
            <a:avLst/>
          </a:prstGeom>
          <a:noFill/>
          <a:ln w="9525">
            <a:noFill/>
            <a:miter lim="800000"/>
            <a:headEnd/>
            <a:tailEnd/>
          </a:ln>
        </p:spPr>
        <p:txBody>
          <a:bodyPr>
            <a:spAutoFit/>
          </a:bodyPr>
          <a:lstStyle/>
          <a:p>
            <a:pPr algn="ctr"/>
            <a:r>
              <a:rPr lang="en-US" altLang="el-GR" b="1" dirty="0">
                <a:solidFill>
                  <a:srgbClr val="002060"/>
                </a:solidFill>
                <a:cs typeface="Times New Roman" pitchFamily="18" charset="0"/>
              </a:rPr>
              <a:t>HR analysis for MACE+ for treatment plus 30 days</a:t>
            </a:r>
            <a:endParaRPr lang="el-GR" altLang="el-GR" b="1" dirty="0">
              <a:solidFill>
                <a:srgbClr val="002060"/>
              </a:solidFill>
              <a:cs typeface="Times New Roman" pitchFamily="18" charset="0"/>
            </a:endParaRPr>
          </a:p>
        </p:txBody>
      </p:sp>
      <p:sp>
        <p:nvSpPr>
          <p:cNvPr id="46084" name="Rectangle 4"/>
          <p:cNvSpPr>
            <a:spLocks noChangeArrowheads="1"/>
          </p:cNvSpPr>
          <p:nvPr/>
        </p:nvSpPr>
        <p:spPr bwMode="auto">
          <a:xfrm>
            <a:off x="0" y="6143625"/>
            <a:ext cx="8964613" cy="523875"/>
          </a:xfrm>
          <a:prstGeom prst="rect">
            <a:avLst/>
          </a:prstGeom>
          <a:noFill/>
          <a:ln w="9525">
            <a:noFill/>
            <a:miter lim="800000"/>
            <a:headEnd/>
            <a:tailEnd/>
          </a:ln>
        </p:spPr>
        <p:txBody>
          <a:bodyPr>
            <a:spAutoFit/>
          </a:bodyPr>
          <a:lstStyle/>
          <a:p>
            <a:r>
              <a:rPr lang="en-US" altLang="el-GR" sz="1400" b="1">
                <a:latin typeface="Arial" pitchFamily="34" charset="0"/>
                <a:cs typeface="Arial" pitchFamily="34" charset="0"/>
              </a:rPr>
              <a:t>MACE+: </a:t>
            </a:r>
            <a:r>
              <a:rPr lang="en-US" altLang="el-GR" sz="1400">
                <a:latin typeface="Arial" pitchFamily="34" charset="0"/>
                <a:cs typeface="Arial" pitchFamily="34" charset="0"/>
              </a:rPr>
              <a:t>MACE plus new</a:t>
            </a:r>
            <a:r>
              <a:rPr lang="el-GR" altLang="el-GR" sz="1400">
                <a:latin typeface="Arial" pitchFamily="34" charset="0"/>
                <a:cs typeface="Arial" pitchFamily="34" charset="0"/>
              </a:rPr>
              <a:t> </a:t>
            </a:r>
            <a:r>
              <a:rPr lang="en-US" altLang="el-GR" sz="1400">
                <a:latin typeface="Arial" pitchFamily="34" charset="0"/>
                <a:cs typeface="Arial" pitchFamily="34" charset="0"/>
              </a:rPr>
              <a:t>onset, worsening or any procedure for peripheral vascular</a:t>
            </a:r>
          </a:p>
          <a:p>
            <a:r>
              <a:rPr lang="en-US" altLang="el-GR" sz="1400">
                <a:latin typeface="Arial" pitchFamily="34" charset="0"/>
                <a:cs typeface="Arial" pitchFamily="34" charset="0"/>
              </a:rPr>
              <a:t>disease, hospitalization for unstable angina, and performance of coronary revascularization.</a:t>
            </a:r>
            <a:endParaRPr lang="el-GR" altLang="el-GR" sz="1400">
              <a:latin typeface="Arial" pitchFamily="34" charset="0"/>
              <a:cs typeface="Arial" pitchFamily="34" charset="0"/>
            </a:endParaRPr>
          </a:p>
        </p:txBody>
      </p:sp>
      <p:pic>
        <p:nvPicPr>
          <p:cNvPr id="46085" name="Picture 2"/>
          <p:cNvPicPr>
            <a:picLocks noChangeAspect="1" noChangeArrowheads="1"/>
          </p:cNvPicPr>
          <p:nvPr/>
        </p:nvPicPr>
        <p:blipFill>
          <a:blip r:embed="rId2"/>
          <a:srcRect/>
          <a:stretch>
            <a:fillRect/>
          </a:stretch>
        </p:blipFill>
        <p:spPr bwMode="auto">
          <a:xfrm>
            <a:off x="714348" y="973798"/>
            <a:ext cx="7818465" cy="4669765"/>
          </a:xfrm>
          <a:prstGeom prst="rect">
            <a:avLst/>
          </a:prstGeom>
          <a:noFill/>
          <a:ln w="9525">
            <a:noFill/>
            <a:miter lim="800000"/>
            <a:headEnd/>
            <a:tailEnd/>
          </a:ln>
        </p:spPr>
      </p:pic>
      <p:sp>
        <p:nvSpPr>
          <p:cNvPr id="46086" name="Rectangle 6"/>
          <p:cNvSpPr>
            <a:spLocks noChangeArrowheads="1"/>
          </p:cNvSpPr>
          <p:nvPr/>
        </p:nvSpPr>
        <p:spPr bwMode="auto">
          <a:xfrm>
            <a:off x="4929188" y="5805488"/>
            <a:ext cx="4214812" cy="307975"/>
          </a:xfrm>
          <a:prstGeom prst="rect">
            <a:avLst/>
          </a:prstGeom>
          <a:noFill/>
          <a:ln w="9525">
            <a:noFill/>
            <a:miter lim="800000"/>
            <a:headEnd/>
            <a:tailEnd/>
          </a:ln>
        </p:spPr>
        <p:txBody>
          <a:bodyPr>
            <a:spAutoFit/>
          </a:bodyPr>
          <a:lstStyle/>
          <a:p>
            <a:r>
              <a:rPr lang="en-US" altLang="el-GR" sz="1400">
                <a:solidFill>
                  <a:srgbClr val="FFFF00"/>
                </a:solidFill>
                <a:cs typeface="Times New Roman" pitchFamily="18" charset="0"/>
              </a:rPr>
              <a:t>Ware J et al. Am J of Therapeutics 2013 </a:t>
            </a:r>
            <a:endParaRPr lang="el-GR" altLang="el-GR" sz="1400">
              <a:solidFill>
                <a:srgbClr val="FFFF00"/>
              </a:solidFill>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313" y="404813"/>
            <a:ext cx="8424862" cy="1938337"/>
          </a:xfrm>
          <a:prstGeom prst="rect">
            <a:avLst/>
          </a:prstGeom>
          <a:noFill/>
        </p:spPr>
        <p:txBody>
          <a:bodyPr>
            <a:spAutoFit/>
          </a:bodyPr>
          <a:lstStyle/>
          <a:p>
            <a:pPr>
              <a:defRPr/>
            </a:pPr>
            <a:r>
              <a:rPr lang="en-US" sz="3200" b="1" dirty="0">
                <a:solidFill>
                  <a:srgbClr val="002060"/>
                </a:solidFill>
                <a:effectLst>
                  <a:outerShdw blurRad="38100" dist="38100" dir="2700000" algn="tl">
                    <a:srgbClr val="000000">
                      <a:alpha val="43137"/>
                    </a:srgbClr>
                  </a:outerShdw>
                </a:effectLst>
                <a:ea typeface="+mn-ea"/>
              </a:rPr>
              <a:t>FDA Drug Safety Communication: Safety review update of </a:t>
            </a:r>
            <a:r>
              <a:rPr lang="en-US" sz="3200" b="1" dirty="0" err="1">
                <a:solidFill>
                  <a:srgbClr val="002060"/>
                </a:solidFill>
                <a:effectLst>
                  <a:outerShdw blurRad="38100" dist="38100" dir="2700000" algn="tl">
                    <a:srgbClr val="000000">
                      <a:alpha val="43137"/>
                    </a:srgbClr>
                  </a:outerShdw>
                </a:effectLst>
                <a:ea typeface="+mn-ea"/>
              </a:rPr>
              <a:t>Chantix</a:t>
            </a:r>
            <a:r>
              <a:rPr lang="en-US" sz="3200" b="1" dirty="0">
                <a:solidFill>
                  <a:srgbClr val="002060"/>
                </a:solidFill>
                <a:effectLst>
                  <a:outerShdw blurRad="38100" dist="38100" dir="2700000" algn="tl">
                    <a:srgbClr val="000000">
                      <a:alpha val="43137"/>
                    </a:srgbClr>
                  </a:outerShdw>
                </a:effectLst>
                <a:ea typeface="+mn-ea"/>
              </a:rPr>
              <a:t> (</a:t>
            </a:r>
            <a:r>
              <a:rPr lang="en-US" sz="3200" b="1" dirty="0" err="1">
                <a:solidFill>
                  <a:srgbClr val="002060"/>
                </a:solidFill>
                <a:effectLst>
                  <a:outerShdw blurRad="38100" dist="38100" dir="2700000" algn="tl">
                    <a:srgbClr val="000000">
                      <a:alpha val="43137"/>
                    </a:srgbClr>
                  </a:outerShdw>
                </a:effectLst>
                <a:ea typeface="+mn-ea"/>
              </a:rPr>
              <a:t>varenicline</a:t>
            </a:r>
            <a:r>
              <a:rPr lang="en-US" sz="3200" b="1" dirty="0">
                <a:solidFill>
                  <a:srgbClr val="002060"/>
                </a:solidFill>
                <a:effectLst>
                  <a:outerShdw blurRad="38100" dist="38100" dir="2700000" algn="tl">
                    <a:srgbClr val="000000">
                      <a:alpha val="43137"/>
                    </a:srgbClr>
                  </a:outerShdw>
                </a:effectLst>
                <a:ea typeface="+mn-ea"/>
              </a:rPr>
              <a:t>) and risk of neuropsychiatric adverse events</a:t>
            </a:r>
            <a:r>
              <a:rPr lang="el-GR" sz="3200" b="1" dirty="0">
                <a:solidFill>
                  <a:srgbClr val="002060"/>
                </a:solidFill>
                <a:effectLst>
                  <a:outerShdw blurRad="38100" dist="38100" dir="2700000" algn="tl">
                    <a:srgbClr val="000000">
                      <a:alpha val="43137"/>
                    </a:srgbClr>
                  </a:outerShdw>
                </a:effectLst>
                <a:ea typeface="+mn-ea"/>
              </a:rPr>
              <a:t>  24-10-2011</a:t>
            </a:r>
            <a:endParaRPr lang="en-US" sz="3200" b="1" dirty="0">
              <a:solidFill>
                <a:srgbClr val="002060"/>
              </a:solidFill>
              <a:effectLst>
                <a:outerShdw blurRad="38100" dist="38100" dir="2700000" algn="tl">
                  <a:srgbClr val="000000">
                    <a:alpha val="43137"/>
                  </a:srgbClr>
                </a:outerShdw>
              </a:effectLst>
              <a:ea typeface="+mn-ea"/>
            </a:endParaRPr>
          </a:p>
          <a:p>
            <a:pPr>
              <a:defRPr/>
            </a:pPr>
            <a:endParaRPr lang="el-GR" b="1" dirty="0">
              <a:ea typeface="+mn-ea"/>
            </a:endParaRPr>
          </a:p>
        </p:txBody>
      </p:sp>
      <p:sp>
        <p:nvSpPr>
          <p:cNvPr id="47107" name="TextBox 4"/>
          <p:cNvSpPr txBox="1">
            <a:spLocks noChangeArrowheads="1"/>
          </p:cNvSpPr>
          <p:nvPr/>
        </p:nvSpPr>
        <p:spPr bwMode="auto">
          <a:xfrm>
            <a:off x="395288" y="2636838"/>
            <a:ext cx="8497887" cy="3046412"/>
          </a:xfrm>
          <a:prstGeom prst="rect">
            <a:avLst/>
          </a:prstGeom>
          <a:noFill/>
          <a:ln w="9525">
            <a:noFill/>
            <a:miter lim="800000"/>
            <a:headEnd/>
            <a:tailEnd/>
          </a:ln>
        </p:spPr>
        <p:txBody>
          <a:bodyPr>
            <a:spAutoFit/>
          </a:bodyPr>
          <a:lstStyle/>
          <a:p>
            <a:r>
              <a:rPr lang="en-US" altLang="el-GR" b="1"/>
              <a:t>The FDA has reviewed the results from two FDA-sponsored epidemiological studies that evaluated the risk of neuropsychiatric adverse events associated with the smoking cessation drug Chantix (varenicline).</a:t>
            </a:r>
            <a:endParaRPr lang="el-GR" altLang="el-GR" b="1"/>
          </a:p>
          <a:p>
            <a:endParaRPr lang="el-GR" altLang="el-GR" b="1"/>
          </a:p>
          <a:p>
            <a:r>
              <a:rPr lang="en-US" altLang="el-GR" b="1"/>
              <a:t>Neither study found a difference in risk of neuropsychiatric hospitalizations between Chantix and nicotine replacement therapy </a:t>
            </a:r>
            <a:endParaRPr lang="el-GR" altLang="el-GR"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313" y="404813"/>
            <a:ext cx="8424862" cy="1938337"/>
          </a:xfrm>
          <a:prstGeom prst="rect">
            <a:avLst/>
          </a:prstGeom>
          <a:noFill/>
        </p:spPr>
        <p:txBody>
          <a:bodyPr>
            <a:spAutoFit/>
          </a:bodyPr>
          <a:lstStyle/>
          <a:p>
            <a:pPr>
              <a:defRPr/>
            </a:pPr>
            <a:r>
              <a:rPr lang="en-US" sz="3200" b="1" dirty="0">
                <a:solidFill>
                  <a:srgbClr val="002060"/>
                </a:solidFill>
                <a:effectLst>
                  <a:outerShdw blurRad="38100" dist="38100" dir="2700000" algn="tl">
                    <a:srgbClr val="000000">
                      <a:alpha val="43137"/>
                    </a:srgbClr>
                  </a:outerShdw>
                </a:effectLst>
                <a:ea typeface="+mn-ea"/>
              </a:rPr>
              <a:t>FDA Drug Safety Communication: Safety review update of </a:t>
            </a:r>
            <a:r>
              <a:rPr lang="en-US" sz="3200" b="1" dirty="0" err="1">
                <a:solidFill>
                  <a:srgbClr val="002060"/>
                </a:solidFill>
                <a:effectLst>
                  <a:outerShdw blurRad="38100" dist="38100" dir="2700000" algn="tl">
                    <a:srgbClr val="000000">
                      <a:alpha val="43137"/>
                    </a:srgbClr>
                  </a:outerShdw>
                </a:effectLst>
                <a:ea typeface="+mn-ea"/>
              </a:rPr>
              <a:t>Chantix</a:t>
            </a:r>
            <a:r>
              <a:rPr lang="en-US" sz="3200" b="1" dirty="0">
                <a:solidFill>
                  <a:srgbClr val="002060"/>
                </a:solidFill>
                <a:effectLst>
                  <a:outerShdw blurRad="38100" dist="38100" dir="2700000" algn="tl">
                    <a:srgbClr val="000000">
                      <a:alpha val="43137"/>
                    </a:srgbClr>
                  </a:outerShdw>
                </a:effectLst>
                <a:ea typeface="+mn-ea"/>
              </a:rPr>
              <a:t> (</a:t>
            </a:r>
            <a:r>
              <a:rPr lang="en-US" sz="3200" b="1" dirty="0" err="1">
                <a:solidFill>
                  <a:srgbClr val="002060"/>
                </a:solidFill>
                <a:effectLst>
                  <a:outerShdw blurRad="38100" dist="38100" dir="2700000" algn="tl">
                    <a:srgbClr val="000000">
                      <a:alpha val="43137"/>
                    </a:srgbClr>
                  </a:outerShdw>
                </a:effectLst>
                <a:ea typeface="+mn-ea"/>
              </a:rPr>
              <a:t>varenicline</a:t>
            </a:r>
            <a:r>
              <a:rPr lang="en-US" sz="3200" b="1" dirty="0">
                <a:solidFill>
                  <a:srgbClr val="002060"/>
                </a:solidFill>
                <a:effectLst>
                  <a:outerShdw blurRad="38100" dist="38100" dir="2700000" algn="tl">
                    <a:srgbClr val="000000">
                      <a:alpha val="43137"/>
                    </a:srgbClr>
                  </a:outerShdw>
                </a:effectLst>
                <a:ea typeface="+mn-ea"/>
              </a:rPr>
              <a:t>) and risk of neuropsychiatric adverse events</a:t>
            </a:r>
            <a:r>
              <a:rPr lang="el-GR" sz="3200" b="1" dirty="0">
                <a:solidFill>
                  <a:srgbClr val="002060"/>
                </a:solidFill>
                <a:effectLst>
                  <a:outerShdw blurRad="38100" dist="38100" dir="2700000" algn="tl">
                    <a:srgbClr val="000000">
                      <a:alpha val="43137"/>
                    </a:srgbClr>
                  </a:outerShdw>
                </a:effectLst>
                <a:ea typeface="+mn-ea"/>
              </a:rPr>
              <a:t>  24-10-2011</a:t>
            </a:r>
            <a:endParaRPr lang="en-US" sz="3200" b="1" dirty="0">
              <a:solidFill>
                <a:srgbClr val="002060"/>
              </a:solidFill>
              <a:effectLst>
                <a:outerShdw blurRad="38100" dist="38100" dir="2700000" algn="tl">
                  <a:srgbClr val="000000">
                    <a:alpha val="43137"/>
                  </a:srgbClr>
                </a:outerShdw>
              </a:effectLst>
              <a:ea typeface="+mn-ea"/>
            </a:endParaRPr>
          </a:p>
          <a:p>
            <a:pPr>
              <a:defRPr/>
            </a:pPr>
            <a:endParaRPr lang="el-GR" b="1" dirty="0">
              <a:ea typeface="+mn-ea"/>
            </a:endParaRPr>
          </a:p>
        </p:txBody>
      </p:sp>
      <p:sp>
        <p:nvSpPr>
          <p:cNvPr id="48131" name="TextBox 4"/>
          <p:cNvSpPr txBox="1">
            <a:spLocks noChangeArrowheads="1"/>
          </p:cNvSpPr>
          <p:nvPr/>
        </p:nvSpPr>
        <p:spPr bwMode="auto">
          <a:xfrm>
            <a:off x="395288" y="2565400"/>
            <a:ext cx="8497887" cy="3046413"/>
          </a:xfrm>
          <a:prstGeom prst="rect">
            <a:avLst/>
          </a:prstGeom>
          <a:noFill/>
          <a:ln w="9525">
            <a:noFill/>
            <a:miter lim="800000"/>
            <a:headEnd/>
            <a:tailEnd/>
          </a:ln>
        </p:spPr>
        <p:txBody>
          <a:bodyPr>
            <a:spAutoFit/>
          </a:bodyPr>
          <a:lstStyle/>
          <a:p>
            <a:r>
              <a:rPr lang="en-US" altLang="el-GR" b="1"/>
              <a:t>Although these two studies did not suggest an increased risk of neuropsychiatric events that result in hospitalization, they do not rule out an increased risk of other neuropsychiatric events with Chantix.</a:t>
            </a:r>
          </a:p>
          <a:p>
            <a:r>
              <a:rPr lang="en-US" altLang="el-GR" b="1"/>
              <a:t>Healthcare professionals and patients should continue to follow the recommendations in the physician label and the patient Medication Guide, and to monitor for neuropsychiatric symptoms when prescribing or using Chantix.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4282" y="142852"/>
            <a:ext cx="8643998" cy="1846659"/>
          </a:xfrm>
          <a:prstGeom prst="rect">
            <a:avLst/>
          </a:prstGeom>
          <a:noFill/>
        </p:spPr>
        <p:txBody>
          <a:bodyPr wrap="square" rtlCol="0">
            <a:spAutoFit/>
          </a:bodyPr>
          <a:lstStyle/>
          <a:p>
            <a:r>
              <a:rPr lang="en-US" b="1" dirty="0" smtClean="0"/>
              <a:t>Combination Therapy of </a:t>
            </a:r>
            <a:r>
              <a:rPr lang="en-US" b="1" dirty="0" err="1" smtClean="0"/>
              <a:t>Varenicline</a:t>
            </a:r>
            <a:r>
              <a:rPr lang="en-US" b="1" dirty="0" smtClean="0"/>
              <a:t> With Nicotine Replacement Therapy Is Better Than </a:t>
            </a:r>
            <a:r>
              <a:rPr lang="en-US" b="1" dirty="0" err="1" smtClean="0"/>
              <a:t>Varenicline</a:t>
            </a:r>
            <a:r>
              <a:rPr lang="en-US" b="1" dirty="0" smtClean="0"/>
              <a:t> </a:t>
            </a:r>
            <a:r>
              <a:rPr lang="en-US" b="1" dirty="0" smtClean="0"/>
              <a:t>Alone.</a:t>
            </a:r>
          </a:p>
          <a:p>
            <a:r>
              <a:rPr lang="en-US" sz="1400" b="1" dirty="0" smtClean="0"/>
              <a:t>A Systematic Review and Meta-analysis of Randomized Controlled </a:t>
            </a:r>
            <a:r>
              <a:rPr lang="en-US" sz="1400" b="1" dirty="0" smtClean="0"/>
              <a:t>Trials.</a:t>
            </a:r>
          </a:p>
          <a:p>
            <a:r>
              <a:rPr lang="en-US" sz="1400" dirty="0" smtClean="0"/>
              <a:t>Ping-</a:t>
            </a:r>
            <a:r>
              <a:rPr lang="en-US" sz="1400" dirty="0" err="1" smtClean="0"/>
              <a:t>Hsun</a:t>
            </a:r>
            <a:r>
              <a:rPr lang="en-US" sz="1400" dirty="0" smtClean="0"/>
              <a:t> Chang; </a:t>
            </a:r>
            <a:r>
              <a:rPr lang="en-US" sz="1400" dirty="0" err="1" smtClean="0"/>
              <a:t>Chien</a:t>
            </a:r>
            <a:r>
              <a:rPr lang="en-US" sz="1400" dirty="0" smtClean="0"/>
              <a:t>-Hsieh Chiang; Wei-</a:t>
            </a:r>
            <a:r>
              <a:rPr lang="en-US" sz="1400" dirty="0" err="1" smtClean="0"/>
              <a:t>Che</a:t>
            </a:r>
            <a:r>
              <a:rPr lang="en-US" sz="1400" dirty="0" smtClean="0"/>
              <a:t> Ho; Pei-</a:t>
            </a:r>
            <a:r>
              <a:rPr lang="en-US" sz="1400" dirty="0" err="1" smtClean="0"/>
              <a:t>Zu</a:t>
            </a:r>
            <a:r>
              <a:rPr lang="en-US" sz="1400" dirty="0" smtClean="0"/>
              <a:t> Wu; Jaw-</a:t>
            </a:r>
            <a:r>
              <a:rPr lang="en-US" sz="1400" dirty="0" err="1" smtClean="0"/>
              <a:t>Shiun</a:t>
            </a:r>
            <a:r>
              <a:rPr lang="en-US" sz="1400" dirty="0" smtClean="0"/>
              <a:t> Tsai; </a:t>
            </a:r>
            <a:r>
              <a:rPr lang="en-US" sz="1400" dirty="0" err="1" smtClean="0"/>
              <a:t>Fei</a:t>
            </a:r>
            <a:r>
              <a:rPr lang="en-US" sz="1400" dirty="0" smtClean="0"/>
              <a:t>-Ran </a:t>
            </a:r>
            <a:r>
              <a:rPr lang="en-US" sz="1400" dirty="0" err="1" smtClean="0"/>
              <a:t>Guo</a:t>
            </a:r>
            <a:endParaRPr lang="en-US" sz="1400" dirty="0" smtClean="0"/>
          </a:p>
          <a:p>
            <a:r>
              <a:rPr lang="en-US" sz="1400" dirty="0" smtClean="0"/>
              <a:t>BMC Public Health. 2015;15(689)</a:t>
            </a:r>
            <a:endParaRPr lang="en-US" sz="1400" b="1" dirty="0" smtClean="0"/>
          </a:p>
          <a:p>
            <a:r>
              <a:rPr lang="en-US" b="1" dirty="0" smtClean="0"/>
              <a:t> </a:t>
            </a:r>
            <a:endParaRPr lang="en-US" b="1" dirty="0"/>
          </a:p>
        </p:txBody>
      </p:sp>
      <p:pic>
        <p:nvPicPr>
          <p:cNvPr id="1026" name="Picture 2" descr="http://img.medscape.com/publication/bmc_pubhealth_journcover.png"/>
          <p:cNvPicPr>
            <a:picLocks noChangeAspect="1" noChangeArrowheads="1"/>
          </p:cNvPicPr>
          <p:nvPr/>
        </p:nvPicPr>
        <p:blipFill>
          <a:blip r:embed="rId2"/>
          <a:srcRect/>
          <a:stretch>
            <a:fillRect/>
          </a:stretch>
        </p:blipFill>
        <p:spPr bwMode="auto">
          <a:xfrm>
            <a:off x="7358082" y="642918"/>
            <a:ext cx="1381118" cy="828671"/>
          </a:xfrm>
          <a:prstGeom prst="rect">
            <a:avLst/>
          </a:prstGeom>
          <a:noFill/>
        </p:spPr>
      </p:pic>
      <p:sp>
        <p:nvSpPr>
          <p:cNvPr id="6" name="5 - TextBox"/>
          <p:cNvSpPr txBox="1"/>
          <p:nvPr/>
        </p:nvSpPr>
        <p:spPr>
          <a:xfrm>
            <a:off x="357158" y="1714488"/>
            <a:ext cx="8572560" cy="4616648"/>
          </a:xfrm>
          <a:prstGeom prst="rect">
            <a:avLst/>
          </a:prstGeom>
          <a:noFill/>
        </p:spPr>
        <p:txBody>
          <a:bodyPr wrap="square" rtlCol="0">
            <a:spAutoFit/>
          </a:bodyPr>
          <a:lstStyle/>
          <a:p>
            <a:r>
              <a:rPr lang="en-US" sz="1400" b="1" dirty="0" smtClean="0"/>
              <a:t>Background:</a:t>
            </a:r>
            <a:r>
              <a:rPr lang="en-US" sz="1400" dirty="0" smtClean="0"/>
              <a:t> Smoking is a major preventable cause of morbidity and premature death worldwide. Both </a:t>
            </a:r>
            <a:r>
              <a:rPr lang="en-US" sz="1400" dirty="0" err="1" smtClean="0"/>
              <a:t>varenicline</a:t>
            </a:r>
            <a:r>
              <a:rPr lang="en-US" sz="1400" dirty="0" smtClean="0"/>
              <a:t> and nicotine replacement therapy (NRT) help achieve smoking cessation. However, limited evidence exists regarding whether combination of </a:t>
            </a:r>
            <a:r>
              <a:rPr lang="en-US" sz="1400" dirty="0" err="1" smtClean="0"/>
              <a:t>varenicline</a:t>
            </a:r>
            <a:r>
              <a:rPr lang="en-US" sz="1400" dirty="0" smtClean="0"/>
              <a:t> and NRT is more effective than either alone. The aim of this research was to investigate the efficacy and safety of </a:t>
            </a:r>
            <a:r>
              <a:rPr lang="en-US" sz="1400" dirty="0" err="1" smtClean="0"/>
              <a:t>varenicline</a:t>
            </a:r>
            <a:r>
              <a:rPr lang="en-US" sz="1400" dirty="0" smtClean="0"/>
              <a:t> combined with NRT</a:t>
            </a:r>
            <a:r>
              <a:rPr lang="en-US" sz="1400" dirty="0" smtClean="0"/>
              <a:t>.</a:t>
            </a:r>
          </a:p>
          <a:p>
            <a:endParaRPr lang="en-US" sz="1400" dirty="0" smtClean="0"/>
          </a:p>
          <a:p>
            <a:r>
              <a:rPr lang="en-US" sz="1400" b="1" dirty="0" smtClean="0"/>
              <a:t>Methods:</a:t>
            </a:r>
            <a:r>
              <a:rPr lang="en-US" sz="1400" dirty="0" smtClean="0"/>
              <a:t> A systematic search of MEDLINE, EMBASE, ClinicalTrial.gov, and Cochrane Library was conducted in November 2014. Two authors independently reviewed and selected randomized controlled trials. The quality of the studies was evaluated by the </a:t>
            </a:r>
            <a:r>
              <a:rPr lang="en-US" sz="1400" dirty="0" err="1" smtClean="0"/>
              <a:t>Jadad</a:t>
            </a:r>
            <a:r>
              <a:rPr lang="en-US" sz="1400" dirty="0" smtClean="0"/>
              <a:t> score. We carried out meta-analysis of both early (abstinence rate assessed before or at the end of treatment) and late (assessed after the end of the treatment) outcomes</a:t>
            </a:r>
            <a:r>
              <a:rPr lang="en-US" sz="1400" dirty="0" smtClean="0"/>
              <a:t>.</a:t>
            </a:r>
          </a:p>
          <a:p>
            <a:endParaRPr lang="en-US" sz="1400" dirty="0" smtClean="0"/>
          </a:p>
          <a:p>
            <a:r>
              <a:rPr lang="en-US" sz="1400" b="1" dirty="0" smtClean="0"/>
              <a:t>Results:</a:t>
            </a:r>
            <a:r>
              <a:rPr lang="en-US" sz="1400" dirty="0" smtClean="0"/>
              <a:t> Three randomized controlled trials with 904 participants were included in this meta-analysis. All three were comparing combination therapy with </a:t>
            </a:r>
            <a:r>
              <a:rPr lang="en-US" sz="1400" dirty="0" err="1" smtClean="0"/>
              <a:t>varenicline</a:t>
            </a:r>
            <a:r>
              <a:rPr lang="en-US" sz="1400" dirty="0" smtClean="0"/>
              <a:t> therapy alone. The late outcomes were assessed in 2 of the 3 trials. Both the early and late outcomes were favorable for combination therapy (OR = 1.50, 95 % CI 1.14 to 1.97; OR = 1.62, 95 % CI 1.18 to 2.23, respectively). The results demonstrated a significant increase in abstinence rate (44.4 % </a:t>
            </a:r>
            <a:r>
              <a:rPr lang="en-US" sz="1400" dirty="0" err="1" smtClean="0"/>
              <a:t>vs</a:t>
            </a:r>
            <a:r>
              <a:rPr lang="en-US" sz="1400" dirty="0" smtClean="0"/>
              <a:t> 35.1 </a:t>
            </a:r>
            <a:r>
              <a:rPr lang="en-US" sz="1400" dirty="0" smtClean="0"/>
              <a:t>%). However</a:t>
            </a:r>
            <a:r>
              <a:rPr lang="en-US" sz="1400" dirty="0" smtClean="0"/>
              <a:t>, this significance diminished after eliminating a study with pre-cessation treatment using nicotine patch. The most common adverse events were nausea, insomnia, abnormal dreams, and headache. One study reported more skin reactions (14.4 % </a:t>
            </a:r>
            <a:r>
              <a:rPr lang="en-US" sz="1400" dirty="0" err="1" smtClean="0"/>
              <a:t>vs</a:t>
            </a:r>
            <a:r>
              <a:rPr lang="en-US" sz="1400" dirty="0" smtClean="0"/>
              <a:t> 7.8 %; </a:t>
            </a:r>
            <a:r>
              <a:rPr lang="en-US" sz="1400" i="1" dirty="0" smtClean="0"/>
              <a:t>p</a:t>
            </a:r>
            <a:r>
              <a:rPr lang="en-US" sz="1400" dirty="0" smtClean="0"/>
              <a:t> = 0.03) associated with combination therapy</a:t>
            </a:r>
            <a:r>
              <a:rPr lang="en-US" sz="1400" dirty="0" smtClean="0"/>
              <a:t>.</a:t>
            </a:r>
          </a:p>
          <a:p>
            <a:endParaRPr lang="en-US" sz="1400" dirty="0" smtClean="0"/>
          </a:p>
          <a:p>
            <a:r>
              <a:rPr lang="en-US" sz="1400" b="1" i="1" u="sng" dirty="0" smtClean="0"/>
              <a:t>Conclusions:</a:t>
            </a:r>
            <a:r>
              <a:rPr lang="en-US" sz="1400" i="1" u="sng" dirty="0" smtClean="0"/>
              <a:t> Combination therapy is more effective than </a:t>
            </a:r>
            <a:r>
              <a:rPr lang="en-US" sz="1400" i="1" u="sng" dirty="0" err="1" smtClean="0"/>
              <a:t>varenicline</a:t>
            </a:r>
            <a:r>
              <a:rPr lang="en-US" sz="1400" i="1" u="sng" dirty="0" smtClean="0"/>
              <a:t> alone, especially if pre-cessation treatment of nicotine patch is administrated. Adverse events of combination therapy are similar to mono-therapy except for skin reactions.</a:t>
            </a:r>
            <a:endParaRPr lang="en-US" sz="1400" i="1" u="sn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00034" y="214290"/>
            <a:ext cx="8143932" cy="1384995"/>
          </a:xfrm>
          <a:prstGeom prst="rect">
            <a:avLst/>
          </a:prstGeom>
          <a:noFill/>
        </p:spPr>
        <p:txBody>
          <a:bodyPr wrap="square" rtlCol="0">
            <a:spAutoFit/>
          </a:bodyPr>
          <a:lstStyle/>
          <a:p>
            <a:r>
              <a:rPr lang="en-US" sz="1200" dirty="0" smtClean="0"/>
              <a:t>Reuters Health Information </a:t>
            </a:r>
          </a:p>
          <a:p>
            <a:r>
              <a:rPr lang="en-US" b="1" dirty="0" smtClean="0"/>
              <a:t>Smoking Cessation Pill No Better Than Nicotine Patches or </a:t>
            </a:r>
            <a:r>
              <a:rPr lang="en-US" b="1" dirty="0" smtClean="0"/>
              <a:t>Lozenges.</a:t>
            </a:r>
            <a:endParaRPr lang="en-US" b="1" dirty="0" smtClean="0"/>
          </a:p>
          <a:p>
            <a:r>
              <a:rPr lang="en-US" sz="1200" dirty="0" smtClean="0"/>
              <a:t>By Lisa </a:t>
            </a:r>
            <a:r>
              <a:rPr lang="en-US" sz="1200" dirty="0" err="1" smtClean="0"/>
              <a:t>Rapaport</a:t>
            </a:r>
            <a:endParaRPr lang="en-US" sz="1200" dirty="0" smtClean="0"/>
          </a:p>
          <a:p>
            <a:r>
              <a:rPr lang="en-US" sz="1200" dirty="0" smtClean="0"/>
              <a:t>January 27, 2016</a:t>
            </a:r>
            <a:endParaRPr lang="en-US" sz="1200" b="1" dirty="0"/>
          </a:p>
        </p:txBody>
      </p:sp>
      <p:pic>
        <p:nvPicPr>
          <p:cNvPr id="63490" name="Picture 2" descr="http://logok.org/wp-content/uploads/2014/04/Reuters-logo-old.png"/>
          <p:cNvPicPr>
            <a:picLocks noChangeAspect="1" noChangeArrowheads="1"/>
          </p:cNvPicPr>
          <p:nvPr/>
        </p:nvPicPr>
        <p:blipFill>
          <a:blip r:embed="rId2" cstate="print"/>
          <a:srcRect/>
          <a:stretch>
            <a:fillRect/>
          </a:stretch>
        </p:blipFill>
        <p:spPr bwMode="auto">
          <a:xfrm>
            <a:off x="7715272" y="857232"/>
            <a:ext cx="1283837" cy="705661"/>
          </a:xfrm>
          <a:prstGeom prst="rect">
            <a:avLst/>
          </a:prstGeom>
          <a:noFill/>
        </p:spPr>
      </p:pic>
      <p:sp>
        <p:nvSpPr>
          <p:cNvPr id="6" name="5 - TextBox"/>
          <p:cNvSpPr txBox="1"/>
          <p:nvPr/>
        </p:nvSpPr>
        <p:spPr>
          <a:xfrm>
            <a:off x="214282" y="1571612"/>
            <a:ext cx="8786874" cy="5416868"/>
          </a:xfrm>
          <a:prstGeom prst="rect">
            <a:avLst/>
          </a:prstGeom>
          <a:noFill/>
        </p:spPr>
        <p:txBody>
          <a:bodyPr wrap="square" rtlCol="0">
            <a:spAutoFit/>
          </a:bodyPr>
          <a:lstStyle/>
          <a:p>
            <a:r>
              <a:rPr lang="en-US" sz="1400" dirty="0" smtClean="0"/>
              <a:t>Smoking cessation pills aren't any better than nicotine patches or lozenges at helping people successfully quit, a U.S. study suggests.</a:t>
            </a:r>
          </a:p>
          <a:p>
            <a:r>
              <a:rPr lang="en-US" sz="1400" dirty="0" smtClean="0"/>
              <a:t>Researchers gave more than 1,000 smokers counseling to help them quit and randomly assigned them to receive three months of treatment with either nicotine lozenges plus patches, patches alone or the smoking cessation drug </a:t>
            </a:r>
            <a:r>
              <a:rPr lang="en-US" sz="1400" dirty="0" err="1" smtClean="0"/>
              <a:t>varenicline</a:t>
            </a:r>
            <a:r>
              <a:rPr lang="en-US" sz="1400" dirty="0" smtClean="0"/>
              <a:t> (</a:t>
            </a:r>
            <a:r>
              <a:rPr lang="en-US" sz="1400" dirty="0" err="1" smtClean="0"/>
              <a:t>Chantix</a:t>
            </a:r>
            <a:r>
              <a:rPr lang="en-US" sz="1400" dirty="0" smtClean="0"/>
              <a:t>, </a:t>
            </a:r>
            <a:r>
              <a:rPr lang="en-US" sz="1400" dirty="0" err="1" smtClean="0"/>
              <a:t>Champix</a:t>
            </a:r>
            <a:r>
              <a:rPr lang="en-US" sz="1400" dirty="0" smtClean="0"/>
              <a:t>).</a:t>
            </a:r>
          </a:p>
          <a:p>
            <a:r>
              <a:rPr lang="en-US" sz="1400" dirty="0" smtClean="0"/>
              <a:t>After a year, roughly one in five smokers successfully kicked the habit regardless of which treatment they used, the researchers reported online January 26 in JAMA, though there were more side effects such as insomnia, nausea, and constipation with </a:t>
            </a:r>
            <a:r>
              <a:rPr lang="en-US" sz="1400" dirty="0" err="1" smtClean="0"/>
              <a:t>varenicline</a:t>
            </a:r>
            <a:r>
              <a:rPr lang="en-US" sz="1400" dirty="0" smtClean="0"/>
              <a:t>.</a:t>
            </a:r>
          </a:p>
          <a:p>
            <a:r>
              <a:rPr lang="en-US" sz="1400" dirty="0" smtClean="0"/>
              <a:t>"The results suggest that the widely available, simple to use, nicotine patch can produce long-term smoking cessation rates that are similar to those produced by more intense treatments," said lead study author Timothy Baker, a public health researcher at the University of Wisconsin.</a:t>
            </a:r>
          </a:p>
          <a:p>
            <a:r>
              <a:rPr lang="en-US" sz="1400" dirty="0" smtClean="0"/>
              <a:t>At the start of the study, participants were around 48 years old and had been smokers for about two decades. They smoked 17 cigarettes a day on average, a bit less that a typical pack in the U.S.</a:t>
            </a:r>
          </a:p>
          <a:p>
            <a:r>
              <a:rPr lang="en-US" sz="1400" dirty="0" smtClean="0"/>
              <a:t>After 26 weeks, researchers asked them if they had smoked at all in the previous seven days and did lab tests to see if the level of carbon monoxide in their breath was low enough to confirm they had indeed refrained from smoking.</a:t>
            </a:r>
          </a:p>
          <a:p>
            <a:r>
              <a:rPr lang="en-US" sz="1400" dirty="0" smtClean="0"/>
              <a:t>Among 241 people assigned to use nicotine patches, 55 of them, or about 23%, were confirmed non-smokers at 26 weeks.</a:t>
            </a:r>
          </a:p>
          <a:p>
            <a:r>
              <a:rPr lang="en-US" sz="1400" dirty="0" smtClean="0"/>
              <a:t>In the group of 424 people given </a:t>
            </a:r>
            <a:r>
              <a:rPr lang="en-US" sz="1400" dirty="0" err="1" smtClean="0"/>
              <a:t>varenicline</a:t>
            </a:r>
            <a:r>
              <a:rPr lang="en-US" sz="1400" dirty="0" smtClean="0"/>
              <a:t>, 100 of them, or about 24%, were confirmed abstinent at that point in the study. So were 113 of the 421 people who used a combination of patches and lozenges, or about 27% of this group.</a:t>
            </a:r>
          </a:p>
          <a:p>
            <a:r>
              <a:rPr lang="en-US" sz="1400" dirty="0" smtClean="0"/>
              <a:t>The differences between the groups were too small to be statistically meaningful.</a:t>
            </a:r>
          </a:p>
          <a:p>
            <a:r>
              <a:rPr lang="en-US" sz="1400" u="sng" dirty="0" smtClean="0">
                <a:solidFill>
                  <a:srgbClr val="FF0000"/>
                </a:solidFill>
              </a:rPr>
              <a:t>After one year, 21% of the people using patches had quit, as had 19% of people taking </a:t>
            </a:r>
            <a:r>
              <a:rPr lang="en-US" sz="1400" u="sng" dirty="0" err="1" smtClean="0">
                <a:solidFill>
                  <a:srgbClr val="FF0000"/>
                </a:solidFill>
              </a:rPr>
              <a:t>varenicline</a:t>
            </a:r>
            <a:r>
              <a:rPr lang="en-US" sz="1400" u="sng" dirty="0" smtClean="0">
                <a:solidFill>
                  <a:srgbClr val="FF0000"/>
                </a:solidFill>
              </a:rPr>
              <a:t> and 20% of individuals given a combination of patches and lozenges. </a:t>
            </a:r>
            <a:r>
              <a:rPr lang="en-US" sz="1400" dirty="0" smtClean="0"/>
              <a:t>At this point, too, the differences weren't statistically significant</a:t>
            </a:r>
            <a:r>
              <a:rPr lang="en-US" sz="1400" dirty="0" smtClean="0"/>
              <a:t>.</a:t>
            </a:r>
          </a:p>
          <a:p>
            <a:r>
              <a:rPr lang="en-US" sz="1400" dirty="0" smtClean="0"/>
              <a:t>JAMA 2016</a:t>
            </a:r>
          </a:p>
        </p:txBody>
      </p:sp>
      <p:sp>
        <p:nvSpPr>
          <p:cNvPr id="7" name="6 - Έλλειψη"/>
          <p:cNvSpPr/>
          <p:nvPr/>
        </p:nvSpPr>
        <p:spPr>
          <a:xfrm>
            <a:off x="2214546" y="2000240"/>
            <a:ext cx="1285884" cy="285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428596" y="142852"/>
            <a:ext cx="8429684" cy="1261884"/>
          </a:xfrm>
          <a:prstGeom prst="rect">
            <a:avLst/>
          </a:prstGeom>
          <a:noFill/>
        </p:spPr>
        <p:txBody>
          <a:bodyPr wrap="square" rtlCol="0">
            <a:spAutoFit/>
          </a:bodyPr>
          <a:lstStyle/>
          <a:p>
            <a:r>
              <a:rPr lang="en-US" b="1" dirty="0" err="1" smtClean="0"/>
              <a:t>Varenicline</a:t>
            </a:r>
            <a:r>
              <a:rPr lang="en-US" b="1" dirty="0" smtClean="0"/>
              <a:t> Not Linked With CVD or Psychiatric Risk in New Analysis.</a:t>
            </a:r>
          </a:p>
          <a:p>
            <a:r>
              <a:rPr lang="en-US" sz="1400" u="sng" dirty="0" smtClean="0">
                <a:hlinkClick r:id="rId2"/>
              </a:rPr>
              <a:t>Michael </a:t>
            </a:r>
            <a:r>
              <a:rPr lang="en-US" sz="1400" u="sng" dirty="0" err="1" smtClean="0">
                <a:hlinkClick r:id="rId2"/>
              </a:rPr>
              <a:t>O'Riordan</a:t>
            </a:r>
            <a:endParaRPr lang="en-US" sz="1400" u="sng" dirty="0" smtClean="0"/>
          </a:p>
          <a:p>
            <a:r>
              <a:rPr lang="en-US" sz="1400" dirty="0" smtClean="0"/>
              <a:t>September</a:t>
            </a:r>
            <a:r>
              <a:rPr lang="en-US" sz="1400" dirty="0" smtClean="0"/>
              <a:t> 10, 2015</a:t>
            </a:r>
            <a:endParaRPr lang="el-GR" sz="1400" dirty="0"/>
          </a:p>
        </p:txBody>
      </p:sp>
      <p:sp>
        <p:nvSpPr>
          <p:cNvPr id="5" name="4 - TextBox"/>
          <p:cNvSpPr txBox="1"/>
          <p:nvPr/>
        </p:nvSpPr>
        <p:spPr>
          <a:xfrm>
            <a:off x="142844" y="1785926"/>
            <a:ext cx="8858312" cy="2893100"/>
          </a:xfrm>
          <a:prstGeom prst="rect">
            <a:avLst/>
          </a:prstGeom>
          <a:noFill/>
        </p:spPr>
        <p:txBody>
          <a:bodyPr wrap="square" rtlCol="0">
            <a:spAutoFit/>
          </a:bodyPr>
          <a:lstStyle/>
          <a:p>
            <a:pPr algn="just"/>
            <a:r>
              <a:rPr lang="en-US" sz="1400" dirty="0" smtClean="0"/>
              <a:t>DUSSELDORF, GERMANY — A new analysis of smokers using different aids to help them quit found the use of </a:t>
            </a:r>
            <a:r>
              <a:rPr lang="en-US" sz="1400" dirty="0" err="1" smtClean="0"/>
              <a:t>varenicline</a:t>
            </a:r>
            <a:r>
              <a:rPr lang="en-US" sz="1400" dirty="0" smtClean="0"/>
              <a:t> (</a:t>
            </a:r>
            <a:r>
              <a:rPr lang="en-US" sz="1400" i="1" dirty="0" err="1" smtClean="0"/>
              <a:t>Chantix</a:t>
            </a:r>
            <a:r>
              <a:rPr lang="en-US" sz="1400" i="1" dirty="0" smtClean="0"/>
              <a:t>/</a:t>
            </a:r>
            <a:r>
              <a:rPr lang="en-US" sz="1400" i="1" dirty="0" err="1" smtClean="0"/>
              <a:t>Champix</a:t>
            </a:r>
            <a:r>
              <a:rPr lang="en-US" sz="1400" dirty="0" smtClean="0"/>
              <a:t>, Pfizer) did not result in any significant neuropsychiatric or cardiovascular risks compared with nicotine-replacement therapy</a:t>
            </a:r>
            <a:r>
              <a:rPr lang="en-US" sz="1400" baseline="30000" dirty="0" smtClean="0"/>
              <a:t>[]</a:t>
            </a:r>
            <a:r>
              <a:rPr lang="en-US" sz="1400" dirty="0" smtClean="0"/>
              <a:t>.</a:t>
            </a:r>
          </a:p>
          <a:p>
            <a:pPr algn="just"/>
            <a:r>
              <a:rPr lang="en-US" sz="1400" dirty="0" smtClean="0"/>
              <a:t>In </a:t>
            </a:r>
            <a:r>
              <a:rPr lang="en-US" sz="1400" dirty="0" smtClean="0"/>
              <a:t>fact, compared with nicotine-replacement therapy, the use of </a:t>
            </a:r>
            <a:r>
              <a:rPr lang="en-US" sz="1400" dirty="0" err="1" smtClean="0"/>
              <a:t>varenicline</a:t>
            </a:r>
            <a:r>
              <a:rPr lang="en-US" sz="1400" dirty="0" smtClean="0"/>
              <a:t> was associated with a 20% lower risk of ischemic heart disease and a significant 34% lower risk of depression and a 44% lower risk of self-harm.</a:t>
            </a:r>
          </a:p>
          <a:p>
            <a:pPr algn="just"/>
            <a:r>
              <a:rPr lang="en-US" sz="1400" dirty="0" smtClean="0"/>
              <a:t>"We noted no evidence of any increased risk of cardiovascular or neuropsychiatric adverse events in smokers using </a:t>
            </a:r>
            <a:r>
              <a:rPr lang="en-US" sz="1400" dirty="0" err="1" smtClean="0"/>
              <a:t>varenicline</a:t>
            </a:r>
            <a:r>
              <a:rPr lang="en-US" sz="1400" dirty="0" smtClean="0"/>
              <a:t> or </a:t>
            </a:r>
            <a:r>
              <a:rPr lang="en-US" sz="1400" dirty="0" err="1" smtClean="0"/>
              <a:t>bupropion</a:t>
            </a:r>
            <a:r>
              <a:rPr lang="en-US" sz="1400" dirty="0" smtClean="0"/>
              <a:t> when compared with [nicotine-replacement therapy] users," write Dr Daniel </a:t>
            </a:r>
            <a:r>
              <a:rPr lang="en-US" sz="1400" dirty="0" err="1" smtClean="0"/>
              <a:t>Kotz</a:t>
            </a:r>
            <a:r>
              <a:rPr lang="en-US" sz="1400" dirty="0" smtClean="0"/>
              <a:t> (Heinrich Heine University, Dusseldorf, Germany) and colleagues. "On the contrary, some events were associated with a reduced risk, including the events with the highest noted incidences (</a:t>
            </a:r>
            <a:r>
              <a:rPr lang="en-US" sz="1400" dirty="0" err="1" smtClean="0"/>
              <a:t>ie</a:t>
            </a:r>
            <a:r>
              <a:rPr lang="en-US" sz="1400" dirty="0" smtClean="0"/>
              <a:t>, depression and ischemic heart disease)."</a:t>
            </a:r>
          </a:p>
          <a:p>
            <a:pPr algn="just"/>
            <a:r>
              <a:rPr lang="en-US" sz="1400" dirty="0" smtClean="0"/>
              <a:t>The researchers report the use of </a:t>
            </a:r>
            <a:r>
              <a:rPr lang="en-US" sz="1400" dirty="0" err="1" smtClean="0"/>
              <a:t>varenicline</a:t>
            </a:r>
            <a:r>
              <a:rPr lang="en-US" sz="1400" dirty="0" smtClean="0"/>
              <a:t> was also associated with significantly lower risks of cerebral infarction, heart failure, and developing an arrhythmia.</a:t>
            </a:r>
          </a:p>
          <a:p>
            <a:pPr algn="just"/>
            <a:r>
              <a:rPr lang="en-US" sz="1400" dirty="0" smtClean="0"/>
              <a:t>The results of the retrospective cohort study are published in the </a:t>
            </a:r>
            <a:r>
              <a:rPr lang="en-US" sz="1400" i="1" dirty="0" smtClean="0"/>
              <a:t>Lancet: Respiratory Medicine</a:t>
            </a:r>
            <a:r>
              <a:rPr lang="en-US" sz="1400" dirty="0" smtClean="0"/>
              <a:t>.</a:t>
            </a:r>
          </a:p>
          <a:p>
            <a:endParaRPr lang="el-GR"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defRPr/>
            </a:pPr>
            <a:r>
              <a:rPr lang="el-GR" sz="3200" b="1" dirty="0" smtClean="0">
                <a:solidFill>
                  <a:schemeClr val="accent1">
                    <a:lumMod val="75000"/>
                  </a:schemeClr>
                </a:solidFill>
                <a:latin typeface="Times New Roman" pitchFamily="18" charset="0"/>
              </a:rPr>
              <a:t>Χαμηλά ποσοστά επιτυχούς διακοπής του καπνίσματος</a:t>
            </a:r>
            <a:endParaRPr lang="en-US" sz="3200" b="1" dirty="0" smtClean="0">
              <a:solidFill>
                <a:schemeClr val="accent1">
                  <a:lumMod val="75000"/>
                </a:schemeClr>
              </a:solidFill>
              <a:latin typeface="Times New Roman" pitchFamily="18" charset="0"/>
            </a:endParaRPr>
          </a:p>
        </p:txBody>
      </p:sp>
      <p:sp>
        <p:nvSpPr>
          <p:cNvPr id="6147" name="Rectangle 3"/>
          <p:cNvSpPr>
            <a:spLocks noGrp="1" noRot="1" noChangeArrowheads="1"/>
          </p:cNvSpPr>
          <p:nvPr>
            <p:ph idx="1"/>
          </p:nvPr>
        </p:nvSpPr>
        <p:spPr>
          <a:xfrm>
            <a:off x="179388" y="2492375"/>
            <a:ext cx="4392612" cy="3529013"/>
          </a:xfrm>
          <a:noFill/>
        </p:spPr>
        <p:txBody>
          <a:bodyPr/>
          <a:lstStyle/>
          <a:p>
            <a:pPr lvl="2" algn="ctr">
              <a:lnSpc>
                <a:spcPct val="120000"/>
              </a:lnSpc>
              <a:buFontTx/>
              <a:buNone/>
            </a:pPr>
            <a:r>
              <a:rPr lang="el-GR" altLang="el-GR" b="1" dirty="0" smtClean="0">
                <a:effectLst/>
                <a:latin typeface="Times New Roman" pitchFamily="18" charset="0"/>
              </a:rPr>
              <a:t>Λιγότεροι από το</a:t>
            </a:r>
            <a:r>
              <a:rPr lang="en-US" altLang="el-GR" b="1" dirty="0" smtClean="0">
                <a:effectLst/>
                <a:latin typeface="Times New Roman" pitchFamily="18" charset="0"/>
              </a:rPr>
              <a:t> 5% </a:t>
            </a:r>
            <a:r>
              <a:rPr lang="el-GR" altLang="el-GR" b="1" dirty="0" smtClean="0">
                <a:effectLst/>
                <a:latin typeface="Times New Roman" pitchFamily="18" charset="0"/>
              </a:rPr>
              <a:t>που προσπαθούν να διακόψουν το κάπνισμα εξακολουθούν να απέχουν 1 χρόνο μετά!!!</a:t>
            </a:r>
            <a:endParaRPr lang="en-US" altLang="el-GR" b="1" dirty="0" smtClean="0">
              <a:effectLst/>
              <a:latin typeface="Times New Roman" pitchFamily="18" charset="0"/>
            </a:endParaRPr>
          </a:p>
        </p:txBody>
      </p:sp>
      <p:pic>
        <p:nvPicPr>
          <p:cNvPr id="6148" name="Picture 5" descr="marllboro1"/>
          <p:cNvPicPr>
            <a:picLocks noChangeAspect="1" noChangeArrowheads="1"/>
          </p:cNvPicPr>
          <p:nvPr/>
        </p:nvPicPr>
        <p:blipFill>
          <a:blip r:embed="rId3"/>
          <a:srcRect/>
          <a:stretch>
            <a:fillRect/>
          </a:stretch>
        </p:blipFill>
        <p:spPr bwMode="auto">
          <a:xfrm>
            <a:off x="5219700" y="2060575"/>
            <a:ext cx="3455988" cy="3816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rrowheads="1"/>
          </p:cNvSpPr>
          <p:nvPr>
            <p:ph type="title"/>
          </p:nvPr>
        </p:nvSpPr>
        <p:spPr>
          <a:xfrm>
            <a:off x="285720" y="2214554"/>
            <a:ext cx="8510588" cy="752475"/>
          </a:xfrm>
          <a:extLst/>
        </p:spPr>
        <p:txBody>
          <a:bodyPr/>
          <a:lstStyle/>
          <a:p>
            <a:pPr algn="ctr">
              <a:defRPr/>
            </a:pPr>
            <a:r>
              <a:rPr lang="en-US" sz="3200" b="1" dirty="0" smtClean="0">
                <a:solidFill>
                  <a:srgbClr val="002060"/>
                </a:solidFill>
                <a:latin typeface="Times New Roman" charset="0"/>
                <a:ea typeface="ＭＳ Ｐゴシック" charset="0"/>
                <a:cs typeface="+mj-cs"/>
              </a:rPr>
              <a:t>Thank you for your attention</a:t>
            </a:r>
            <a:r>
              <a:rPr lang="el-GR" sz="3200" b="1" dirty="0" smtClean="0">
                <a:solidFill>
                  <a:srgbClr val="002060"/>
                </a:solidFill>
                <a:latin typeface="Times New Roman" charset="0"/>
                <a:ea typeface="ＭＳ Ｐゴシック" charset="0"/>
                <a:cs typeface="+mj-cs"/>
              </a:rPr>
              <a:t>.</a:t>
            </a:r>
            <a:endParaRPr lang="el-GR" sz="3200" b="1" dirty="0">
              <a:solidFill>
                <a:srgbClr val="002060"/>
              </a:solidFill>
              <a:latin typeface="Times New Roman" charset="0"/>
              <a:ea typeface="ＭＳ Ｐゴシック" charset="0"/>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
          <p:cNvSpPr>
            <a:spLocks noGrp="1" noChangeArrowheads="1"/>
          </p:cNvSpPr>
          <p:nvPr>
            <p:ph type="title"/>
          </p:nvPr>
        </p:nvSpPr>
        <p:spPr>
          <a:xfrm>
            <a:off x="301625" y="228600"/>
            <a:ext cx="8510588" cy="896938"/>
          </a:xfrm>
        </p:spPr>
        <p:txBody>
          <a:bodyPr lIns="0" tIns="0" rIns="0" bIns="0">
            <a:normAutofit fontScale="90000"/>
          </a:bodyPr>
          <a:lstStyle/>
          <a:p>
            <a:pPr defTabSz="449263"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sz="3200" b="1" dirty="0" smtClean="0">
                <a:solidFill>
                  <a:schemeClr val="accent1">
                    <a:lumMod val="75000"/>
                  </a:schemeClr>
                </a:solidFill>
                <a:latin typeface="Times New Roman" pitchFamily="18" charset="0"/>
              </a:rPr>
              <a:t>Συνδυασμός συμβουλευτικής και φαρμακευτικής αγωγής</a:t>
            </a:r>
          </a:p>
        </p:txBody>
      </p:sp>
      <p:sp>
        <p:nvSpPr>
          <p:cNvPr id="7171" name="Rectangle 3"/>
          <p:cNvSpPr>
            <a:spLocks noGrp="1" noRot="1" noChangeArrowheads="1"/>
          </p:cNvSpPr>
          <p:nvPr>
            <p:ph type="body" sz="half" idx="1"/>
          </p:nvPr>
        </p:nvSpPr>
        <p:spPr>
          <a:xfrm>
            <a:off x="301625" y="1844675"/>
            <a:ext cx="8447088" cy="2952750"/>
          </a:xfrm>
          <a:noFill/>
        </p:spPr>
        <p:txBody>
          <a:bodyPr/>
          <a:lstStyle/>
          <a:p>
            <a:pPr eaLnBrk="1">
              <a:buClrTx/>
              <a:buFontTx/>
              <a:buNone/>
            </a:pPr>
            <a:r>
              <a:rPr lang="el-GR" altLang="el-GR" sz="2400" b="1" u="sng" dirty="0" smtClean="0">
                <a:effectLst/>
                <a:latin typeface="Times New Roman" pitchFamily="18" charset="0"/>
              </a:rPr>
              <a:t>Σύσταση</a:t>
            </a:r>
            <a:r>
              <a:rPr lang="el-GR" altLang="el-GR" sz="2400" b="1" dirty="0" smtClean="0">
                <a:effectLst/>
                <a:latin typeface="Times New Roman" pitchFamily="18" charset="0"/>
              </a:rPr>
              <a:t>: Ο συνδυασμός των φαρμάκων με την παροχή συμβουλών είναι πιο αποτελεσματικός για τη διακοπή του καπνίσματος. Επομένως, όποτε είναι εφικτό, είναι σκόπιμο να παρέχονται σε συνδυασμό στους ασθενείς που προσπαθούν να σταματήσουν το κάπνισμα  </a:t>
            </a:r>
          </a:p>
          <a:p>
            <a:pPr eaLnBrk="1">
              <a:buClrTx/>
              <a:buFontTx/>
              <a:buNone/>
            </a:pPr>
            <a:r>
              <a:rPr lang="el-GR" altLang="el-GR" sz="2400" b="1" dirty="0" smtClean="0">
                <a:effectLst/>
                <a:latin typeface="Times New Roman" pitchFamily="18" charset="0"/>
              </a:rPr>
              <a:t>(</a:t>
            </a:r>
            <a:r>
              <a:rPr lang="el-GR" altLang="el-GR" sz="2400" b="1" dirty="0" err="1" smtClean="0">
                <a:effectLst/>
                <a:latin typeface="Times New Roman" pitchFamily="18" charset="0"/>
              </a:rPr>
              <a:t>level</a:t>
            </a:r>
            <a:r>
              <a:rPr lang="el-GR" altLang="el-GR" sz="2400" b="1" dirty="0" smtClean="0">
                <a:effectLst/>
                <a:latin typeface="Times New Roman" pitchFamily="18" charset="0"/>
              </a:rPr>
              <a:t> </a:t>
            </a:r>
            <a:r>
              <a:rPr lang="el-GR" altLang="el-GR" sz="2400" b="1" dirty="0" err="1" smtClean="0">
                <a:effectLst/>
                <a:latin typeface="Times New Roman" pitchFamily="18" charset="0"/>
              </a:rPr>
              <a:t>of</a:t>
            </a:r>
            <a:r>
              <a:rPr lang="el-GR" altLang="el-GR" sz="2400" b="1" dirty="0" smtClean="0">
                <a:effectLst/>
                <a:latin typeface="Times New Roman" pitchFamily="18" charset="0"/>
              </a:rPr>
              <a:t> </a:t>
            </a:r>
            <a:r>
              <a:rPr lang="el-GR" altLang="el-GR" sz="2400" b="1" dirty="0" err="1" smtClean="0">
                <a:effectLst/>
                <a:latin typeface="Times New Roman" pitchFamily="18" charset="0"/>
              </a:rPr>
              <a:t>evidence</a:t>
            </a:r>
            <a:r>
              <a:rPr lang="el-GR" altLang="el-GR" sz="2400" b="1" dirty="0" smtClean="0">
                <a:effectLst/>
                <a:latin typeface="Times New Roman" pitchFamily="18" charset="0"/>
              </a:rPr>
              <a:t> Α)</a:t>
            </a:r>
          </a:p>
          <a:p>
            <a:pPr>
              <a:lnSpc>
                <a:spcPct val="83000"/>
              </a:lnSpc>
            </a:pPr>
            <a:endParaRPr lang="el-GR" altLang="el-GR" sz="2400" b="1" dirty="0" smtClean="0">
              <a:effectLst/>
              <a:latin typeface="Times New Roman" pitchFamily="18" charset="0"/>
            </a:endParaRPr>
          </a:p>
        </p:txBody>
      </p:sp>
      <p:pic>
        <p:nvPicPr>
          <p:cNvPr id="7172" name="Picture 8"/>
          <p:cNvPicPr>
            <a:picLocks noChangeAspect="1" noChangeArrowheads="1"/>
          </p:cNvPicPr>
          <p:nvPr/>
        </p:nvPicPr>
        <p:blipFill>
          <a:blip r:embed="rId3"/>
          <a:srcRect/>
          <a:stretch>
            <a:fillRect/>
          </a:stretch>
        </p:blipFill>
        <p:spPr bwMode="auto">
          <a:xfrm>
            <a:off x="1087438" y="4652963"/>
            <a:ext cx="6969125" cy="935037"/>
          </a:xfrm>
          <a:prstGeom prst="rect">
            <a:avLst/>
          </a:prstGeom>
          <a:noFill/>
          <a:ln w="9525">
            <a:noFill/>
            <a:miter lim="800000"/>
            <a:headEnd/>
            <a:tailEnd/>
          </a:ln>
        </p:spPr>
      </p:pic>
      <p:sp>
        <p:nvSpPr>
          <p:cNvPr id="7173" name="TextBox 1"/>
          <p:cNvSpPr txBox="1">
            <a:spLocks noChangeArrowheads="1"/>
          </p:cNvSpPr>
          <p:nvPr/>
        </p:nvSpPr>
        <p:spPr bwMode="auto">
          <a:xfrm>
            <a:off x="323850" y="5949950"/>
            <a:ext cx="8712200" cy="706438"/>
          </a:xfrm>
          <a:prstGeom prst="rect">
            <a:avLst/>
          </a:prstGeom>
          <a:noFill/>
          <a:ln w="9525">
            <a:noFill/>
            <a:miter lim="800000"/>
            <a:headEnd/>
            <a:tailEnd/>
          </a:ln>
        </p:spPr>
        <p:txBody>
          <a:bodyPr>
            <a:spAutoFit/>
          </a:bodyPr>
          <a:lstStyle/>
          <a:p>
            <a:r>
              <a:rPr lang="en-US" altLang="el-GR" sz="2000" b="1">
                <a:solidFill>
                  <a:srgbClr val="FF0000"/>
                </a:solidFill>
              </a:rPr>
              <a:t>US Department of Health and Human Services, Public Health Service, 2008 www.surgeongeneral.gov/tobacco/treating_tobacco_use08.pdf</a:t>
            </a:r>
            <a:endParaRPr lang="el-GR" altLang="el-GR" sz="2000" b="1">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0" y="1484313"/>
            <a:ext cx="4643438" cy="4592637"/>
          </a:xfrm>
          <a:prstGeom prst="rect">
            <a:avLst/>
          </a:prstGeom>
          <a:noFill/>
          <a:ln w="9525">
            <a:noFill/>
            <a:round/>
            <a:headEnd/>
            <a:tailEnd/>
          </a:ln>
        </p:spPr>
        <p:txBody>
          <a:bodyPr lIns="90000" tIns="46800" rIns="90000" bIns="46800"/>
          <a:lstStyle/>
          <a:p>
            <a:pPr marL="311150" indent="-311150" defTabSz="449263">
              <a:spcBef>
                <a:spcPts val="450"/>
              </a:spcBef>
              <a:buClr>
                <a:srgbClr val="FFFF00"/>
              </a:buClr>
              <a:buFont typeface="Arial" pitchFamily="34" charset="0"/>
              <a:buChar char="•"/>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pPr>
            <a:r>
              <a:rPr lang="el-GR" altLang="el-GR" b="1" dirty="0"/>
              <a:t>Η νικοτίνη συνδέεται στους α</a:t>
            </a:r>
            <a:r>
              <a:rPr lang="en-GB" altLang="el-GR" b="1" dirty="0"/>
              <a:t>4</a:t>
            </a:r>
            <a:r>
              <a:rPr lang="el-GR" altLang="el-GR" b="1" dirty="0"/>
              <a:t>β</a:t>
            </a:r>
            <a:r>
              <a:rPr lang="en-GB" altLang="el-GR" b="1" dirty="0"/>
              <a:t>2 </a:t>
            </a:r>
            <a:r>
              <a:rPr lang="el-GR" altLang="el-GR" b="1" dirty="0"/>
              <a:t>νικοτινικούς υποδοχείς της </a:t>
            </a:r>
            <a:r>
              <a:rPr lang="el-GR" altLang="el-GR" b="1" dirty="0" err="1"/>
              <a:t>ακετυλχολίνης</a:t>
            </a:r>
            <a:r>
              <a:rPr lang="el-GR" altLang="el-GR" b="1" dirty="0"/>
              <a:t> και πυροδοτεί την έκκριση </a:t>
            </a:r>
            <a:r>
              <a:rPr lang="el-GR" altLang="el-GR" b="1" dirty="0" err="1"/>
              <a:t>ντοπαμίνης</a:t>
            </a:r>
            <a:endParaRPr lang="en-GB" altLang="el-GR" b="1" baseline="30000" dirty="0"/>
          </a:p>
          <a:p>
            <a:pPr marL="311150" indent="-311150" defTabSz="449263">
              <a:spcBef>
                <a:spcPts val="450"/>
              </a:spcBef>
              <a:buClr>
                <a:srgbClr val="FFFF00"/>
              </a:buClr>
              <a:buFont typeface="Georgia" pitchFamily="18" charset="0"/>
              <a:buChar char="•"/>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pPr>
            <a:r>
              <a:rPr lang="el-GR" altLang="el-GR" b="1" dirty="0"/>
              <a:t>Αυτό έχει σαν αποτέλεσμα το αίσθημα ικανοποίησης που σχετίζεται με το κάπνισμα</a:t>
            </a:r>
            <a:r>
              <a:rPr lang="en-GB" altLang="el-GR" b="1" dirty="0"/>
              <a:t> </a:t>
            </a:r>
          </a:p>
          <a:p>
            <a:pPr marL="311150" indent="-311150" defTabSz="449263">
              <a:spcBef>
                <a:spcPts val="450"/>
              </a:spcBef>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pPr>
            <a:endParaRPr lang="el-GR" altLang="el-GR" b="1" baseline="30000" dirty="0"/>
          </a:p>
          <a:p>
            <a:pPr marL="311150" indent="-311150" defTabSz="449263">
              <a:spcBef>
                <a:spcPts val="450"/>
              </a:spcBef>
              <a:buClr>
                <a:srgbClr val="FFFF00"/>
              </a:buClr>
              <a:buFont typeface="Georgia" pitchFamily="18" charset="0"/>
              <a:buChar char="•"/>
              <a:tabLst>
                <a:tab pos="311150" algn="l"/>
                <a:tab pos="758825" algn="l"/>
                <a:tab pos="1208088" algn="l"/>
                <a:tab pos="1657350" algn="l"/>
                <a:tab pos="2106613" algn="l"/>
                <a:tab pos="2555875" algn="l"/>
                <a:tab pos="3005138" algn="l"/>
                <a:tab pos="3454400" algn="l"/>
                <a:tab pos="3903663" algn="l"/>
                <a:tab pos="4352925" algn="l"/>
                <a:tab pos="4802188" algn="l"/>
                <a:tab pos="5251450" algn="l"/>
                <a:tab pos="5700713" algn="l"/>
                <a:tab pos="6149975" algn="l"/>
                <a:tab pos="6599238" algn="l"/>
                <a:tab pos="7048500" algn="l"/>
                <a:tab pos="7497763" algn="l"/>
                <a:tab pos="7947025" algn="l"/>
                <a:tab pos="8396288" algn="l"/>
                <a:tab pos="8845550" algn="l"/>
                <a:tab pos="9294813" algn="l"/>
              </a:tabLst>
            </a:pPr>
            <a:r>
              <a:rPr lang="el-GR" altLang="el-GR" b="1" dirty="0"/>
              <a:t> Η ελάττωση των επιπέδων της νικοτίνης στον εγκέφαλο οδηγεί στο σύνδρομο της στέρησης από τη νικοτίνη</a:t>
            </a:r>
            <a:endParaRPr lang="en-GB" altLang="el-GR" b="1" baseline="30000" dirty="0"/>
          </a:p>
        </p:txBody>
      </p:sp>
      <p:pic>
        <p:nvPicPr>
          <p:cNvPr id="9219" name="Picture 3"/>
          <p:cNvPicPr>
            <a:picLocks noChangeAspect="1" noChangeArrowheads="1"/>
          </p:cNvPicPr>
          <p:nvPr/>
        </p:nvPicPr>
        <p:blipFill>
          <a:blip r:embed="rId3"/>
          <a:srcRect/>
          <a:stretch>
            <a:fillRect/>
          </a:stretch>
        </p:blipFill>
        <p:spPr bwMode="auto">
          <a:xfrm>
            <a:off x="4951413" y="1604963"/>
            <a:ext cx="3717925" cy="4129087"/>
          </a:xfrm>
          <a:prstGeom prst="rect">
            <a:avLst/>
          </a:prstGeom>
          <a:noFill/>
          <a:ln w="9525">
            <a:noFill/>
            <a:round/>
            <a:headEnd/>
            <a:tailEnd/>
          </a:ln>
        </p:spPr>
      </p:pic>
      <p:sp>
        <p:nvSpPr>
          <p:cNvPr id="9220" name="AutoShape 4"/>
          <p:cNvSpPr>
            <a:spLocks noChangeArrowheads="1"/>
          </p:cNvSpPr>
          <p:nvPr/>
        </p:nvSpPr>
        <p:spPr bwMode="auto">
          <a:xfrm rot="2580000">
            <a:off x="5534025" y="3455988"/>
            <a:ext cx="1854200" cy="1728787"/>
          </a:xfrm>
          <a:prstGeom prst="triangle">
            <a:avLst>
              <a:gd name="adj" fmla="val 50000"/>
            </a:avLst>
          </a:prstGeom>
          <a:solidFill>
            <a:srgbClr val="D1E176">
              <a:alpha val="59999"/>
            </a:srgbClr>
          </a:soli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21" name="Oval 5"/>
          <p:cNvSpPr>
            <a:spLocks noChangeArrowheads="1"/>
          </p:cNvSpPr>
          <p:nvPr/>
        </p:nvSpPr>
        <p:spPr bwMode="auto">
          <a:xfrm>
            <a:off x="4819650" y="4132263"/>
            <a:ext cx="1797050" cy="1931987"/>
          </a:xfrm>
          <a:prstGeom prst="ellipse">
            <a:avLst/>
          </a:prstGeom>
          <a:solidFill>
            <a:srgbClr val="D1E176"/>
          </a:solidFill>
          <a:ln w="28440">
            <a:solidFill>
              <a:srgbClr val="BFD630"/>
            </a:solidFill>
            <a:miter lim="800000"/>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pic>
        <p:nvPicPr>
          <p:cNvPr id="9222" name="Picture 6"/>
          <p:cNvPicPr>
            <a:picLocks noChangeAspect="1" noChangeArrowheads="1"/>
          </p:cNvPicPr>
          <p:nvPr/>
        </p:nvPicPr>
        <p:blipFill>
          <a:blip r:embed="rId4"/>
          <a:srcRect/>
          <a:stretch>
            <a:fillRect/>
          </a:stretch>
        </p:blipFill>
        <p:spPr bwMode="auto">
          <a:xfrm>
            <a:off x="5157788" y="4354513"/>
            <a:ext cx="1173162" cy="1555750"/>
          </a:xfrm>
          <a:prstGeom prst="rect">
            <a:avLst/>
          </a:prstGeom>
          <a:noFill/>
          <a:ln w="9525">
            <a:noFill/>
            <a:round/>
            <a:headEnd/>
            <a:tailEnd/>
          </a:ln>
        </p:spPr>
      </p:pic>
      <p:sp>
        <p:nvSpPr>
          <p:cNvPr id="9223" name="Text Box 7"/>
          <p:cNvSpPr txBox="1">
            <a:spLocks noChangeArrowheads="1"/>
          </p:cNvSpPr>
          <p:nvPr/>
        </p:nvSpPr>
        <p:spPr bwMode="auto">
          <a:xfrm>
            <a:off x="5184775" y="4494213"/>
            <a:ext cx="327025" cy="277812"/>
          </a:xfrm>
          <a:prstGeom prst="rect">
            <a:avLst/>
          </a:prstGeom>
          <a:noFill/>
          <a:ln w="9525">
            <a:noFill/>
            <a:round/>
            <a:headEnd/>
            <a:tailEnd/>
          </a:ln>
        </p:spPr>
        <p:txBody>
          <a:bodyPr wrap="none" lIns="90000" tIns="46800" rIns="90000" bIns="46800">
            <a:spAutoFit/>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100" b="1">
                <a:solidFill>
                  <a:srgbClr val="333333"/>
                </a:solidFill>
                <a:latin typeface="Symbol" pitchFamily="18" charset="2"/>
              </a:rPr>
              <a:t></a:t>
            </a:r>
            <a:r>
              <a:rPr lang="el-GR" altLang="el-GR" sz="1100" b="1">
                <a:solidFill>
                  <a:srgbClr val="333333"/>
                </a:solidFill>
                <a:latin typeface="Arial" pitchFamily="34" charset="0"/>
              </a:rPr>
              <a:t>4</a:t>
            </a:r>
          </a:p>
        </p:txBody>
      </p:sp>
      <p:grpSp>
        <p:nvGrpSpPr>
          <p:cNvPr id="9224" name="Group 8"/>
          <p:cNvGrpSpPr>
            <a:grpSpLocks/>
          </p:cNvGrpSpPr>
          <p:nvPr/>
        </p:nvGrpSpPr>
        <p:grpSpPr bwMode="auto">
          <a:xfrm>
            <a:off x="6565900" y="5686425"/>
            <a:ext cx="1327150" cy="676275"/>
            <a:chOff x="4397" y="3385"/>
            <a:chExt cx="888" cy="402"/>
          </a:xfrm>
        </p:grpSpPr>
        <p:sp>
          <p:nvSpPr>
            <p:cNvPr id="9248" name="Oval 9"/>
            <p:cNvSpPr>
              <a:spLocks noChangeArrowheads="1"/>
            </p:cNvSpPr>
            <p:nvPr/>
          </p:nvSpPr>
          <p:spPr bwMode="auto">
            <a:xfrm>
              <a:off x="4447" y="3414"/>
              <a:ext cx="177" cy="156"/>
            </a:xfrm>
            <a:prstGeom prst="ellipse">
              <a:avLst/>
            </a:prstGeom>
            <a:gradFill rotWithShape="0">
              <a:gsLst>
                <a:gs pos="0">
                  <a:srgbClr val="FFFFFF"/>
                </a:gs>
                <a:gs pos="100000">
                  <a:srgbClr val="D2D2D2"/>
                </a:gs>
              </a:gsLst>
              <a:path path="shape">
                <a:fillToRect l="50000" t="50000" r="50000" b="50000"/>
              </a:path>
            </a:gradFill>
            <a:ln w="6480">
              <a:solidFill>
                <a:srgbClr val="000000"/>
              </a:solidFill>
              <a:miter lim="800000"/>
              <a:headEnd/>
              <a:tailEnd/>
            </a:ln>
          </p:spPr>
          <p:txBody>
            <a:bodyPr wrap="none"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800" b="1">
                  <a:solidFill>
                    <a:srgbClr val="000000"/>
                  </a:solidFill>
                  <a:latin typeface="Arial" pitchFamily="34" charset="0"/>
                </a:rPr>
                <a:t>NIC</a:t>
              </a:r>
            </a:p>
          </p:txBody>
        </p:sp>
        <p:grpSp>
          <p:nvGrpSpPr>
            <p:cNvPr id="9249" name="Group 10"/>
            <p:cNvGrpSpPr>
              <a:grpSpLocks/>
            </p:cNvGrpSpPr>
            <p:nvPr/>
          </p:nvGrpSpPr>
          <p:grpSpPr bwMode="auto">
            <a:xfrm>
              <a:off x="4397" y="3577"/>
              <a:ext cx="305" cy="210"/>
              <a:chOff x="4397" y="3577"/>
              <a:chExt cx="305" cy="210"/>
            </a:xfrm>
          </p:grpSpPr>
          <p:sp>
            <p:nvSpPr>
              <p:cNvPr id="9251" name="Oval 11"/>
              <p:cNvSpPr>
                <a:spLocks noChangeArrowheads="1"/>
              </p:cNvSpPr>
              <p:nvPr/>
            </p:nvSpPr>
            <p:spPr bwMode="auto">
              <a:xfrm rot="-6240000">
                <a:off x="4456" y="3644"/>
                <a:ext cx="102" cy="102"/>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52" name="Oval 12"/>
              <p:cNvSpPr>
                <a:spLocks noChangeArrowheads="1"/>
              </p:cNvSpPr>
              <p:nvPr/>
            </p:nvSpPr>
            <p:spPr bwMode="auto">
              <a:xfrm rot="-6240000">
                <a:off x="4514" y="3676"/>
                <a:ext cx="100" cy="103"/>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53" name="Oval 13"/>
              <p:cNvSpPr>
                <a:spLocks noChangeArrowheads="1"/>
              </p:cNvSpPr>
              <p:nvPr/>
            </p:nvSpPr>
            <p:spPr bwMode="auto">
              <a:xfrm rot="-6240000">
                <a:off x="4543" y="3607"/>
                <a:ext cx="100" cy="103"/>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54" name="Oval 14"/>
              <p:cNvSpPr>
                <a:spLocks noChangeArrowheads="1"/>
              </p:cNvSpPr>
              <p:nvPr/>
            </p:nvSpPr>
            <p:spPr bwMode="auto">
              <a:xfrm rot="-6240000">
                <a:off x="4474" y="3588"/>
                <a:ext cx="100" cy="102"/>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55" name="Oval 15"/>
              <p:cNvSpPr>
                <a:spLocks noChangeArrowheads="1"/>
              </p:cNvSpPr>
              <p:nvPr/>
            </p:nvSpPr>
            <p:spPr bwMode="auto">
              <a:xfrm rot="-6240000">
                <a:off x="4592" y="3636"/>
                <a:ext cx="100" cy="103"/>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56" name="Oval 16"/>
              <p:cNvSpPr>
                <a:spLocks noChangeArrowheads="1"/>
              </p:cNvSpPr>
              <p:nvPr/>
            </p:nvSpPr>
            <p:spPr bwMode="auto">
              <a:xfrm rot="-6240000">
                <a:off x="4410" y="3597"/>
                <a:ext cx="101" cy="103"/>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grpSp>
        <p:sp>
          <p:nvSpPr>
            <p:cNvPr id="9250" name="Text Box 17"/>
            <p:cNvSpPr txBox="1">
              <a:spLocks noChangeArrowheads="1"/>
            </p:cNvSpPr>
            <p:nvPr/>
          </p:nvSpPr>
          <p:spPr bwMode="auto">
            <a:xfrm>
              <a:off x="4642" y="3385"/>
              <a:ext cx="645" cy="396"/>
            </a:xfrm>
            <a:prstGeom prst="rect">
              <a:avLst/>
            </a:prstGeom>
            <a:noFill/>
            <a:ln w="9525">
              <a:noFill/>
              <a:round/>
              <a:headEnd/>
              <a:tailEnd/>
            </a:ln>
          </p:spPr>
          <p:txBody>
            <a:bodyPr wrap="none" lIns="90000" tIns="46800" rIns="90000" bIns="46800">
              <a:spAutoFit/>
            </a:bodyPr>
            <a:lstStyle/>
            <a:p>
              <a:pPr defTabSz="449263">
                <a:lnSpc>
                  <a:spcPct val="11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600" b="1">
                  <a:solidFill>
                    <a:srgbClr val="E40059"/>
                  </a:solidFill>
                  <a:latin typeface="Arial Narrow" pitchFamily="34" charset="0"/>
                </a:rPr>
                <a:t>νικοτίνη</a:t>
              </a:r>
            </a:p>
            <a:p>
              <a:pPr defTabSz="449263">
                <a:lnSpc>
                  <a:spcPct val="11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600" b="1">
                  <a:solidFill>
                    <a:srgbClr val="E40059"/>
                  </a:solidFill>
                  <a:latin typeface="Arial Narrow" pitchFamily="34" charset="0"/>
                </a:rPr>
                <a:t>ντοπαμίνη</a:t>
              </a:r>
            </a:p>
          </p:txBody>
        </p:sp>
      </p:grpSp>
      <p:pic>
        <p:nvPicPr>
          <p:cNvPr id="9225" name="Picture 18"/>
          <p:cNvPicPr>
            <a:picLocks noChangeAspect="1" noChangeArrowheads="1"/>
          </p:cNvPicPr>
          <p:nvPr/>
        </p:nvPicPr>
        <p:blipFill>
          <a:blip r:embed="rId5"/>
          <a:srcRect/>
          <a:stretch>
            <a:fillRect/>
          </a:stretch>
        </p:blipFill>
        <p:spPr bwMode="auto">
          <a:xfrm>
            <a:off x="5808663" y="3359150"/>
            <a:ext cx="1312862" cy="455613"/>
          </a:xfrm>
          <a:prstGeom prst="rect">
            <a:avLst/>
          </a:prstGeom>
          <a:noFill/>
          <a:ln w="9525">
            <a:noFill/>
            <a:round/>
            <a:headEnd/>
            <a:tailEnd/>
          </a:ln>
        </p:spPr>
      </p:pic>
      <p:pic>
        <p:nvPicPr>
          <p:cNvPr id="35859" name="Picture 19"/>
          <p:cNvPicPr>
            <a:picLocks noChangeAspect="1" noChangeArrowheads="1"/>
          </p:cNvPicPr>
          <p:nvPr/>
        </p:nvPicPr>
        <p:blipFill>
          <a:blip r:embed="rId6"/>
          <a:srcRect/>
          <a:stretch>
            <a:fillRect/>
          </a:stretch>
        </p:blipFill>
        <p:spPr bwMode="auto">
          <a:xfrm>
            <a:off x="5808663" y="3359150"/>
            <a:ext cx="1312862" cy="455613"/>
          </a:xfrm>
          <a:prstGeom prst="rect">
            <a:avLst/>
          </a:prstGeom>
          <a:noFill/>
          <a:ln w="9525">
            <a:noFill/>
            <a:round/>
            <a:headEnd/>
            <a:tailEnd/>
          </a:ln>
        </p:spPr>
      </p:pic>
      <p:grpSp>
        <p:nvGrpSpPr>
          <p:cNvPr id="4" name="Group 20"/>
          <p:cNvGrpSpPr>
            <a:grpSpLocks/>
          </p:cNvGrpSpPr>
          <p:nvPr/>
        </p:nvGrpSpPr>
        <p:grpSpPr bwMode="auto">
          <a:xfrm>
            <a:off x="5588000" y="3141663"/>
            <a:ext cx="449263" cy="398462"/>
            <a:chOff x="3742" y="1870"/>
            <a:chExt cx="301" cy="237"/>
          </a:xfrm>
        </p:grpSpPr>
        <p:sp>
          <p:nvSpPr>
            <p:cNvPr id="9242" name="Oval 21"/>
            <p:cNvSpPr>
              <a:spLocks noChangeArrowheads="1"/>
            </p:cNvSpPr>
            <p:nvPr/>
          </p:nvSpPr>
          <p:spPr bwMode="auto">
            <a:xfrm rot="1920000">
              <a:off x="3854" y="1889"/>
              <a:ext cx="102" cy="102"/>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43" name="Oval 22"/>
            <p:cNvSpPr>
              <a:spLocks noChangeArrowheads="1"/>
            </p:cNvSpPr>
            <p:nvPr/>
          </p:nvSpPr>
          <p:spPr bwMode="auto">
            <a:xfrm rot="1920000">
              <a:off x="3788" y="1903"/>
              <a:ext cx="102" cy="102"/>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44" name="Oval 23"/>
            <p:cNvSpPr>
              <a:spLocks noChangeArrowheads="1"/>
            </p:cNvSpPr>
            <p:nvPr/>
          </p:nvSpPr>
          <p:spPr bwMode="auto">
            <a:xfrm rot="1920000">
              <a:off x="3818" y="1974"/>
              <a:ext cx="102" cy="103"/>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45" name="Oval 24"/>
            <p:cNvSpPr>
              <a:spLocks noChangeArrowheads="1"/>
            </p:cNvSpPr>
            <p:nvPr/>
          </p:nvSpPr>
          <p:spPr bwMode="auto">
            <a:xfrm rot="1920000">
              <a:off x="3879" y="1940"/>
              <a:ext cx="102" cy="102"/>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46" name="Oval 25"/>
            <p:cNvSpPr>
              <a:spLocks noChangeArrowheads="1"/>
            </p:cNvSpPr>
            <p:nvPr/>
          </p:nvSpPr>
          <p:spPr bwMode="auto">
            <a:xfrm rot="1920000">
              <a:off x="3763" y="1986"/>
              <a:ext cx="102" cy="102"/>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47" name="Oval 26"/>
            <p:cNvSpPr>
              <a:spLocks noChangeArrowheads="1"/>
            </p:cNvSpPr>
            <p:nvPr/>
          </p:nvSpPr>
          <p:spPr bwMode="auto">
            <a:xfrm rot="1920000">
              <a:off x="3924" y="1889"/>
              <a:ext cx="102" cy="103"/>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grpSp>
      <p:grpSp>
        <p:nvGrpSpPr>
          <p:cNvPr id="5" name="Group 27"/>
          <p:cNvGrpSpPr>
            <a:grpSpLocks/>
          </p:cNvGrpSpPr>
          <p:nvPr/>
        </p:nvGrpSpPr>
        <p:grpSpPr bwMode="auto">
          <a:xfrm>
            <a:off x="5664200" y="3365500"/>
            <a:ext cx="509588" cy="392113"/>
            <a:chOff x="3793" y="2003"/>
            <a:chExt cx="341" cy="234"/>
          </a:xfrm>
        </p:grpSpPr>
        <p:sp>
          <p:nvSpPr>
            <p:cNvPr id="9236" name="Oval 28"/>
            <p:cNvSpPr>
              <a:spLocks noChangeArrowheads="1"/>
            </p:cNvSpPr>
            <p:nvPr/>
          </p:nvSpPr>
          <p:spPr bwMode="auto">
            <a:xfrm rot="3000000">
              <a:off x="3937" y="2032"/>
              <a:ext cx="112" cy="106"/>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rot="10800000"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37" name="Oval 29"/>
            <p:cNvSpPr>
              <a:spLocks noChangeArrowheads="1"/>
            </p:cNvSpPr>
            <p:nvPr/>
          </p:nvSpPr>
          <p:spPr bwMode="auto">
            <a:xfrm rot="3000000">
              <a:off x="3869" y="2026"/>
              <a:ext cx="112" cy="106"/>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rot="10800000"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38" name="Oval 30"/>
            <p:cNvSpPr>
              <a:spLocks noChangeArrowheads="1"/>
            </p:cNvSpPr>
            <p:nvPr/>
          </p:nvSpPr>
          <p:spPr bwMode="auto">
            <a:xfrm rot="3000000">
              <a:off x="3872" y="2107"/>
              <a:ext cx="112" cy="106"/>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rot="10800000"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39" name="Oval 31"/>
            <p:cNvSpPr>
              <a:spLocks noChangeArrowheads="1"/>
            </p:cNvSpPr>
            <p:nvPr/>
          </p:nvSpPr>
          <p:spPr bwMode="auto">
            <a:xfrm rot="3000000">
              <a:off x="3944" y="2098"/>
              <a:ext cx="112" cy="106"/>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rot="10800000"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40" name="Oval 32"/>
            <p:cNvSpPr>
              <a:spLocks noChangeArrowheads="1"/>
            </p:cNvSpPr>
            <p:nvPr/>
          </p:nvSpPr>
          <p:spPr bwMode="auto">
            <a:xfrm rot="3000000">
              <a:off x="3814" y="2104"/>
              <a:ext cx="112" cy="106"/>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rot="10800000"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sp>
          <p:nvSpPr>
            <p:cNvPr id="9241" name="Oval 33"/>
            <p:cNvSpPr>
              <a:spLocks noChangeArrowheads="1"/>
            </p:cNvSpPr>
            <p:nvPr/>
          </p:nvSpPr>
          <p:spPr bwMode="auto">
            <a:xfrm rot="3000000">
              <a:off x="4003" y="2061"/>
              <a:ext cx="112" cy="106"/>
            </a:xfrm>
            <a:prstGeom prst="ellipse">
              <a:avLst/>
            </a:prstGeom>
            <a:gradFill rotWithShape="0">
              <a:gsLst>
                <a:gs pos="0">
                  <a:srgbClr val="FFFF00"/>
                </a:gs>
                <a:gs pos="100000">
                  <a:srgbClr val="8F8F00"/>
                </a:gs>
              </a:gsLst>
              <a:path path="shape">
                <a:fillToRect l="50000" t="50000" r="50000" b="50000"/>
              </a:path>
            </a:gradFill>
            <a:ln w="9525">
              <a:noFill/>
              <a:round/>
              <a:headEnd/>
              <a:tailEnd/>
            </a:ln>
          </p:spPr>
          <p:txBody>
            <a:bodyPr rot="10800000" wrap="none" anchor="ctr"/>
            <a:lstStyle/>
            <a:p>
              <a:pPr hangingPunct="0">
                <a:lnSpc>
                  <a:spcPct val="93000"/>
                </a:lnSpc>
                <a:buClr>
                  <a:srgbClr val="000000"/>
                </a:buClr>
                <a:buFont typeface="Times New Roman" pitchFamily="18" charset="0"/>
                <a:buNone/>
              </a:pPr>
              <a:endParaRPr lang="en-US" altLang="el-GR" sz="1800">
                <a:solidFill>
                  <a:schemeClr val="bg1"/>
                </a:solidFill>
                <a:latin typeface="Arial" pitchFamily="34" charset="0"/>
              </a:endParaRPr>
            </a:p>
          </p:txBody>
        </p:sp>
      </p:grpSp>
      <p:sp>
        <p:nvSpPr>
          <p:cNvPr id="35874" name="Oval 34"/>
          <p:cNvSpPr>
            <a:spLocks noChangeArrowheads="1"/>
          </p:cNvSpPr>
          <p:nvPr/>
        </p:nvSpPr>
        <p:spPr bwMode="auto">
          <a:xfrm>
            <a:off x="6923088" y="3608388"/>
            <a:ext cx="214312" cy="214312"/>
          </a:xfrm>
          <a:prstGeom prst="ellipse">
            <a:avLst/>
          </a:prstGeom>
          <a:gradFill rotWithShape="0">
            <a:gsLst>
              <a:gs pos="0">
                <a:srgbClr val="FFFFFF"/>
              </a:gs>
              <a:gs pos="100000">
                <a:srgbClr val="D2D2D2"/>
              </a:gs>
            </a:gsLst>
            <a:path path="shape">
              <a:fillToRect l="50000" t="50000" r="50000" b="50000"/>
            </a:path>
          </a:gradFill>
          <a:ln w="6480">
            <a:solidFill>
              <a:srgbClr val="000000"/>
            </a:solidFill>
            <a:miter lim="800000"/>
            <a:headEnd/>
            <a:tailEnd/>
          </a:ln>
        </p:spPr>
        <p:txBody>
          <a:bodyPr wrap="none"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500" b="1">
                <a:solidFill>
                  <a:srgbClr val="000000"/>
                </a:solidFill>
                <a:latin typeface="Arial" pitchFamily="34" charset="0"/>
              </a:rPr>
              <a:t>NIC</a:t>
            </a:r>
          </a:p>
        </p:txBody>
      </p:sp>
      <p:sp>
        <p:nvSpPr>
          <p:cNvPr id="180260" name="Text Box 35"/>
          <p:cNvSpPr txBox="1">
            <a:spLocks noChangeArrowheads="1"/>
          </p:cNvSpPr>
          <p:nvPr/>
        </p:nvSpPr>
        <p:spPr bwMode="auto">
          <a:xfrm>
            <a:off x="457200" y="274638"/>
            <a:ext cx="8229600" cy="1143000"/>
          </a:xfrm>
          <a:prstGeom prst="rect">
            <a:avLst/>
          </a:prstGeom>
          <a:noFill/>
          <a:ln w="9525">
            <a:noFill/>
            <a:round/>
            <a:headEnd/>
            <a:tailEnd/>
          </a:ln>
        </p:spPr>
        <p:txBody>
          <a:bodyPr lIns="90000" tIns="46800" rIns="90000" bIns="46800" anchor="ct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ea typeface="MS PGothic" pitchFamily="34" charset="-128"/>
              </a:defRPr>
            </a:lvl9pPr>
          </a:lstStyle>
          <a:p>
            <a:pPr algn="ctr" eaLnBrk="1" hangingPunct="1">
              <a:defRPr/>
            </a:pPr>
            <a:r>
              <a:rPr lang="el-GR" sz="3200" b="1" dirty="0" smtClean="0">
                <a:solidFill>
                  <a:schemeClr val="tx2">
                    <a:lumMod val="75000"/>
                  </a:schemeClr>
                </a:solidFill>
                <a:effectLst>
                  <a:outerShdw blurRad="38100" dist="38100" dir="2700000" algn="tl">
                    <a:srgbClr val="000000"/>
                  </a:outerShdw>
                </a:effectLst>
              </a:rPr>
              <a:t>Οι μηχανισμοί δράσης της νικοτίνης στον εγκέφαλο</a:t>
            </a:r>
          </a:p>
        </p:txBody>
      </p:sp>
      <p:sp>
        <p:nvSpPr>
          <p:cNvPr id="9231" name="Text Box 36"/>
          <p:cNvSpPr txBox="1">
            <a:spLocks noChangeArrowheads="1"/>
          </p:cNvSpPr>
          <p:nvPr/>
        </p:nvSpPr>
        <p:spPr bwMode="auto">
          <a:xfrm>
            <a:off x="5957888" y="4483100"/>
            <a:ext cx="327025" cy="276225"/>
          </a:xfrm>
          <a:prstGeom prst="rect">
            <a:avLst/>
          </a:prstGeom>
          <a:noFill/>
          <a:ln w="9525">
            <a:noFill/>
            <a:round/>
            <a:headEnd/>
            <a:tailEnd/>
          </a:ln>
        </p:spPr>
        <p:txBody>
          <a:bodyPr wrap="none" lIns="90000" tIns="46800" rIns="90000" bIns="46800">
            <a:spAutoFit/>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100" b="1">
                <a:solidFill>
                  <a:srgbClr val="333333"/>
                </a:solidFill>
                <a:latin typeface="Symbol" pitchFamily="18" charset="2"/>
              </a:rPr>
              <a:t></a:t>
            </a:r>
            <a:r>
              <a:rPr lang="el-GR" altLang="el-GR" sz="1100" b="1">
                <a:solidFill>
                  <a:srgbClr val="333333"/>
                </a:solidFill>
                <a:latin typeface="Arial" pitchFamily="34" charset="0"/>
              </a:rPr>
              <a:t>4</a:t>
            </a:r>
          </a:p>
        </p:txBody>
      </p:sp>
      <p:sp>
        <p:nvSpPr>
          <p:cNvPr id="9232" name="Text Box 37"/>
          <p:cNvSpPr txBox="1">
            <a:spLocks noChangeArrowheads="1"/>
          </p:cNvSpPr>
          <p:nvPr/>
        </p:nvSpPr>
        <p:spPr bwMode="auto">
          <a:xfrm>
            <a:off x="5443538" y="4314825"/>
            <a:ext cx="322262" cy="276225"/>
          </a:xfrm>
          <a:prstGeom prst="rect">
            <a:avLst/>
          </a:prstGeom>
          <a:noFill/>
          <a:ln w="9525">
            <a:noFill/>
            <a:round/>
            <a:headEnd/>
            <a:tailEnd/>
          </a:ln>
        </p:spPr>
        <p:txBody>
          <a:bodyPr wrap="none" lIns="90000" tIns="46800" rIns="90000" bIns="46800">
            <a:spAutoFit/>
          </a:bodyP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100" b="1">
                <a:solidFill>
                  <a:srgbClr val="333333"/>
                </a:solidFill>
                <a:latin typeface="Symbol" pitchFamily="18" charset="2"/>
              </a:rPr>
              <a:t></a:t>
            </a:r>
            <a:r>
              <a:rPr lang="el-GR" altLang="el-GR" sz="1100" b="1">
                <a:solidFill>
                  <a:srgbClr val="333333"/>
                </a:solidFill>
                <a:latin typeface="Arial" pitchFamily="34" charset="0"/>
              </a:rPr>
              <a:t>2</a:t>
            </a:r>
          </a:p>
        </p:txBody>
      </p:sp>
      <p:sp>
        <p:nvSpPr>
          <p:cNvPr id="9233" name="Text Box 38"/>
          <p:cNvSpPr txBox="1">
            <a:spLocks noChangeArrowheads="1"/>
          </p:cNvSpPr>
          <p:nvPr/>
        </p:nvSpPr>
        <p:spPr bwMode="auto">
          <a:xfrm>
            <a:off x="5537200" y="4530725"/>
            <a:ext cx="322263" cy="277813"/>
          </a:xfrm>
          <a:prstGeom prst="rect">
            <a:avLst/>
          </a:prstGeom>
          <a:noFill/>
          <a:ln w="9525">
            <a:noFill/>
            <a:round/>
            <a:headEnd/>
            <a:tailEnd/>
          </a:ln>
        </p:spPr>
        <p:txBody>
          <a:bodyPr wrap="none" lIns="90000" tIns="46800" rIns="90000" bIns="46800">
            <a:spAutoFit/>
          </a:bodyP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100" b="1">
                <a:solidFill>
                  <a:srgbClr val="333333"/>
                </a:solidFill>
                <a:latin typeface="Symbol" pitchFamily="18" charset="2"/>
              </a:rPr>
              <a:t></a:t>
            </a:r>
            <a:r>
              <a:rPr lang="el-GR" altLang="el-GR" sz="1100" b="1">
                <a:solidFill>
                  <a:srgbClr val="333333"/>
                </a:solidFill>
                <a:latin typeface="Arial" pitchFamily="34" charset="0"/>
              </a:rPr>
              <a:t>2</a:t>
            </a:r>
          </a:p>
        </p:txBody>
      </p:sp>
      <p:sp>
        <p:nvSpPr>
          <p:cNvPr id="9234" name="Text Box 39"/>
          <p:cNvSpPr txBox="1">
            <a:spLocks noChangeArrowheads="1"/>
          </p:cNvSpPr>
          <p:nvPr/>
        </p:nvSpPr>
        <p:spPr bwMode="auto">
          <a:xfrm>
            <a:off x="5705475" y="4319588"/>
            <a:ext cx="323850" cy="277812"/>
          </a:xfrm>
          <a:prstGeom prst="rect">
            <a:avLst/>
          </a:prstGeom>
          <a:noFill/>
          <a:ln w="9525">
            <a:noFill/>
            <a:round/>
            <a:headEnd/>
            <a:tailEnd/>
          </a:ln>
        </p:spPr>
        <p:txBody>
          <a:bodyPr wrap="none" lIns="90000" tIns="46800" rIns="90000" bIns="46800">
            <a:spAutoFit/>
          </a:bodyP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100" b="1">
                <a:solidFill>
                  <a:srgbClr val="333333"/>
                </a:solidFill>
                <a:latin typeface="Symbol" pitchFamily="18" charset="2"/>
              </a:rPr>
              <a:t></a:t>
            </a:r>
            <a:r>
              <a:rPr lang="el-GR" altLang="el-GR" sz="1100" b="1">
                <a:solidFill>
                  <a:srgbClr val="333333"/>
                </a:solidFill>
                <a:latin typeface="Arial" pitchFamily="34" charset="0"/>
              </a:rPr>
              <a:t>2</a:t>
            </a:r>
          </a:p>
        </p:txBody>
      </p:sp>
      <p:sp>
        <p:nvSpPr>
          <p:cNvPr id="9235" name="Text Box 40"/>
          <p:cNvSpPr txBox="1">
            <a:spLocks noChangeArrowheads="1"/>
          </p:cNvSpPr>
          <p:nvPr/>
        </p:nvSpPr>
        <p:spPr bwMode="auto">
          <a:xfrm flipH="1">
            <a:off x="4791075" y="5876925"/>
            <a:ext cx="1296988" cy="677863"/>
          </a:xfrm>
          <a:prstGeom prst="rect">
            <a:avLst/>
          </a:prstGeom>
          <a:noFill/>
          <a:ln w="9525">
            <a:noFill/>
            <a:round/>
            <a:headEnd/>
            <a:tailEnd/>
          </a:ln>
        </p:spPr>
        <p:txBody>
          <a:bodyPr lIns="90000" tIns="46800" rIns="90000" bIns="46800">
            <a:spAutoFit/>
          </a:bodyPr>
          <a:lstStyle/>
          <a:p>
            <a:pPr defTabSz="449263">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600" b="1">
                <a:solidFill>
                  <a:srgbClr val="FF0000"/>
                </a:solidFill>
                <a:latin typeface="Lucida Grande" charset="0"/>
              </a:rPr>
              <a:t>α</a:t>
            </a:r>
            <a:r>
              <a:rPr lang="en-GB" altLang="el-GR" sz="1600" b="1">
                <a:solidFill>
                  <a:srgbClr val="FF0000"/>
                </a:solidFill>
                <a:latin typeface="Arial Narrow" pitchFamily="34" charset="0"/>
              </a:rPr>
              <a:t>4</a:t>
            </a:r>
            <a:r>
              <a:rPr lang="el-GR" altLang="el-GR" sz="1600" b="1">
                <a:solidFill>
                  <a:srgbClr val="FF0000"/>
                </a:solidFill>
                <a:latin typeface="Lucida Grande" charset="0"/>
              </a:rPr>
              <a:t>β</a:t>
            </a:r>
            <a:r>
              <a:rPr lang="en-GB" altLang="el-GR" sz="1600" b="1">
                <a:solidFill>
                  <a:srgbClr val="FF0000"/>
                </a:solidFill>
                <a:latin typeface="Arial Narrow" pitchFamily="34" charset="0"/>
              </a:rPr>
              <a:t>2</a:t>
            </a:r>
          </a:p>
          <a:p>
            <a:pPr defTabSz="449263">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600" b="1">
                <a:solidFill>
                  <a:srgbClr val="FF0000"/>
                </a:solidFill>
                <a:latin typeface="Arial Narrow" pitchFamily="34" charset="0"/>
              </a:rPr>
              <a:t>Υποδοχείς  νικοτίνης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afterEffect">
                                  <p:stCondLst>
                                    <p:cond delay="0"/>
                                  </p:stCondLst>
                                  <p:childTnLst>
                                    <p:set>
                                      <p:cBhvr additive="repl">
                                        <p:cTn id="6" dur="1" fill="hold">
                                          <p:stCondLst>
                                            <p:cond delay="0"/>
                                          </p:stCondLst>
                                        </p:cTn>
                                        <p:tgtEl>
                                          <p:spTgt spid="35874"/>
                                        </p:tgtEl>
                                        <p:attrNameLst>
                                          <p:attrName>style.visibility</p:attrName>
                                        </p:attrNameLst>
                                      </p:cBhvr>
                                      <p:to>
                                        <p:strVal val="visible"/>
                                      </p:to>
                                    </p:set>
                                    <p:animEffect transition="in" filter="fade">
                                      <p:cBhvr additive="repl">
                                        <p:cTn id="7" dur="1000"/>
                                        <p:tgtEl>
                                          <p:spTgt spid="35874"/>
                                        </p:tgtEl>
                                      </p:cBhvr>
                                    </p:animEffect>
                                    <p:anim calcmode="lin" valueType="num">
                                      <p:cBhvr additive="repl">
                                        <p:cTn id="8" dur="1000" fill="hold"/>
                                        <p:tgtEl>
                                          <p:spTgt spid="35874"/>
                                        </p:tgtEl>
                                        <p:attrNameLst>
                                          <p:attrName>ppt_x</p:attrName>
                                        </p:attrNameLst>
                                      </p:cBhvr>
                                      <p:tavLst>
                                        <p:tav>
                                          <p:val>
                                            <p:strVal val="#ppt_x"/>
                                          </p:val>
                                        </p:tav>
                                        <p:tav>
                                          <p:val>
                                            <p:strVal val="#ppt_x"/>
                                          </p:val>
                                        </p:tav>
                                      </p:tavLst>
                                    </p:anim>
                                    <p:anim calcmode="lin" valueType="num">
                                      <p:cBhvr additive="repl">
                                        <p:cTn id="9" dur="1000" fill="hold"/>
                                        <p:tgtEl>
                                          <p:spTgt spid="35874"/>
                                        </p:tgtEl>
                                        <p:attrNameLst>
                                          <p:attrName>ppt_y</p:attrName>
                                        </p:attrNameLst>
                                      </p:cBhvr>
                                      <p:tavLst>
                                        <p:tav>
                                          <p:val>
                                            <p:strVal val="#ppt_y+.1"/>
                                          </p:val>
                                        </p:tav>
                                        <p:tav>
                                          <p:val>
                                            <p:strVal val="#ppt_y"/>
                                          </p:val>
                                        </p:tav>
                                      </p:tavLst>
                                    </p:anim>
                                  </p:childTnLst>
                                </p:cTn>
                              </p:par>
                            </p:childTnLst>
                          </p:cTn>
                        </p:par>
                        <p:par>
                          <p:cTn id="10" fill="hold" nodeType="afterGroup">
                            <p:stCondLst>
                              <p:cond delay="1000"/>
                            </p:stCondLst>
                            <p:childTnLst>
                              <p:par>
                                <p:cTn id="11" presetID="22" presetClass="entr" presetSubtype="2" fill="hold" nodeType="afterEffect">
                                  <p:stCondLst>
                                    <p:cond delay="0"/>
                                  </p:stCondLst>
                                  <p:childTnLst>
                                    <p:set>
                                      <p:cBhvr additive="repl">
                                        <p:cTn id="12" dur="1" fill="hold">
                                          <p:stCondLst>
                                            <p:cond delay="0"/>
                                          </p:stCondLst>
                                        </p:cTn>
                                        <p:tgtEl>
                                          <p:spTgt spid="35859"/>
                                        </p:tgtEl>
                                        <p:attrNameLst>
                                          <p:attrName>style.visibility</p:attrName>
                                        </p:attrNameLst>
                                      </p:cBhvr>
                                      <p:to>
                                        <p:strVal val="visible"/>
                                      </p:to>
                                    </p:set>
                                    <p:animEffect transition="in" filter="wipe(right)">
                                      <p:cBhvr additive="repl">
                                        <p:cTn id="13" dur="3000"/>
                                        <p:tgtEl>
                                          <p:spTgt spid="35859"/>
                                        </p:tgtEl>
                                      </p:cBhvr>
                                    </p:animEffect>
                                  </p:childTnLst>
                                </p:cTn>
                              </p:par>
                            </p:childTnLst>
                          </p:cTn>
                        </p:par>
                        <p:par>
                          <p:cTn id="14" fill="hold" nodeType="afterGroup">
                            <p:stCondLst>
                              <p:cond delay="4000"/>
                            </p:stCondLst>
                            <p:childTnLst>
                              <p:par>
                                <p:cTn id="15" presetID="22" presetClass="exit" presetSubtype="2" fill="hold" nodeType="afterEffect">
                                  <p:stCondLst>
                                    <p:cond delay="0"/>
                                  </p:stCondLst>
                                  <p:childTnLst>
                                    <p:animEffect transition="out" filter="wipe(right)">
                                      <p:cBhvr additive="repl">
                                        <p:cTn id="16" dur="2000"/>
                                        <p:tgtEl>
                                          <p:spTgt spid="35859"/>
                                        </p:tgtEl>
                                      </p:cBhvr>
                                    </p:animEffect>
                                    <p:set>
                                      <p:cBhvr additive="repl">
                                        <p:cTn id="17" dur="1" fill="hold">
                                          <p:stCondLst>
                                            <p:cond delay="0"/>
                                          </p:stCondLst>
                                        </p:cTn>
                                        <p:tgtEl>
                                          <p:spTgt spid="35859"/>
                                        </p:tgtEl>
                                        <p:attrNameLst>
                                          <p:attrName>style.visibility</p:attrName>
                                        </p:attrNameLst>
                                      </p:cBhvr>
                                      <p:to>
                                        <p:strVal val="hidden"/>
                                      </p:to>
                                    </p:set>
                                  </p:childTnLst>
                                </p:cTn>
                              </p:par>
                            </p:childTnLst>
                          </p:cTn>
                        </p:par>
                        <p:par>
                          <p:cTn id="18" fill="hold" nodeType="afterGroup">
                            <p:stCondLst>
                              <p:cond delay="6000"/>
                            </p:stCondLst>
                            <p:childTnLst>
                              <p:par>
                                <p:cTn id="19" presetID="53" presetClass="entr" fill="hold" nodeType="afterEffect">
                                  <p:stCondLst>
                                    <p:cond delay="0"/>
                                  </p:stCondLst>
                                  <p:childTnLst>
                                    <p:set>
                                      <p:cBhvr additive="repl">
                                        <p:cTn id="20" dur="1" fill="hold">
                                          <p:stCondLst>
                                            <p:cond delay="0"/>
                                          </p:stCondLst>
                                        </p:cTn>
                                        <p:tgtEl>
                                          <p:spTgt spid="5"/>
                                        </p:tgtEl>
                                        <p:attrNameLst>
                                          <p:attrName>style.visibility</p:attrName>
                                        </p:attrNameLst>
                                      </p:cBhvr>
                                      <p:to>
                                        <p:strVal val="visible"/>
                                      </p:to>
                                    </p:set>
                                    <p:anim calcmode="lin" valueType="num">
                                      <p:cBhvr additive="repl">
                                        <p:cTn id="21" dur="500" fill="hold"/>
                                        <p:tgtEl>
                                          <p:spTgt spid="5"/>
                                        </p:tgtEl>
                                        <p:attrNameLst>
                                          <p:attrName>ppt_w</p:attrName>
                                        </p:attrNameLst>
                                      </p:cBhvr>
                                      <p:tavLst>
                                        <p:tav>
                                          <p:val>
                                            <p:fltVal val="0"/>
                                          </p:val>
                                        </p:tav>
                                        <p:tav>
                                          <p:val>
                                            <p:strVal val="#ppt_w"/>
                                          </p:val>
                                        </p:tav>
                                      </p:tavLst>
                                    </p:anim>
                                    <p:anim calcmode="lin" valueType="num">
                                      <p:cBhvr additive="repl">
                                        <p:cTn id="22" dur="500" fill="hold"/>
                                        <p:tgtEl>
                                          <p:spTgt spid="5"/>
                                        </p:tgtEl>
                                        <p:attrNameLst>
                                          <p:attrName>ppt_h</p:attrName>
                                        </p:attrNameLst>
                                      </p:cBhvr>
                                      <p:tavLst>
                                        <p:tav>
                                          <p:val>
                                            <p:fltVal val="0"/>
                                          </p:val>
                                        </p:tav>
                                        <p:tav>
                                          <p:val>
                                            <p:strVal val="#ppt_h"/>
                                          </p:val>
                                        </p:tav>
                                      </p:tavLst>
                                    </p:anim>
                                    <p:animEffect transition="in" filter="fade">
                                      <p:cBhvr additive="repl">
                                        <p:cTn id="23" dur="500"/>
                                        <p:tgtEl>
                                          <p:spTgt spid="5"/>
                                        </p:tgtEl>
                                      </p:cBhvr>
                                    </p:animEffect>
                                  </p:childTnLst>
                                </p:cTn>
                              </p:par>
                            </p:childTnLst>
                          </p:cTn>
                        </p:par>
                        <p:par>
                          <p:cTn id="24" fill="hold" nodeType="afterGroup">
                            <p:stCondLst>
                              <p:cond delay="6500"/>
                            </p:stCondLst>
                            <p:childTnLst>
                              <p:par>
                                <p:cTn id="25" presetID="53" presetClass="entr" fill="hold" nodeType="afterEffect">
                                  <p:stCondLst>
                                    <p:cond delay="0"/>
                                  </p:stCondLst>
                                  <p:childTnLst>
                                    <p:set>
                                      <p:cBhvr additive="repl">
                                        <p:cTn id="26" dur="1" fill="hold">
                                          <p:stCondLst>
                                            <p:cond delay="0"/>
                                          </p:stCondLst>
                                        </p:cTn>
                                        <p:tgtEl>
                                          <p:spTgt spid="4"/>
                                        </p:tgtEl>
                                        <p:attrNameLst>
                                          <p:attrName>style.visibility</p:attrName>
                                        </p:attrNameLst>
                                      </p:cBhvr>
                                      <p:to>
                                        <p:strVal val="visible"/>
                                      </p:to>
                                    </p:set>
                                    <p:anim calcmode="lin" valueType="num">
                                      <p:cBhvr additive="repl">
                                        <p:cTn id="27" dur="500" fill="hold"/>
                                        <p:tgtEl>
                                          <p:spTgt spid="4"/>
                                        </p:tgtEl>
                                        <p:attrNameLst>
                                          <p:attrName>ppt_w</p:attrName>
                                        </p:attrNameLst>
                                      </p:cBhvr>
                                      <p:tavLst>
                                        <p:tav>
                                          <p:val>
                                            <p:fltVal val="0"/>
                                          </p:val>
                                        </p:tav>
                                        <p:tav>
                                          <p:val>
                                            <p:strVal val="#ppt_w"/>
                                          </p:val>
                                        </p:tav>
                                      </p:tavLst>
                                    </p:anim>
                                    <p:anim calcmode="lin" valueType="num">
                                      <p:cBhvr additive="repl">
                                        <p:cTn id="28" dur="500" fill="hold"/>
                                        <p:tgtEl>
                                          <p:spTgt spid="4"/>
                                        </p:tgtEl>
                                        <p:attrNameLst>
                                          <p:attrName>ppt_h</p:attrName>
                                        </p:attrNameLst>
                                      </p:cBhvr>
                                      <p:tavLst>
                                        <p:tav>
                                          <p:val>
                                            <p:fltVal val="0"/>
                                          </p:val>
                                        </p:tav>
                                        <p:tav>
                                          <p:val>
                                            <p:strVal val="#ppt_h"/>
                                          </p:val>
                                        </p:tav>
                                      </p:tavLst>
                                    </p:anim>
                                    <p:animEffect transition="in" filter="fade">
                                      <p:cBhvr additive="repl">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Rot="1" noChangeArrowheads="1"/>
          </p:cNvSpPr>
          <p:nvPr>
            <p:ph type="title" idx="4294967295"/>
          </p:nvPr>
        </p:nvSpPr>
        <p:spPr>
          <a:xfrm>
            <a:off x="142844" y="0"/>
            <a:ext cx="9144000" cy="1143000"/>
          </a:xfrm>
        </p:spPr>
        <p:txBody>
          <a:bodyPr/>
          <a:lstStyle/>
          <a:p>
            <a:pPr eaLnBrk="1" hangingPunct="1">
              <a:defRPr/>
            </a:pPr>
            <a:r>
              <a:rPr lang="en-US" sz="3200" b="1" dirty="0" err="1" smtClean="0">
                <a:solidFill>
                  <a:schemeClr val="tx2">
                    <a:lumMod val="75000"/>
                  </a:schemeClr>
                </a:solidFill>
                <a:latin typeface="Times New Roman" pitchFamily="18" charset="0"/>
              </a:rPr>
              <a:t>Champix</a:t>
            </a:r>
            <a:r>
              <a:rPr lang="en-US" sz="3200" b="1" dirty="0" smtClean="0">
                <a:solidFill>
                  <a:schemeClr val="tx2">
                    <a:lumMod val="75000"/>
                  </a:schemeClr>
                </a:solidFill>
                <a:latin typeface="Times New Roman" pitchFamily="18" charset="0"/>
                <a:sym typeface="Symbol" pitchFamily="18" charset="2"/>
              </a:rPr>
              <a:t></a:t>
            </a:r>
            <a:r>
              <a:rPr lang="en-US" sz="3200" b="1" dirty="0" smtClean="0">
                <a:solidFill>
                  <a:schemeClr val="tx2">
                    <a:lumMod val="75000"/>
                  </a:schemeClr>
                </a:solidFill>
                <a:latin typeface="Times New Roman" pitchFamily="18" charset="0"/>
              </a:rPr>
              <a:t> (</a:t>
            </a:r>
            <a:r>
              <a:rPr lang="el-GR" sz="3200" b="1" dirty="0" err="1" smtClean="0">
                <a:solidFill>
                  <a:schemeClr val="tx2">
                    <a:lumMod val="75000"/>
                  </a:schemeClr>
                </a:solidFill>
                <a:latin typeface="Times New Roman" pitchFamily="18" charset="0"/>
              </a:rPr>
              <a:t>βαρενικλίνη</a:t>
            </a:r>
            <a:r>
              <a:rPr lang="en-US" sz="3200" b="1" dirty="0" smtClean="0">
                <a:solidFill>
                  <a:schemeClr val="tx2">
                    <a:lumMod val="75000"/>
                  </a:schemeClr>
                </a:solidFill>
                <a:latin typeface="Times New Roman" pitchFamily="18" charset="0"/>
              </a:rPr>
              <a:t>):</a:t>
            </a:r>
            <a:r>
              <a:rPr lang="el-GR" sz="3200" b="1" dirty="0" smtClean="0">
                <a:solidFill>
                  <a:schemeClr val="tx2">
                    <a:lumMod val="75000"/>
                  </a:schemeClr>
                </a:solidFill>
                <a:latin typeface="Times New Roman" pitchFamily="18" charset="0"/>
              </a:rPr>
              <a:t>Ιδιαίτερα Εκλεκτικός Μερικός Αγωνιστής του</a:t>
            </a:r>
            <a:r>
              <a:rPr lang="en-US" sz="3200" b="1" dirty="0" smtClean="0">
                <a:solidFill>
                  <a:schemeClr val="tx2">
                    <a:lumMod val="75000"/>
                  </a:schemeClr>
                </a:solidFill>
                <a:latin typeface="Times New Roman" pitchFamily="18" charset="0"/>
              </a:rPr>
              <a:t> </a:t>
            </a:r>
            <a:r>
              <a:rPr lang="en-US" sz="3200" b="1" dirty="0" smtClean="0">
                <a:solidFill>
                  <a:schemeClr val="tx2">
                    <a:lumMod val="75000"/>
                  </a:schemeClr>
                </a:solidFill>
                <a:latin typeface="Times New Roman" pitchFamily="18" charset="0"/>
                <a:sym typeface="Symbol" pitchFamily="18" charset="2"/>
              </a:rPr>
              <a:t></a:t>
            </a:r>
            <a:r>
              <a:rPr lang="en-US" sz="3200" b="1" dirty="0" smtClean="0">
                <a:solidFill>
                  <a:schemeClr val="tx2">
                    <a:lumMod val="75000"/>
                  </a:schemeClr>
                </a:solidFill>
                <a:latin typeface="Times New Roman" pitchFamily="18" charset="0"/>
              </a:rPr>
              <a:t>4</a:t>
            </a:r>
            <a:r>
              <a:rPr lang="el-GR" sz="3200" b="1" dirty="0" smtClean="0">
                <a:solidFill>
                  <a:schemeClr val="tx2">
                    <a:lumMod val="75000"/>
                  </a:schemeClr>
                </a:solidFill>
                <a:latin typeface="Times New Roman" pitchFamily="18" charset="0"/>
                <a:sym typeface="Symbol" pitchFamily="18" charset="2"/>
              </a:rPr>
              <a:t></a:t>
            </a:r>
            <a:r>
              <a:rPr lang="en-US" sz="3200" b="1" dirty="0" smtClean="0">
                <a:solidFill>
                  <a:schemeClr val="tx2">
                    <a:lumMod val="75000"/>
                  </a:schemeClr>
                </a:solidFill>
                <a:latin typeface="Times New Roman" pitchFamily="18" charset="0"/>
              </a:rPr>
              <a:t>2 </a:t>
            </a:r>
            <a:r>
              <a:rPr lang="el-GR" sz="3200" b="1" dirty="0" smtClean="0">
                <a:solidFill>
                  <a:schemeClr val="tx2">
                    <a:lumMod val="75000"/>
                  </a:schemeClr>
                </a:solidFill>
                <a:latin typeface="Times New Roman" pitchFamily="18" charset="0"/>
              </a:rPr>
              <a:t>Υποδοχέα</a:t>
            </a:r>
            <a:endParaRPr lang="en-US" sz="3200" b="1" dirty="0" smtClean="0">
              <a:solidFill>
                <a:schemeClr val="tx2">
                  <a:lumMod val="75000"/>
                </a:schemeClr>
              </a:solidFill>
              <a:latin typeface="Times New Roman" pitchFamily="18" charset="0"/>
            </a:endParaRPr>
          </a:p>
        </p:txBody>
      </p:sp>
      <p:sp>
        <p:nvSpPr>
          <p:cNvPr id="27651" name="Text Box 6"/>
          <p:cNvSpPr txBox="1">
            <a:spLocks noChangeArrowheads="1"/>
          </p:cNvSpPr>
          <p:nvPr/>
        </p:nvSpPr>
        <p:spPr bwMode="auto">
          <a:xfrm>
            <a:off x="604838" y="4692650"/>
            <a:ext cx="4121150" cy="787400"/>
          </a:xfrm>
          <a:prstGeom prst="rect">
            <a:avLst/>
          </a:prstGeom>
          <a:noFill/>
          <a:ln w="9525">
            <a:noFill/>
            <a:miter lim="800000"/>
            <a:headEnd/>
            <a:tailEnd/>
          </a:ln>
        </p:spPr>
        <p:txBody>
          <a:bodyPr>
            <a:spAutoFit/>
          </a:bodyPr>
          <a:lstStyle/>
          <a:p>
            <a:pPr eaLnBrk="0" hangingPunct="0">
              <a:lnSpc>
                <a:spcPct val="95000"/>
              </a:lnSpc>
            </a:pPr>
            <a:r>
              <a:rPr lang="el-GR" altLang="el-GR" sz="1600" b="1" dirty="0"/>
              <a:t>Η πρόσδεση της νικοτίνης στον</a:t>
            </a:r>
            <a:r>
              <a:rPr lang="en-US" altLang="el-GR" sz="1600" b="1" dirty="0"/>
              <a:t> </a:t>
            </a:r>
            <a:r>
              <a:rPr lang="en-US" altLang="el-GR" sz="1600" b="1" dirty="0">
                <a:sym typeface="Symbol" pitchFamily="18" charset="2"/>
              </a:rPr>
              <a:t></a:t>
            </a:r>
            <a:r>
              <a:rPr lang="en-US" altLang="el-GR" sz="1600" b="1" dirty="0"/>
              <a:t>4</a:t>
            </a:r>
            <a:r>
              <a:rPr lang="el-GR" altLang="el-GR" sz="1600" b="1" dirty="0">
                <a:sym typeface="Symbol" pitchFamily="18" charset="2"/>
              </a:rPr>
              <a:t></a:t>
            </a:r>
            <a:r>
              <a:rPr lang="en-US" altLang="el-GR" sz="1600" b="1" dirty="0"/>
              <a:t>2 </a:t>
            </a:r>
            <a:r>
              <a:rPr lang="el-GR" altLang="el-GR" sz="1600" b="1" dirty="0"/>
              <a:t>νικοτινικό υποδοχέα στο</a:t>
            </a:r>
            <a:r>
              <a:rPr lang="en-US" altLang="el-GR" sz="1600" b="1" dirty="0"/>
              <a:t> VTA </a:t>
            </a:r>
            <a:r>
              <a:rPr lang="el-GR" altLang="el-GR" sz="1600" b="1" dirty="0"/>
              <a:t>πιστεύεται ότι προκαλεί την απελευθέρωση </a:t>
            </a:r>
            <a:r>
              <a:rPr lang="el-GR" altLang="el-GR" sz="1600" b="1" dirty="0" err="1" smtClean="0"/>
              <a:t>ντοπαμίνης</a:t>
            </a:r>
            <a:r>
              <a:rPr lang="el-GR" altLang="el-GR" sz="1600" b="1" dirty="0" smtClean="0"/>
              <a:t>.</a:t>
            </a:r>
            <a:r>
              <a:rPr lang="en-US" altLang="el-GR" sz="1600" b="1" dirty="0" smtClean="0"/>
              <a:t> </a:t>
            </a:r>
            <a:endParaRPr lang="en-US" altLang="el-GR" sz="1600" b="1" dirty="0"/>
          </a:p>
        </p:txBody>
      </p:sp>
      <p:sp>
        <p:nvSpPr>
          <p:cNvPr id="27652" name="Text Box 7"/>
          <p:cNvSpPr txBox="1">
            <a:spLocks noChangeArrowheads="1"/>
          </p:cNvSpPr>
          <p:nvPr/>
        </p:nvSpPr>
        <p:spPr bwMode="auto">
          <a:xfrm>
            <a:off x="4689475" y="4692650"/>
            <a:ext cx="4383088" cy="1988237"/>
          </a:xfrm>
          <a:prstGeom prst="rect">
            <a:avLst/>
          </a:prstGeom>
          <a:noFill/>
          <a:ln w="9525">
            <a:noFill/>
            <a:miter lim="800000"/>
            <a:headEnd/>
            <a:tailEnd/>
          </a:ln>
        </p:spPr>
        <p:txBody>
          <a:bodyPr>
            <a:spAutoFit/>
          </a:bodyPr>
          <a:lstStyle/>
          <a:p>
            <a:pPr eaLnBrk="0" hangingPunct="0">
              <a:lnSpc>
                <a:spcPct val="95000"/>
              </a:lnSpc>
            </a:pPr>
            <a:r>
              <a:rPr lang="el-GR" altLang="el-GR" sz="1400" b="1" dirty="0" smtClean="0"/>
              <a:t>Πιστεύεται </a:t>
            </a:r>
            <a:r>
              <a:rPr lang="el-GR" altLang="el-GR" sz="1400" b="1" dirty="0"/>
              <a:t>ότι οδηγεί </a:t>
            </a:r>
            <a:r>
              <a:rPr lang="el-GR" altLang="el-GR" sz="1400" b="1" dirty="0" smtClean="0"/>
              <a:t> στην:</a:t>
            </a:r>
            <a:endParaRPr lang="el-GR" altLang="el-GR" sz="1400" b="1" dirty="0"/>
          </a:p>
          <a:p>
            <a:pPr eaLnBrk="0" hangingPunct="0">
              <a:lnSpc>
                <a:spcPct val="95000"/>
              </a:lnSpc>
              <a:buFont typeface="Wingdings" pitchFamily="2" charset="2"/>
              <a:buNone/>
            </a:pPr>
            <a:r>
              <a:rPr lang="el-GR" altLang="el-GR" sz="1400" b="1" dirty="0">
                <a:sym typeface="Wingdings" pitchFamily="2" charset="2"/>
              </a:rPr>
              <a:t> </a:t>
            </a:r>
            <a:r>
              <a:rPr lang="el-GR" altLang="el-GR" sz="1400" b="1" dirty="0"/>
              <a:t>αποδέσμευση χαμηλότερης ποσότητας </a:t>
            </a:r>
            <a:r>
              <a:rPr lang="el-GR" altLang="el-GR" sz="1400" b="1" dirty="0" err="1"/>
              <a:t>ντοπαμίνης</a:t>
            </a:r>
            <a:endParaRPr lang="el-GR" altLang="el-GR" sz="1400" b="1" dirty="0"/>
          </a:p>
          <a:p>
            <a:pPr eaLnBrk="0" hangingPunct="0">
              <a:lnSpc>
                <a:spcPct val="95000"/>
              </a:lnSpc>
              <a:buFont typeface="Wingdings" pitchFamily="2" charset="2"/>
              <a:buNone/>
            </a:pPr>
            <a:r>
              <a:rPr lang="el-GR" altLang="el-GR" sz="1400" b="1" dirty="0">
                <a:sym typeface="Wingdings" pitchFamily="2" charset="2"/>
              </a:rPr>
              <a:t> </a:t>
            </a:r>
            <a:r>
              <a:rPr lang="el-GR" altLang="el-GR" sz="1400" b="1" dirty="0"/>
              <a:t>πρόληψη της πρόσδεσης νικοτίνης στους </a:t>
            </a:r>
            <a:r>
              <a:rPr lang="en-US" altLang="el-GR" sz="1400" b="1" dirty="0">
                <a:sym typeface="Symbol" pitchFamily="18" charset="2"/>
              </a:rPr>
              <a:t></a:t>
            </a:r>
            <a:r>
              <a:rPr lang="en-US" altLang="el-GR" sz="1400" b="1" dirty="0"/>
              <a:t>4</a:t>
            </a:r>
            <a:r>
              <a:rPr lang="el-GR" altLang="el-GR" sz="1400" b="1" dirty="0">
                <a:sym typeface="Symbol" pitchFamily="18" charset="2"/>
              </a:rPr>
              <a:t></a:t>
            </a:r>
            <a:r>
              <a:rPr lang="en-US" altLang="el-GR" sz="1400" b="1" dirty="0"/>
              <a:t>2 </a:t>
            </a:r>
            <a:r>
              <a:rPr lang="el-GR" altLang="el-GR" sz="1400" b="1" dirty="0"/>
              <a:t>υποδοχείς</a:t>
            </a:r>
          </a:p>
          <a:p>
            <a:pPr lvl="1">
              <a:buFont typeface="Wingdings" pitchFamily="2" charset="2"/>
              <a:buChar char="è"/>
            </a:pPr>
            <a:r>
              <a:rPr lang="el-GR" altLang="el-GR" sz="1400" b="1" dirty="0"/>
              <a:t> μειώνει την επιθυμία και τα συμπτώματα στέρησης</a:t>
            </a:r>
            <a:r>
              <a:rPr lang="en-US" altLang="el-GR" sz="1400" b="1" dirty="0"/>
              <a:t> (</a:t>
            </a:r>
            <a:r>
              <a:rPr lang="el-GR" altLang="el-GR" sz="1400" b="1" dirty="0"/>
              <a:t>δράση αγωνιστή</a:t>
            </a:r>
            <a:r>
              <a:rPr lang="en-US" altLang="el-GR" sz="1400" b="1" dirty="0"/>
              <a:t>)</a:t>
            </a:r>
            <a:endParaRPr lang="el-GR" altLang="el-GR" sz="1400" b="1" dirty="0"/>
          </a:p>
          <a:p>
            <a:pPr lvl="1">
              <a:buFont typeface="Wingdings" pitchFamily="2" charset="2"/>
              <a:buChar char="è"/>
            </a:pPr>
            <a:r>
              <a:rPr lang="el-GR" altLang="el-GR" sz="1400" b="1" dirty="0"/>
              <a:t> μειώνει την αίσθηση επιβράβευσης και των ενισχυτικών επιδράσεων του καπνίσματος </a:t>
            </a:r>
            <a:r>
              <a:rPr lang="en-US" altLang="el-GR" sz="1400" b="1" dirty="0"/>
              <a:t>(</a:t>
            </a:r>
            <a:r>
              <a:rPr lang="el-GR" altLang="el-GR" sz="1400" b="1" dirty="0"/>
              <a:t>δράση ανταγωνιστή</a:t>
            </a:r>
            <a:r>
              <a:rPr lang="en-US" altLang="el-GR" sz="1400" b="1" dirty="0"/>
              <a:t>)</a:t>
            </a:r>
          </a:p>
        </p:txBody>
      </p:sp>
      <p:pic>
        <p:nvPicPr>
          <p:cNvPr id="27653" name="Picture 8" descr="MOA032706v8"/>
          <p:cNvPicPr>
            <a:picLocks noChangeAspect="1" noChangeArrowheads="1"/>
          </p:cNvPicPr>
          <p:nvPr/>
        </p:nvPicPr>
        <p:blipFill>
          <a:blip r:embed="rId3"/>
          <a:srcRect/>
          <a:stretch>
            <a:fillRect/>
          </a:stretch>
        </p:blipFill>
        <p:spPr bwMode="auto">
          <a:xfrm>
            <a:off x="701675" y="1647825"/>
            <a:ext cx="4086225" cy="3065463"/>
          </a:xfrm>
          <a:prstGeom prst="rect">
            <a:avLst/>
          </a:prstGeom>
          <a:noFill/>
          <a:ln w="9525">
            <a:noFill/>
            <a:miter lim="800000"/>
            <a:headEnd/>
            <a:tailEnd/>
          </a:ln>
        </p:spPr>
      </p:pic>
      <p:sp>
        <p:nvSpPr>
          <p:cNvPr id="27654" name="Text Box 9"/>
          <p:cNvSpPr txBox="1">
            <a:spLocks noChangeArrowheads="1"/>
          </p:cNvSpPr>
          <p:nvPr/>
        </p:nvSpPr>
        <p:spPr bwMode="auto">
          <a:xfrm>
            <a:off x="1138238" y="1311275"/>
            <a:ext cx="3051175" cy="396875"/>
          </a:xfrm>
          <a:prstGeom prst="rect">
            <a:avLst/>
          </a:prstGeom>
          <a:noFill/>
          <a:ln w="9525">
            <a:noFill/>
            <a:miter lim="800000"/>
            <a:headEnd/>
            <a:tailEnd/>
          </a:ln>
        </p:spPr>
        <p:txBody>
          <a:bodyPr>
            <a:spAutoFit/>
          </a:bodyPr>
          <a:lstStyle/>
          <a:p>
            <a:pPr eaLnBrk="0" hangingPunct="0">
              <a:spcBef>
                <a:spcPct val="50000"/>
              </a:spcBef>
              <a:tabLst>
                <a:tab pos="1709738" algn="ctr"/>
                <a:tab pos="6348413" algn="ctr"/>
              </a:tabLst>
            </a:pPr>
            <a:r>
              <a:rPr lang="en-US" altLang="el-GR" sz="2000" b="1" dirty="0"/>
              <a:t>	</a:t>
            </a:r>
            <a:r>
              <a:rPr lang="el-GR" altLang="el-GR" sz="1800" b="1" dirty="0"/>
              <a:t>Νικοτίνη</a:t>
            </a:r>
            <a:endParaRPr lang="en-US" altLang="el-GR" sz="1800" b="1" dirty="0"/>
          </a:p>
        </p:txBody>
      </p:sp>
      <p:sp>
        <p:nvSpPr>
          <p:cNvPr id="27655" name="Oval 10"/>
          <p:cNvSpPr>
            <a:spLocks noChangeArrowheads="1"/>
          </p:cNvSpPr>
          <p:nvPr/>
        </p:nvSpPr>
        <p:spPr bwMode="auto">
          <a:xfrm>
            <a:off x="1644650" y="2719388"/>
            <a:ext cx="735013" cy="747712"/>
          </a:xfrm>
          <a:prstGeom prst="ellipse">
            <a:avLst/>
          </a:prstGeom>
          <a:noFill/>
          <a:ln w="57150">
            <a:solidFill>
              <a:srgbClr val="FF0000"/>
            </a:solidFill>
            <a:round/>
            <a:headEnd/>
            <a:tailEnd/>
          </a:ln>
        </p:spPr>
        <p:txBody>
          <a:bodyPr wrap="none" anchor="ctr"/>
          <a:lstStyle/>
          <a:p>
            <a:endParaRPr lang="en-US" altLang="el-GR" b="1"/>
          </a:p>
        </p:txBody>
      </p:sp>
      <p:sp>
        <p:nvSpPr>
          <p:cNvPr id="27656" name="Text Box 11"/>
          <p:cNvSpPr txBox="1">
            <a:spLocks noChangeArrowheads="1"/>
          </p:cNvSpPr>
          <p:nvPr/>
        </p:nvSpPr>
        <p:spPr bwMode="auto">
          <a:xfrm>
            <a:off x="6057900" y="1296988"/>
            <a:ext cx="1984375" cy="366712"/>
          </a:xfrm>
          <a:prstGeom prst="rect">
            <a:avLst/>
          </a:prstGeom>
          <a:noFill/>
          <a:ln w="9525">
            <a:noFill/>
            <a:miter lim="800000"/>
            <a:headEnd/>
            <a:tailEnd/>
          </a:ln>
        </p:spPr>
        <p:txBody>
          <a:bodyPr>
            <a:spAutoFit/>
          </a:bodyPr>
          <a:lstStyle/>
          <a:p>
            <a:pPr eaLnBrk="0" hangingPunct="0">
              <a:tabLst>
                <a:tab pos="1709738" algn="ctr"/>
                <a:tab pos="6348413" algn="ctr"/>
              </a:tabLst>
            </a:pPr>
            <a:r>
              <a:rPr lang="en-US" altLang="el-GR" sz="1800" b="1" dirty="0" err="1"/>
              <a:t>Champix</a:t>
            </a:r>
            <a:endParaRPr lang="en-US" altLang="el-GR" sz="1800" b="1" dirty="0"/>
          </a:p>
        </p:txBody>
      </p:sp>
      <p:sp>
        <p:nvSpPr>
          <p:cNvPr id="27657" name="Rectangle 12"/>
          <p:cNvSpPr>
            <a:spLocks noChangeArrowheads="1"/>
          </p:cNvSpPr>
          <p:nvPr/>
        </p:nvSpPr>
        <p:spPr bwMode="auto">
          <a:xfrm>
            <a:off x="6270625" y="4229100"/>
            <a:ext cx="1566863" cy="77788"/>
          </a:xfrm>
          <a:prstGeom prst="rect">
            <a:avLst/>
          </a:prstGeom>
          <a:noFill/>
          <a:ln w="9525">
            <a:noFill/>
            <a:miter lim="800000"/>
            <a:headEnd/>
            <a:tailEnd/>
          </a:ln>
        </p:spPr>
        <p:txBody>
          <a:bodyPr wrap="none" anchor="ctr"/>
          <a:lstStyle/>
          <a:p>
            <a:endParaRPr lang="en-US" altLang="el-GR" b="1"/>
          </a:p>
        </p:txBody>
      </p:sp>
      <p:sp>
        <p:nvSpPr>
          <p:cNvPr id="27658" name="Line 13"/>
          <p:cNvSpPr>
            <a:spLocks noChangeShapeType="1"/>
          </p:cNvSpPr>
          <p:nvPr/>
        </p:nvSpPr>
        <p:spPr bwMode="auto">
          <a:xfrm>
            <a:off x="4705350" y="1633538"/>
            <a:ext cx="0" cy="3009900"/>
          </a:xfrm>
          <a:prstGeom prst="line">
            <a:avLst/>
          </a:prstGeom>
          <a:noFill/>
          <a:ln w="28575">
            <a:solidFill>
              <a:schemeClr val="bg1"/>
            </a:solidFill>
            <a:round/>
            <a:headEnd/>
            <a:tailEnd/>
          </a:ln>
        </p:spPr>
        <p:txBody>
          <a:bodyPr/>
          <a:lstStyle/>
          <a:p>
            <a:endParaRPr lang="el-GR"/>
          </a:p>
        </p:txBody>
      </p:sp>
      <p:pic>
        <p:nvPicPr>
          <p:cNvPr id="27659" name="Picture 14" descr="MOA032706v9"/>
          <p:cNvPicPr>
            <a:picLocks noChangeAspect="1" noChangeArrowheads="1"/>
          </p:cNvPicPr>
          <p:nvPr/>
        </p:nvPicPr>
        <p:blipFill>
          <a:blip r:embed="rId4"/>
          <a:srcRect/>
          <a:stretch>
            <a:fillRect/>
          </a:stretch>
        </p:blipFill>
        <p:spPr bwMode="auto">
          <a:xfrm>
            <a:off x="4787900" y="1662113"/>
            <a:ext cx="3919538" cy="3049587"/>
          </a:xfrm>
          <a:prstGeom prst="rect">
            <a:avLst/>
          </a:prstGeom>
          <a:noFill/>
          <a:ln w="9525">
            <a:noFill/>
            <a:miter lim="800000"/>
            <a:headEnd/>
            <a:tailEnd/>
          </a:ln>
        </p:spPr>
      </p:pic>
      <p:sp>
        <p:nvSpPr>
          <p:cNvPr id="27660" name="Oval 15"/>
          <p:cNvSpPr>
            <a:spLocks noChangeArrowheads="1"/>
          </p:cNvSpPr>
          <p:nvPr/>
        </p:nvSpPr>
        <p:spPr bwMode="auto">
          <a:xfrm>
            <a:off x="5673725" y="2713038"/>
            <a:ext cx="733425" cy="747712"/>
          </a:xfrm>
          <a:prstGeom prst="ellipse">
            <a:avLst/>
          </a:prstGeom>
          <a:noFill/>
          <a:ln w="57150">
            <a:solidFill>
              <a:srgbClr val="FF0000"/>
            </a:solidFill>
            <a:round/>
            <a:headEnd/>
            <a:tailEnd/>
          </a:ln>
        </p:spPr>
        <p:txBody>
          <a:bodyPr wrap="none" anchor="ctr"/>
          <a:lstStyle/>
          <a:p>
            <a:endParaRPr lang="en-US" altLang="el-GR" b="1"/>
          </a:p>
        </p:txBody>
      </p:sp>
      <p:sp>
        <p:nvSpPr>
          <p:cNvPr id="27661" name="Text Box 16"/>
          <p:cNvSpPr txBox="1">
            <a:spLocks noChangeArrowheads="1"/>
          </p:cNvSpPr>
          <p:nvPr/>
        </p:nvSpPr>
        <p:spPr bwMode="auto">
          <a:xfrm>
            <a:off x="949325" y="3597275"/>
            <a:ext cx="1006475" cy="596900"/>
          </a:xfrm>
          <a:prstGeom prst="rect">
            <a:avLst/>
          </a:prstGeom>
          <a:solidFill>
            <a:srgbClr val="000000"/>
          </a:solidFill>
          <a:ln w="38100">
            <a:noFill/>
            <a:miter lim="800000"/>
            <a:headEnd/>
            <a:tailEnd/>
          </a:ln>
        </p:spPr>
        <p:txBody>
          <a:bodyPr>
            <a:spAutoFit/>
          </a:bodyPr>
          <a:lstStyle/>
          <a:p>
            <a:pPr>
              <a:spcBef>
                <a:spcPct val="50000"/>
              </a:spcBef>
            </a:pPr>
            <a:r>
              <a:rPr lang="el-GR" altLang="el-GR" sz="1100" b="1">
                <a:solidFill>
                  <a:srgbClr val="DDDDDD"/>
                </a:solidFill>
              </a:rPr>
              <a:t>Επικλινής πυρήνας</a:t>
            </a:r>
          </a:p>
          <a:p>
            <a:r>
              <a:rPr lang="en-US" altLang="el-GR" sz="1100" b="1">
                <a:solidFill>
                  <a:srgbClr val="DDDDDD"/>
                </a:solidFill>
              </a:rPr>
              <a:t>(nAcc)</a:t>
            </a:r>
          </a:p>
        </p:txBody>
      </p:sp>
      <p:sp>
        <p:nvSpPr>
          <p:cNvPr id="27662" name="Text Box 17"/>
          <p:cNvSpPr txBox="1">
            <a:spLocks noChangeArrowheads="1"/>
          </p:cNvSpPr>
          <p:nvPr/>
        </p:nvSpPr>
        <p:spPr bwMode="auto">
          <a:xfrm>
            <a:off x="4975225" y="3597275"/>
            <a:ext cx="1006475" cy="596900"/>
          </a:xfrm>
          <a:prstGeom prst="rect">
            <a:avLst/>
          </a:prstGeom>
          <a:solidFill>
            <a:srgbClr val="000000"/>
          </a:solidFill>
          <a:ln w="38100">
            <a:noFill/>
            <a:miter lim="800000"/>
            <a:headEnd/>
            <a:tailEnd/>
          </a:ln>
        </p:spPr>
        <p:txBody>
          <a:bodyPr>
            <a:spAutoFit/>
          </a:bodyPr>
          <a:lstStyle/>
          <a:p>
            <a:pPr>
              <a:spcBef>
                <a:spcPct val="50000"/>
              </a:spcBef>
            </a:pPr>
            <a:r>
              <a:rPr lang="el-GR" altLang="el-GR" sz="1100" b="1">
                <a:solidFill>
                  <a:srgbClr val="DDDDDD"/>
                </a:solidFill>
              </a:rPr>
              <a:t>Επικλινής πυρήνας</a:t>
            </a:r>
          </a:p>
          <a:p>
            <a:r>
              <a:rPr lang="en-US" altLang="el-GR" sz="1100" b="1">
                <a:solidFill>
                  <a:srgbClr val="DDDDDD"/>
                </a:solidFill>
              </a:rPr>
              <a:t>(nAcc)</a:t>
            </a:r>
          </a:p>
        </p:txBody>
      </p:sp>
      <p:sp>
        <p:nvSpPr>
          <p:cNvPr id="27663" name="Text Box 18"/>
          <p:cNvSpPr txBox="1">
            <a:spLocks noChangeArrowheads="1"/>
          </p:cNvSpPr>
          <p:nvPr/>
        </p:nvSpPr>
        <p:spPr bwMode="auto">
          <a:xfrm>
            <a:off x="1606550" y="4071938"/>
            <a:ext cx="1120775" cy="596900"/>
          </a:xfrm>
          <a:prstGeom prst="rect">
            <a:avLst/>
          </a:prstGeom>
          <a:solidFill>
            <a:srgbClr val="000000"/>
          </a:solidFill>
          <a:ln w="38100">
            <a:noFill/>
            <a:miter lim="800000"/>
            <a:headEnd/>
            <a:tailEnd/>
          </a:ln>
        </p:spPr>
        <p:txBody>
          <a:bodyPr>
            <a:spAutoFit/>
          </a:bodyPr>
          <a:lstStyle/>
          <a:p>
            <a:pPr>
              <a:spcBef>
                <a:spcPct val="50000"/>
              </a:spcBef>
            </a:pPr>
            <a:r>
              <a:rPr lang="el-GR" altLang="el-GR" sz="1100" b="1">
                <a:solidFill>
                  <a:srgbClr val="DDDDDD"/>
                </a:solidFill>
              </a:rPr>
              <a:t>Κοιλιακό καλυπτρικό πεδίο</a:t>
            </a:r>
            <a:r>
              <a:rPr lang="en-US" altLang="el-GR" sz="1100" b="1">
                <a:solidFill>
                  <a:srgbClr val="DDDDDD"/>
                </a:solidFill>
              </a:rPr>
              <a:t> (VTA)</a:t>
            </a:r>
          </a:p>
        </p:txBody>
      </p:sp>
      <p:sp>
        <p:nvSpPr>
          <p:cNvPr id="27664" name="Text Box 19"/>
          <p:cNvSpPr txBox="1">
            <a:spLocks noChangeArrowheads="1"/>
          </p:cNvSpPr>
          <p:nvPr/>
        </p:nvSpPr>
        <p:spPr bwMode="auto">
          <a:xfrm>
            <a:off x="5619750" y="4071938"/>
            <a:ext cx="1171575" cy="596900"/>
          </a:xfrm>
          <a:prstGeom prst="rect">
            <a:avLst/>
          </a:prstGeom>
          <a:solidFill>
            <a:srgbClr val="000000"/>
          </a:solidFill>
          <a:ln w="38100">
            <a:noFill/>
            <a:miter lim="800000"/>
            <a:headEnd/>
            <a:tailEnd/>
          </a:ln>
        </p:spPr>
        <p:txBody>
          <a:bodyPr>
            <a:spAutoFit/>
          </a:bodyPr>
          <a:lstStyle/>
          <a:p>
            <a:pPr>
              <a:spcBef>
                <a:spcPct val="50000"/>
              </a:spcBef>
            </a:pPr>
            <a:r>
              <a:rPr lang="el-GR" altLang="el-GR" sz="1100" b="1">
                <a:solidFill>
                  <a:srgbClr val="DDDDDD"/>
                </a:solidFill>
              </a:rPr>
              <a:t>Κοιλιακό καλυπτρικό πεδίο</a:t>
            </a:r>
            <a:r>
              <a:rPr lang="en-US" altLang="el-GR" sz="1100" b="1">
                <a:solidFill>
                  <a:srgbClr val="DDDDDD"/>
                </a:solidFill>
              </a:rPr>
              <a:t> (VTA)</a:t>
            </a:r>
          </a:p>
        </p:txBody>
      </p:sp>
      <p:sp>
        <p:nvSpPr>
          <p:cNvPr id="27665" name="Text Box 20"/>
          <p:cNvSpPr txBox="1">
            <a:spLocks noChangeArrowheads="1"/>
          </p:cNvSpPr>
          <p:nvPr/>
        </p:nvSpPr>
        <p:spPr bwMode="auto">
          <a:xfrm>
            <a:off x="7412038" y="4148138"/>
            <a:ext cx="866775" cy="533400"/>
          </a:xfrm>
          <a:prstGeom prst="rect">
            <a:avLst/>
          </a:prstGeom>
          <a:solidFill>
            <a:srgbClr val="000000"/>
          </a:solidFill>
          <a:ln w="38100">
            <a:noFill/>
            <a:miter lim="800000"/>
            <a:headEnd/>
            <a:tailEnd/>
          </a:ln>
        </p:spPr>
        <p:txBody>
          <a:bodyPr>
            <a:spAutoFit/>
          </a:bodyPr>
          <a:lstStyle/>
          <a:p>
            <a:pPr algn="r">
              <a:spcBef>
                <a:spcPct val="50000"/>
              </a:spcBef>
            </a:pPr>
            <a:r>
              <a:rPr lang="el-GR" altLang="el-GR" sz="1000" b="1">
                <a:solidFill>
                  <a:srgbClr val="DDDDDD"/>
                </a:solidFill>
              </a:rPr>
              <a:t>Νικοτίνη</a:t>
            </a:r>
          </a:p>
          <a:p>
            <a:pPr algn="r">
              <a:spcBef>
                <a:spcPct val="90000"/>
              </a:spcBef>
            </a:pPr>
            <a:r>
              <a:rPr lang="el-GR" altLang="el-GR" sz="1000" b="1">
                <a:solidFill>
                  <a:srgbClr val="DDDDDD"/>
                </a:solidFill>
              </a:rPr>
              <a:t>Ντοπαμίνη</a:t>
            </a:r>
            <a:endParaRPr lang="en-US" altLang="el-GR" sz="1000" b="1">
              <a:solidFill>
                <a:srgbClr val="DDDDDD"/>
              </a:solidFill>
            </a:endParaRPr>
          </a:p>
        </p:txBody>
      </p:sp>
      <p:sp>
        <p:nvSpPr>
          <p:cNvPr id="27666" name="Text Box 21"/>
          <p:cNvSpPr txBox="1">
            <a:spLocks noChangeArrowheads="1"/>
          </p:cNvSpPr>
          <p:nvPr/>
        </p:nvSpPr>
        <p:spPr bwMode="auto">
          <a:xfrm>
            <a:off x="3386138" y="4148138"/>
            <a:ext cx="854075" cy="533400"/>
          </a:xfrm>
          <a:prstGeom prst="rect">
            <a:avLst/>
          </a:prstGeom>
          <a:solidFill>
            <a:srgbClr val="000000"/>
          </a:solidFill>
          <a:ln w="38100">
            <a:noFill/>
            <a:miter lim="800000"/>
            <a:headEnd/>
            <a:tailEnd/>
          </a:ln>
        </p:spPr>
        <p:txBody>
          <a:bodyPr>
            <a:spAutoFit/>
          </a:bodyPr>
          <a:lstStyle/>
          <a:p>
            <a:pPr algn="r">
              <a:spcBef>
                <a:spcPct val="50000"/>
              </a:spcBef>
            </a:pPr>
            <a:r>
              <a:rPr lang="el-GR" altLang="el-GR" sz="1000" b="1">
                <a:solidFill>
                  <a:srgbClr val="DDDDDD"/>
                </a:solidFill>
              </a:rPr>
              <a:t>Νικοτίνη</a:t>
            </a:r>
          </a:p>
          <a:p>
            <a:pPr algn="r">
              <a:spcBef>
                <a:spcPct val="90000"/>
              </a:spcBef>
            </a:pPr>
            <a:r>
              <a:rPr lang="el-GR" altLang="el-GR" sz="1000" b="1">
                <a:solidFill>
                  <a:srgbClr val="DDDDDD"/>
                </a:solidFill>
              </a:rPr>
              <a:t>Ντοπαμίνη</a:t>
            </a:r>
            <a:endParaRPr lang="en-US" altLang="el-GR" sz="1000" b="1">
              <a:solidFill>
                <a:srgbClr val="DDDDDD"/>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a:xfrm>
            <a:off x="254000" y="119063"/>
            <a:ext cx="8890000" cy="1023937"/>
          </a:xfrm>
          <a:effectLst>
            <a:outerShdw blurRad="63500" dist="17961" dir="2700000" algn="ctr" rotWithShape="0">
              <a:schemeClr val="tx1"/>
            </a:outerShdw>
          </a:effectLst>
        </p:spPr>
        <p:txBody>
          <a:bodyPr/>
          <a:lstStyle/>
          <a:p>
            <a:pPr>
              <a:defRPr/>
            </a:pPr>
            <a:r>
              <a:rPr lang="en-US" sz="3200" b="1" dirty="0" smtClean="0">
                <a:solidFill>
                  <a:srgbClr val="002060"/>
                </a:solidFill>
                <a:latin typeface="Times New Roman" pitchFamily="18" charset="0"/>
              </a:rPr>
              <a:t>Hypothetical effects of smoking on</a:t>
            </a:r>
            <a:br>
              <a:rPr lang="en-US" sz="3200" b="1" dirty="0" smtClean="0">
                <a:solidFill>
                  <a:srgbClr val="002060"/>
                </a:solidFill>
                <a:latin typeface="Times New Roman" pitchFamily="18" charset="0"/>
              </a:rPr>
            </a:br>
            <a:r>
              <a:rPr lang="en-US" sz="3200" b="1" dirty="0" smtClean="0">
                <a:solidFill>
                  <a:srgbClr val="002060"/>
                </a:solidFill>
                <a:latin typeface="Times New Roman" pitchFamily="18" charset="0"/>
              </a:rPr>
              <a:t>Dopamine release: effect of a partial agonist</a:t>
            </a:r>
          </a:p>
        </p:txBody>
      </p:sp>
      <p:sp>
        <p:nvSpPr>
          <p:cNvPr id="33795" name="Rectangle 3"/>
          <p:cNvSpPr>
            <a:spLocks noChangeArrowheads="1"/>
          </p:cNvSpPr>
          <p:nvPr/>
        </p:nvSpPr>
        <p:spPr bwMode="auto">
          <a:xfrm>
            <a:off x="4457700" y="6154738"/>
            <a:ext cx="508000" cy="274637"/>
          </a:xfrm>
          <a:prstGeom prst="rect">
            <a:avLst/>
          </a:prstGeom>
          <a:noFill/>
          <a:ln w="9525">
            <a:noFill/>
            <a:miter lim="800000"/>
            <a:headEnd/>
            <a:tailEnd/>
          </a:ln>
        </p:spPr>
        <p:txBody>
          <a:bodyPr wrap="none" lIns="0" tIns="0" rIns="0" bIns="0">
            <a:spAutoFit/>
          </a:bodyPr>
          <a:lstStyle/>
          <a:p>
            <a:r>
              <a:rPr lang="en-US" altLang="el-GR" sz="1800" b="1" dirty="0">
                <a:solidFill>
                  <a:srgbClr val="002060"/>
                </a:solidFill>
              </a:rPr>
              <a:t>Time</a:t>
            </a:r>
          </a:p>
        </p:txBody>
      </p:sp>
      <p:sp>
        <p:nvSpPr>
          <p:cNvPr id="33796" name="Freeform 4"/>
          <p:cNvSpPr>
            <a:spLocks/>
          </p:cNvSpPr>
          <p:nvPr/>
        </p:nvSpPr>
        <p:spPr bwMode="auto">
          <a:xfrm>
            <a:off x="3389313" y="3898900"/>
            <a:ext cx="2613025" cy="2027238"/>
          </a:xfrm>
          <a:custGeom>
            <a:avLst/>
            <a:gdLst>
              <a:gd name="T0" fmla="*/ 2147483647 w 1646"/>
              <a:gd name="T1" fmla="*/ 2147483647 h 1277"/>
              <a:gd name="T2" fmla="*/ 2147483647 w 1646"/>
              <a:gd name="T3" fmla="*/ 2147483647 h 1277"/>
              <a:gd name="T4" fmla="*/ 2147483647 w 1646"/>
              <a:gd name="T5" fmla="*/ 2147483647 h 1277"/>
              <a:gd name="T6" fmla="*/ 2147483647 w 1646"/>
              <a:gd name="T7" fmla="*/ 2147483647 h 1277"/>
              <a:gd name="T8" fmla="*/ 2147483647 w 1646"/>
              <a:gd name="T9" fmla="*/ 2147483647 h 1277"/>
              <a:gd name="T10" fmla="*/ 2147483647 w 1646"/>
              <a:gd name="T11" fmla="*/ 2147483647 h 1277"/>
              <a:gd name="T12" fmla="*/ 2147483647 w 1646"/>
              <a:gd name="T13" fmla="*/ 2147483647 h 1277"/>
              <a:gd name="T14" fmla="*/ 0 w 1646"/>
              <a:gd name="T15" fmla="*/ 2147483647 h 1277"/>
              <a:gd name="T16" fmla="*/ 0 60000 65536"/>
              <a:gd name="T17" fmla="*/ 0 60000 65536"/>
              <a:gd name="T18" fmla="*/ 0 60000 65536"/>
              <a:gd name="T19" fmla="*/ 0 60000 65536"/>
              <a:gd name="T20" fmla="*/ 0 60000 65536"/>
              <a:gd name="T21" fmla="*/ 0 60000 65536"/>
              <a:gd name="T22" fmla="*/ 0 60000 65536"/>
              <a:gd name="T23" fmla="*/ 0 60000 65536"/>
              <a:gd name="T24" fmla="*/ 0 w 1646"/>
              <a:gd name="T25" fmla="*/ 0 h 1277"/>
              <a:gd name="T26" fmla="*/ 1646 w 1646"/>
              <a:gd name="T27" fmla="*/ 1277 h 12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6" h="1277">
                <a:moveTo>
                  <a:pt x="11" y="1226"/>
                </a:moveTo>
                <a:cubicBezTo>
                  <a:pt x="147" y="930"/>
                  <a:pt x="283" y="634"/>
                  <a:pt x="395" y="458"/>
                </a:cubicBezTo>
                <a:cubicBezTo>
                  <a:pt x="507" y="282"/>
                  <a:pt x="595" y="233"/>
                  <a:pt x="683" y="170"/>
                </a:cubicBezTo>
                <a:cubicBezTo>
                  <a:pt x="771" y="107"/>
                  <a:pt x="829" y="103"/>
                  <a:pt x="925" y="79"/>
                </a:cubicBezTo>
                <a:cubicBezTo>
                  <a:pt x="1021" y="55"/>
                  <a:pt x="1139" y="35"/>
                  <a:pt x="1259" y="26"/>
                </a:cubicBezTo>
                <a:cubicBezTo>
                  <a:pt x="1379" y="17"/>
                  <a:pt x="1627" y="0"/>
                  <a:pt x="1643" y="26"/>
                </a:cubicBezTo>
                <a:cubicBezTo>
                  <a:pt x="1637" y="399"/>
                  <a:pt x="1646" y="490"/>
                  <a:pt x="1646" y="1277"/>
                </a:cubicBezTo>
                <a:cubicBezTo>
                  <a:pt x="1374" y="1277"/>
                  <a:pt x="343" y="1277"/>
                  <a:pt x="0" y="1277"/>
                </a:cubicBezTo>
              </a:path>
            </a:pathLst>
          </a:custGeom>
          <a:solidFill>
            <a:srgbClr val="FFFF99">
              <a:alpha val="74901"/>
            </a:srgbClr>
          </a:solidFill>
          <a:ln w="9525">
            <a:solidFill>
              <a:srgbClr val="C0C0C0"/>
            </a:solidFill>
            <a:round/>
            <a:headEnd/>
            <a:tailEnd/>
          </a:ln>
        </p:spPr>
        <p:txBody>
          <a:bodyPr/>
          <a:lstStyle/>
          <a:p>
            <a:endParaRPr lang="el-GR"/>
          </a:p>
        </p:txBody>
      </p:sp>
      <p:sp>
        <p:nvSpPr>
          <p:cNvPr id="251909" name="Freeform 5"/>
          <p:cNvSpPr>
            <a:spLocks/>
          </p:cNvSpPr>
          <p:nvPr/>
        </p:nvSpPr>
        <p:spPr bwMode="auto">
          <a:xfrm>
            <a:off x="5951538" y="4392613"/>
            <a:ext cx="2946400" cy="1682750"/>
          </a:xfrm>
          <a:custGeom>
            <a:avLst/>
            <a:gdLst>
              <a:gd name="T0" fmla="*/ 2147483647 w 1856"/>
              <a:gd name="T1" fmla="*/ 2147483647 h 1060"/>
              <a:gd name="T2" fmla="*/ 2147483647 w 1856"/>
              <a:gd name="T3" fmla="*/ 2147483647 h 1060"/>
              <a:gd name="T4" fmla="*/ 2147483647 w 1856"/>
              <a:gd name="T5" fmla="*/ 2147483647 h 1060"/>
              <a:gd name="T6" fmla="*/ 2147483647 w 1856"/>
              <a:gd name="T7" fmla="*/ 2147483647 h 1060"/>
              <a:gd name="T8" fmla="*/ 2147483647 w 1856"/>
              <a:gd name="T9" fmla="*/ 2147483647 h 1060"/>
              <a:gd name="T10" fmla="*/ 2147483647 w 1856"/>
              <a:gd name="T11" fmla="*/ 2147483647 h 1060"/>
              <a:gd name="T12" fmla="*/ 2147483647 w 1856"/>
              <a:gd name="T13" fmla="*/ 2147483647 h 1060"/>
              <a:gd name="T14" fmla="*/ 2147483647 w 1856"/>
              <a:gd name="T15" fmla="*/ 2147483647 h 1060"/>
              <a:gd name="T16" fmla="*/ 0 60000 65536"/>
              <a:gd name="T17" fmla="*/ 0 60000 65536"/>
              <a:gd name="T18" fmla="*/ 0 60000 65536"/>
              <a:gd name="T19" fmla="*/ 0 60000 65536"/>
              <a:gd name="T20" fmla="*/ 0 60000 65536"/>
              <a:gd name="T21" fmla="*/ 0 60000 65536"/>
              <a:gd name="T22" fmla="*/ 0 60000 65536"/>
              <a:gd name="T23" fmla="*/ 0 60000 65536"/>
              <a:gd name="T24" fmla="*/ 0 w 1856"/>
              <a:gd name="T25" fmla="*/ 0 h 1060"/>
              <a:gd name="T26" fmla="*/ 1856 w 1856"/>
              <a:gd name="T27" fmla="*/ 1060 h 10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6" h="1060">
                <a:moveTo>
                  <a:pt x="224" y="971"/>
                </a:moveTo>
                <a:cubicBezTo>
                  <a:pt x="0" y="882"/>
                  <a:pt x="422" y="568"/>
                  <a:pt x="509" y="440"/>
                </a:cubicBezTo>
                <a:cubicBezTo>
                  <a:pt x="596" y="312"/>
                  <a:pt x="677" y="264"/>
                  <a:pt x="749" y="200"/>
                </a:cubicBezTo>
                <a:cubicBezTo>
                  <a:pt x="821" y="136"/>
                  <a:pt x="821" y="88"/>
                  <a:pt x="941" y="56"/>
                </a:cubicBezTo>
                <a:cubicBezTo>
                  <a:pt x="1061" y="24"/>
                  <a:pt x="1317" y="16"/>
                  <a:pt x="1469" y="8"/>
                </a:cubicBezTo>
                <a:cubicBezTo>
                  <a:pt x="1621" y="0"/>
                  <a:pt x="1712" y="6"/>
                  <a:pt x="1853" y="8"/>
                </a:cubicBezTo>
                <a:cubicBezTo>
                  <a:pt x="1856" y="453"/>
                  <a:pt x="1851" y="491"/>
                  <a:pt x="1851" y="976"/>
                </a:cubicBezTo>
                <a:cubicBezTo>
                  <a:pt x="1290" y="971"/>
                  <a:pt x="448" y="1060"/>
                  <a:pt x="224" y="971"/>
                </a:cubicBezTo>
                <a:close/>
              </a:path>
            </a:pathLst>
          </a:custGeom>
          <a:solidFill>
            <a:srgbClr val="FFFF99">
              <a:alpha val="74901"/>
            </a:srgbClr>
          </a:solidFill>
          <a:ln w="9525">
            <a:noFill/>
            <a:round/>
            <a:headEnd/>
            <a:tailEnd/>
          </a:ln>
        </p:spPr>
        <p:txBody>
          <a:bodyPr/>
          <a:lstStyle/>
          <a:p>
            <a:endParaRPr lang="el-GR"/>
          </a:p>
        </p:txBody>
      </p:sp>
      <p:sp>
        <p:nvSpPr>
          <p:cNvPr id="33798" name="Freeform 6"/>
          <p:cNvSpPr>
            <a:spLocks/>
          </p:cNvSpPr>
          <p:nvPr/>
        </p:nvSpPr>
        <p:spPr bwMode="auto">
          <a:xfrm>
            <a:off x="3357563" y="3900488"/>
            <a:ext cx="2662237" cy="2019300"/>
          </a:xfrm>
          <a:custGeom>
            <a:avLst/>
            <a:gdLst>
              <a:gd name="T0" fmla="*/ 0 w 1677"/>
              <a:gd name="T1" fmla="*/ 2147483647 h 1272"/>
              <a:gd name="T2" fmla="*/ 2147483647 w 1677"/>
              <a:gd name="T3" fmla="*/ 2147483647 h 1272"/>
              <a:gd name="T4" fmla="*/ 2147483647 w 1677"/>
              <a:gd name="T5" fmla="*/ 2147483647 h 1272"/>
              <a:gd name="T6" fmla="*/ 2147483647 w 1677"/>
              <a:gd name="T7" fmla="*/ 2147483647 h 1272"/>
              <a:gd name="T8" fmla="*/ 2147483647 w 1677"/>
              <a:gd name="T9" fmla="*/ 2147483647 h 1272"/>
              <a:gd name="T10" fmla="*/ 2147483647 w 1677"/>
              <a:gd name="T11" fmla="*/ 2147483647 h 1272"/>
              <a:gd name="T12" fmla="*/ 2147483647 w 1677"/>
              <a:gd name="T13" fmla="*/ 2147483647 h 1272"/>
              <a:gd name="T14" fmla="*/ 2147483647 w 1677"/>
              <a:gd name="T15" fmla="*/ 2147483647 h 1272"/>
              <a:gd name="T16" fmla="*/ 2147483647 w 1677"/>
              <a:gd name="T17" fmla="*/ 2147483647 h 1272"/>
              <a:gd name="T18" fmla="*/ 2147483647 w 1677"/>
              <a:gd name="T19" fmla="*/ 2147483647 h 1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7"/>
              <a:gd name="T31" fmla="*/ 0 h 1272"/>
              <a:gd name="T32" fmla="*/ 1677 w 1677"/>
              <a:gd name="T33" fmla="*/ 1272 h 1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7" h="1272">
                <a:moveTo>
                  <a:pt x="0" y="1272"/>
                </a:moveTo>
                <a:cubicBezTo>
                  <a:pt x="23" y="1218"/>
                  <a:pt x="93" y="1039"/>
                  <a:pt x="137" y="942"/>
                </a:cubicBezTo>
                <a:cubicBezTo>
                  <a:pt x="181" y="845"/>
                  <a:pt x="244" y="728"/>
                  <a:pt x="264" y="687"/>
                </a:cubicBezTo>
                <a:cubicBezTo>
                  <a:pt x="284" y="646"/>
                  <a:pt x="235" y="741"/>
                  <a:pt x="259" y="697"/>
                </a:cubicBezTo>
                <a:cubicBezTo>
                  <a:pt x="283" y="653"/>
                  <a:pt x="363" y="499"/>
                  <a:pt x="411" y="426"/>
                </a:cubicBezTo>
                <a:cubicBezTo>
                  <a:pt x="459" y="353"/>
                  <a:pt x="501" y="307"/>
                  <a:pt x="549" y="261"/>
                </a:cubicBezTo>
                <a:cubicBezTo>
                  <a:pt x="597" y="215"/>
                  <a:pt x="640" y="179"/>
                  <a:pt x="699" y="147"/>
                </a:cubicBezTo>
                <a:cubicBezTo>
                  <a:pt x="758" y="115"/>
                  <a:pt x="813" y="92"/>
                  <a:pt x="900" y="69"/>
                </a:cubicBezTo>
                <a:cubicBezTo>
                  <a:pt x="987" y="46"/>
                  <a:pt x="1095" y="18"/>
                  <a:pt x="1224" y="9"/>
                </a:cubicBezTo>
                <a:cubicBezTo>
                  <a:pt x="1353" y="0"/>
                  <a:pt x="1583" y="14"/>
                  <a:pt x="1677" y="15"/>
                </a:cubicBezTo>
              </a:path>
            </a:pathLst>
          </a:custGeom>
          <a:noFill/>
          <a:ln w="63500" cap="flat">
            <a:solidFill>
              <a:schemeClr val="accent1"/>
            </a:solidFill>
            <a:prstDash val="sysDot"/>
            <a:round/>
            <a:headEnd/>
            <a:tailEnd/>
          </a:ln>
        </p:spPr>
        <p:txBody>
          <a:bodyPr/>
          <a:lstStyle/>
          <a:p>
            <a:endParaRPr lang="el-GR"/>
          </a:p>
        </p:txBody>
      </p:sp>
      <p:sp>
        <p:nvSpPr>
          <p:cNvPr id="251911" name="Freeform 7"/>
          <p:cNvSpPr>
            <a:spLocks/>
          </p:cNvSpPr>
          <p:nvPr/>
        </p:nvSpPr>
        <p:spPr bwMode="auto">
          <a:xfrm>
            <a:off x="6224588" y="4391025"/>
            <a:ext cx="2667000" cy="1476375"/>
          </a:xfrm>
          <a:custGeom>
            <a:avLst/>
            <a:gdLst>
              <a:gd name="T0" fmla="*/ 0 w 1680"/>
              <a:gd name="T1" fmla="*/ 2147483647 h 930"/>
              <a:gd name="T2" fmla="*/ 2147483647 w 1680"/>
              <a:gd name="T3" fmla="*/ 2147483647 h 930"/>
              <a:gd name="T4" fmla="*/ 2147483647 w 1680"/>
              <a:gd name="T5" fmla="*/ 2147483647 h 930"/>
              <a:gd name="T6" fmla="*/ 2147483647 w 1680"/>
              <a:gd name="T7" fmla="*/ 2147483647 h 930"/>
              <a:gd name="T8" fmla="*/ 2147483647 w 1680"/>
              <a:gd name="T9" fmla="*/ 2147483647 h 930"/>
              <a:gd name="T10" fmla="*/ 2147483647 w 1680"/>
              <a:gd name="T11" fmla="*/ 2147483647 h 930"/>
              <a:gd name="T12" fmla="*/ 2147483647 w 1680"/>
              <a:gd name="T13" fmla="*/ 2147483647 h 930"/>
              <a:gd name="T14" fmla="*/ 2147483647 w 1680"/>
              <a:gd name="T15" fmla="*/ 2147483647 h 930"/>
              <a:gd name="T16" fmla="*/ 2147483647 w 1680"/>
              <a:gd name="T17" fmla="*/ 2147483647 h 930"/>
              <a:gd name="T18" fmla="*/ 2147483647 w 1680"/>
              <a:gd name="T19" fmla="*/ 2147483647 h 930"/>
              <a:gd name="T20" fmla="*/ 2147483647 w 1680"/>
              <a:gd name="T21" fmla="*/ 0 h 9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0"/>
              <a:gd name="T34" fmla="*/ 0 h 930"/>
              <a:gd name="T35" fmla="*/ 1680 w 1680"/>
              <a:gd name="T36" fmla="*/ 930 h 9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0" h="930">
                <a:moveTo>
                  <a:pt x="0" y="930"/>
                </a:moveTo>
                <a:cubicBezTo>
                  <a:pt x="5" y="915"/>
                  <a:pt x="16" y="866"/>
                  <a:pt x="30" y="837"/>
                </a:cubicBezTo>
                <a:cubicBezTo>
                  <a:pt x="44" y="808"/>
                  <a:pt x="66" y="786"/>
                  <a:pt x="84" y="759"/>
                </a:cubicBezTo>
                <a:cubicBezTo>
                  <a:pt x="102" y="732"/>
                  <a:pt x="107" y="716"/>
                  <a:pt x="141" y="672"/>
                </a:cubicBezTo>
                <a:cubicBezTo>
                  <a:pt x="175" y="628"/>
                  <a:pt x="230" y="562"/>
                  <a:pt x="288" y="495"/>
                </a:cubicBezTo>
                <a:cubicBezTo>
                  <a:pt x="346" y="428"/>
                  <a:pt x="425" y="335"/>
                  <a:pt x="489" y="270"/>
                </a:cubicBezTo>
                <a:cubicBezTo>
                  <a:pt x="553" y="205"/>
                  <a:pt x="611" y="144"/>
                  <a:pt x="675" y="105"/>
                </a:cubicBezTo>
                <a:cubicBezTo>
                  <a:pt x="739" y="66"/>
                  <a:pt x="818" y="47"/>
                  <a:pt x="876" y="33"/>
                </a:cubicBezTo>
                <a:cubicBezTo>
                  <a:pt x="934" y="19"/>
                  <a:pt x="978" y="24"/>
                  <a:pt x="1026" y="21"/>
                </a:cubicBezTo>
                <a:cubicBezTo>
                  <a:pt x="1074" y="18"/>
                  <a:pt x="1055" y="16"/>
                  <a:pt x="1164" y="12"/>
                </a:cubicBezTo>
                <a:cubicBezTo>
                  <a:pt x="1273" y="8"/>
                  <a:pt x="1573" y="2"/>
                  <a:pt x="1680" y="0"/>
                </a:cubicBezTo>
              </a:path>
            </a:pathLst>
          </a:custGeom>
          <a:noFill/>
          <a:ln w="63500" cap="flat">
            <a:solidFill>
              <a:schemeClr val="accent1"/>
            </a:solidFill>
            <a:prstDash val="sysDot"/>
            <a:round/>
            <a:headEnd/>
            <a:tailEnd/>
          </a:ln>
        </p:spPr>
        <p:txBody>
          <a:bodyPr/>
          <a:lstStyle/>
          <a:p>
            <a:endParaRPr lang="el-GR"/>
          </a:p>
        </p:txBody>
      </p:sp>
      <p:sp>
        <p:nvSpPr>
          <p:cNvPr id="33800" name="Rectangle 8"/>
          <p:cNvSpPr>
            <a:spLocks noChangeArrowheads="1"/>
          </p:cNvSpPr>
          <p:nvPr/>
        </p:nvSpPr>
        <p:spPr bwMode="auto">
          <a:xfrm>
            <a:off x="85725" y="1514475"/>
            <a:ext cx="1133475" cy="609600"/>
          </a:xfrm>
          <a:prstGeom prst="rect">
            <a:avLst/>
          </a:prstGeom>
          <a:noFill/>
          <a:ln w="9525">
            <a:noFill/>
            <a:miter lim="800000"/>
            <a:headEnd/>
            <a:tailEnd/>
          </a:ln>
        </p:spPr>
        <p:txBody>
          <a:bodyPr wrap="none" lIns="0" tIns="0" rIns="0" bIns="0">
            <a:spAutoFit/>
          </a:bodyPr>
          <a:lstStyle/>
          <a:p>
            <a:r>
              <a:rPr lang="en-US" altLang="el-GR" sz="2000" b="1" dirty="0">
                <a:solidFill>
                  <a:srgbClr val="002060"/>
                </a:solidFill>
              </a:rPr>
              <a:t>Response</a:t>
            </a:r>
          </a:p>
          <a:p>
            <a:r>
              <a:rPr lang="en-US" altLang="el-GR" sz="2000" b="1" dirty="0">
                <a:solidFill>
                  <a:srgbClr val="002060"/>
                </a:solidFill>
              </a:rPr>
              <a:t>to nicotine</a:t>
            </a:r>
          </a:p>
        </p:txBody>
      </p:sp>
      <p:sp>
        <p:nvSpPr>
          <p:cNvPr id="33801" name="Freeform 9"/>
          <p:cNvSpPr>
            <a:spLocks noEditPoints="1"/>
          </p:cNvSpPr>
          <p:nvPr/>
        </p:nvSpPr>
        <p:spPr bwMode="auto">
          <a:xfrm>
            <a:off x="409575" y="2352675"/>
            <a:ext cx="8382000" cy="3657600"/>
          </a:xfrm>
          <a:custGeom>
            <a:avLst/>
            <a:gdLst>
              <a:gd name="T0" fmla="*/ 2147483647 w 18325"/>
              <a:gd name="T1" fmla="*/ 2147483647 h 9617"/>
              <a:gd name="T2" fmla="*/ 2147483647 w 18325"/>
              <a:gd name="T3" fmla="*/ 2147483647 h 9617"/>
              <a:gd name="T4" fmla="*/ 2147483647 w 18325"/>
              <a:gd name="T5" fmla="*/ 2147483647 h 9617"/>
              <a:gd name="T6" fmla="*/ 2147483647 w 18325"/>
              <a:gd name="T7" fmla="*/ 2147483647 h 9617"/>
              <a:gd name="T8" fmla="*/ 2147483647 w 18325"/>
              <a:gd name="T9" fmla="*/ 2147483647 h 9617"/>
              <a:gd name="T10" fmla="*/ 2147483647 w 18325"/>
              <a:gd name="T11" fmla="*/ 2147483647 h 9617"/>
              <a:gd name="T12" fmla="*/ 2147483647 w 18325"/>
              <a:gd name="T13" fmla="*/ 2147483647 h 9617"/>
              <a:gd name="T14" fmla="*/ 2147483647 w 18325"/>
              <a:gd name="T15" fmla="*/ 2147483647 h 9617"/>
              <a:gd name="T16" fmla="*/ 2147483647 w 18325"/>
              <a:gd name="T17" fmla="*/ 2147483647 h 9617"/>
              <a:gd name="T18" fmla="*/ 0 w 18325"/>
              <a:gd name="T19" fmla="*/ 2147483647 h 9617"/>
              <a:gd name="T20" fmla="*/ 2147483647 w 18325"/>
              <a:gd name="T21" fmla="*/ 0 h 9617"/>
              <a:gd name="T22" fmla="*/ 2147483647 w 18325"/>
              <a:gd name="T23" fmla="*/ 2147483647 h 9617"/>
              <a:gd name="T24" fmla="*/ 0 w 18325"/>
              <a:gd name="T25" fmla="*/ 2147483647 h 9617"/>
              <a:gd name="T26" fmla="*/ 2147483647 w 18325"/>
              <a:gd name="T27" fmla="*/ 2147483647 h 9617"/>
              <a:gd name="T28" fmla="*/ 2147483647 w 18325"/>
              <a:gd name="T29" fmla="*/ 2147483647 h 9617"/>
              <a:gd name="T30" fmla="*/ 2147483647 w 18325"/>
              <a:gd name="T31" fmla="*/ 2147483647 h 9617"/>
              <a:gd name="T32" fmla="*/ 2147483647 w 18325"/>
              <a:gd name="T33" fmla="*/ 2147483647 h 96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325"/>
              <a:gd name="T52" fmla="*/ 0 h 9617"/>
              <a:gd name="T53" fmla="*/ 18325 w 18325"/>
              <a:gd name="T54" fmla="*/ 9617 h 96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325" h="9617">
                <a:moveTo>
                  <a:pt x="167" y="209"/>
                </a:moveTo>
                <a:lnTo>
                  <a:pt x="167" y="9492"/>
                </a:lnTo>
                <a:lnTo>
                  <a:pt x="125" y="9450"/>
                </a:lnTo>
                <a:lnTo>
                  <a:pt x="18117" y="9450"/>
                </a:lnTo>
                <a:lnTo>
                  <a:pt x="18117" y="9534"/>
                </a:lnTo>
                <a:lnTo>
                  <a:pt x="125" y="9534"/>
                </a:lnTo>
                <a:cubicBezTo>
                  <a:pt x="102" y="9534"/>
                  <a:pt x="84" y="9515"/>
                  <a:pt x="84" y="9492"/>
                </a:cubicBezTo>
                <a:lnTo>
                  <a:pt x="84" y="209"/>
                </a:lnTo>
                <a:lnTo>
                  <a:pt x="167" y="209"/>
                </a:lnTo>
                <a:close/>
                <a:moveTo>
                  <a:pt x="0" y="250"/>
                </a:moveTo>
                <a:lnTo>
                  <a:pt x="125" y="0"/>
                </a:lnTo>
                <a:lnTo>
                  <a:pt x="250" y="250"/>
                </a:lnTo>
                <a:lnTo>
                  <a:pt x="0" y="250"/>
                </a:lnTo>
                <a:close/>
                <a:moveTo>
                  <a:pt x="18075" y="9367"/>
                </a:moveTo>
                <a:lnTo>
                  <a:pt x="18325" y="9492"/>
                </a:lnTo>
                <a:lnTo>
                  <a:pt x="18075" y="9617"/>
                </a:lnTo>
                <a:lnTo>
                  <a:pt x="18075" y="9367"/>
                </a:lnTo>
                <a:close/>
              </a:path>
            </a:pathLst>
          </a:custGeom>
          <a:solidFill>
            <a:schemeClr val="tx1"/>
          </a:solidFill>
          <a:ln w="0" cap="flat">
            <a:solidFill>
              <a:schemeClr val="tx1"/>
            </a:solidFill>
            <a:prstDash val="solid"/>
            <a:bevel/>
            <a:headEnd/>
            <a:tailEnd/>
          </a:ln>
        </p:spPr>
        <p:txBody>
          <a:bodyPr/>
          <a:lstStyle/>
          <a:p>
            <a:endParaRPr lang="el-GR"/>
          </a:p>
        </p:txBody>
      </p:sp>
      <p:grpSp>
        <p:nvGrpSpPr>
          <p:cNvPr id="33802" name="Group 10"/>
          <p:cNvGrpSpPr>
            <a:grpSpLocks/>
          </p:cNvGrpSpPr>
          <p:nvPr/>
        </p:nvGrpSpPr>
        <p:grpSpPr bwMode="auto">
          <a:xfrm>
            <a:off x="568325" y="2797175"/>
            <a:ext cx="2382838" cy="3084513"/>
            <a:chOff x="292" y="1720"/>
            <a:chExt cx="1501" cy="1943"/>
          </a:xfrm>
        </p:grpSpPr>
        <p:grpSp>
          <p:nvGrpSpPr>
            <p:cNvPr id="33834" name="Group 11"/>
            <p:cNvGrpSpPr>
              <a:grpSpLocks/>
            </p:cNvGrpSpPr>
            <p:nvPr/>
          </p:nvGrpSpPr>
          <p:grpSpPr bwMode="auto">
            <a:xfrm>
              <a:off x="452" y="2896"/>
              <a:ext cx="776" cy="336"/>
              <a:chOff x="452" y="2896"/>
              <a:chExt cx="776" cy="336"/>
            </a:xfrm>
          </p:grpSpPr>
          <p:sp>
            <p:nvSpPr>
              <p:cNvPr id="33844" name="Line 12"/>
              <p:cNvSpPr>
                <a:spLocks noChangeShapeType="1"/>
              </p:cNvSpPr>
              <p:nvPr/>
            </p:nvSpPr>
            <p:spPr bwMode="auto">
              <a:xfrm>
                <a:off x="452" y="2896"/>
                <a:ext cx="0" cy="336"/>
              </a:xfrm>
              <a:prstGeom prst="line">
                <a:avLst/>
              </a:prstGeom>
              <a:noFill/>
              <a:ln w="44450">
                <a:solidFill>
                  <a:srgbClr val="FF9900"/>
                </a:solidFill>
                <a:round/>
                <a:headEnd/>
                <a:tailEnd type="triangle" w="med" len="med"/>
              </a:ln>
            </p:spPr>
            <p:txBody>
              <a:bodyPr/>
              <a:lstStyle/>
              <a:p>
                <a:endParaRPr lang="el-GR"/>
              </a:p>
            </p:txBody>
          </p:sp>
          <p:sp>
            <p:nvSpPr>
              <p:cNvPr id="33845" name="Line 13"/>
              <p:cNvSpPr>
                <a:spLocks noChangeShapeType="1"/>
              </p:cNvSpPr>
              <p:nvPr/>
            </p:nvSpPr>
            <p:spPr bwMode="auto">
              <a:xfrm>
                <a:off x="844" y="2896"/>
                <a:ext cx="0" cy="336"/>
              </a:xfrm>
              <a:prstGeom prst="line">
                <a:avLst/>
              </a:prstGeom>
              <a:noFill/>
              <a:ln w="44450">
                <a:solidFill>
                  <a:srgbClr val="FF9900"/>
                </a:solidFill>
                <a:round/>
                <a:headEnd/>
                <a:tailEnd type="triangle" w="med" len="med"/>
              </a:ln>
            </p:spPr>
            <p:txBody>
              <a:bodyPr/>
              <a:lstStyle/>
              <a:p>
                <a:endParaRPr lang="el-GR"/>
              </a:p>
            </p:txBody>
          </p:sp>
          <p:sp>
            <p:nvSpPr>
              <p:cNvPr id="33846" name="Line 14"/>
              <p:cNvSpPr>
                <a:spLocks noChangeShapeType="1"/>
              </p:cNvSpPr>
              <p:nvPr/>
            </p:nvSpPr>
            <p:spPr bwMode="auto">
              <a:xfrm>
                <a:off x="1228" y="2896"/>
                <a:ext cx="0" cy="336"/>
              </a:xfrm>
              <a:prstGeom prst="line">
                <a:avLst/>
              </a:prstGeom>
              <a:noFill/>
              <a:ln w="28575">
                <a:solidFill>
                  <a:srgbClr val="FF9900"/>
                </a:solidFill>
                <a:round/>
                <a:headEnd/>
                <a:tailEnd type="triangle" w="med" len="med"/>
              </a:ln>
            </p:spPr>
            <p:txBody>
              <a:bodyPr/>
              <a:lstStyle/>
              <a:p>
                <a:endParaRPr lang="el-GR"/>
              </a:p>
            </p:txBody>
          </p:sp>
        </p:grpSp>
        <p:grpSp>
          <p:nvGrpSpPr>
            <p:cNvPr id="33835" name="Group 15"/>
            <p:cNvGrpSpPr>
              <a:grpSpLocks/>
            </p:cNvGrpSpPr>
            <p:nvPr/>
          </p:nvGrpSpPr>
          <p:grpSpPr bwMode="auto">
            <a:xfrm>
              <a:off x="292" y="1720"/>
              <a:ext cx="1501" cy="1943"/>
              <a:chOff x="292" y="1720"/>
              <a:chExt cx="1501" cy="1943"/>
            </a:xfrm>
          </p:grpSpPr>
          <p:grpSp>
            <p:nvGrpSpPr>
              <p:cNvPr id="33836" name="Group 16"/>
              <p:cNvGrpSpPr>
                <a:grpSpLocks/>
              </p:cNvGrpSpPr>
              <p:nvPr/>
            </p:nvGrpSpPr>
            <p:grpSpPr bwMode="auto">
              <a:xfrm>
                <a:off x="292" y="1720"/>
                <a:ext cx="1501" cy="1943"/>
                <a:chOff x="292" y="1720"/>
                <a:chExt cx="1501" cy="1943"/>
              </a:xfrm>
            </p:grpSpPr>
            <p:sp>
              <p:nvSpPr>
                <p:cNvPr id="33840" name="Freeform 17"/>
                <p:cNvSpPr>
                  <a:spLocks/>
                </p:cNvSpPr>
                <p:nvPr/>
              </p:nvSpPr>
              <p:spPr bwMode="auto">
                <a:xfrm>
                  <a:off x="528" y="2131"/>
                  <a:ext cx="384" cy="1392"/>
                </a:xfrm>
                <a:custGeom>
                  <a:avLst/>
                  <a:gdLst>
                    <a:gd name="T0" fmla="*/ 0 w 918"/>
                    <a:gd name="T1" fmla="*/ 42 h 1658"/>
                    <a:gd name="T2" fmla="*/ 0 w 918"/>
                    <a:gd name="T3" fmla="*/ 39 h 1658"/>
                    <a:gd name="T4" fmla="*/ 0 w 918"/>
                    <a:gd name="T5" fmla="*/ 29 h 1658"/>
                    <a:gd name="T6" fmla="*/ 0 w 918"/>
                    <a:gd name="T7" fmla="*/ 20 h 1658"/>
                    <a:gd name="T8" fmla="*/ 0 w 918"/>
                    <a:gd name="T9" fmla="*/ 13 h 1658"/>
                    <a:gd name="T10" fmla="*/ 0 w 918"/>
                    <a:gd name="T11" fmla="*/ 7 h 1658"/>
                    <a:gd name="T12" fmla="*/ 0 w 918"/>
                    <a:gd name="T13" fmla="*/ 4 h 1658"/>
                    <a:gd name="T14" fmla="*/ 0 w 918"/>
                    <a:gd name="T15" fmla="*/ 3 h 1658"/>
                    <a:gd name="T16" fmla="*/ 0 w 918"/>
                    <a:gd name="T17" fmla="*/ 3 h 1658"/>
                    <a:gd name="T18" fmla="*/ 0 w 918"/>
                    <a:gd name="T19" fmla="*/ 0 h 1658"/>
                    <a:gd name="T20" fmla="*/ 0 w 918"/>
                    <a:gd name="T21" fmla="*/ 0 h 1658"/>
                    <a:gd name="T22" fmla="*/ 0 w 918"/>
                    <a:gd name="T23" fmla="*/ 3 h 1658"/>
                    <a:gd name="T24" fmla="*/ 0 w 918"/>
                    <a:gd name="T25" fmla="*/ 4 h 1658"/>
                    <a:gd name="T26" fmla="*/ 0 w 918"/>
                    <a:gd name="T27" fmla="*/ 10 h 1658"/>
                    <a:gd name="T28" fmla="*/ 0 w 918"/>
                    <a:gd name="T29" fmla="*/ 20 h 1658"/>
                    <a:gd name="T30" fmla="*/ 0 w 918"/>
                    <a:gd name="T31" fmla="*/ 31 h 1658"/>
                    <a:gd name="T32" fmla="*/ 0 w 918"/>
                    <a:gd name="T33" fmla="*/ 52 h 1658"/>
                    <a:gd name="T34" fmla="*/ 0 w 918"/>
                    <a:gd name="T35" fmla="*/ 62 h 1658"/>
                    <a:gd name="T36" fmla="*/ 0 w 918"/>
                    <a:gd name="T37" fmla="*/ 76 h 1658"/>
                    <a:gd name="T38" fmla="*/ 0 w 918"/>
                    <a:gd name="T39" fmla="*/ 94 h 1658"/>
                    <a:gd name="T40" fmla="*/ 0 w 918"/>
                    <a:gd name="T41" fmla="*/ 118 h 1658"/>
                    <a:gd name="T42" fmla="*/ 0 w 918"/>
                    <a:gd name="T43" fmla="*/ 131 h 1658"/>
                    <a:gd name="T44" fmla="*/ 0 w 918"/>
                    <a:gd name="T45" fmla="*/ 144 h 1658"/>
                    <a:gd name="T46" fmla="*/ 0 w 918"/>
                    <a:gd name="T47" fmla="*/ 156 h 1658"/>
                    <a:gd name="T48" fmla="*/ 0 w 918"/>
                    <a:gd name="T49" fmla="*/ 169 h 1658"/>
                    <a:gd name="T50" fmla="*/ 0 w 918"/>
                    <a:gd name="T51" fmla="*/ 179 h 1658"/>
                    <a:gd name="T52" fmla="*/ 0 w 918"/>
                    <a:gd name="T53" fmla="*/ 188 h 1658"/>
                    <a:gd name="T54" fmla="*/ 0 w 918"/>
                    <a:gd name="T55" fmla="*/ 194 h 1658"/>
                    <a:gd name="T56" fmla="*/ 0 w 918"/>
                    <a:gd name="T57" fmla="*/ 197 h 1658"/>
                    <a:gd name="T58" fmla="*/ 0 w 918"/>
                    <a:gd name="T59" fmla="*/ 200 h 1658"/>
                    <a:gd name="T60" fmla="*/ 0 w 918"/>
                    <a:gd name="T61" fmla="*/ 201 h 1658"/>
                    <a:gd name="T62" fmla="*/ 0 w 918"/>
                    <a:gd name="T63" fmla="*/ 202 h 16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8"/>
                    <a:gd name="T97" fmla="*/ 0 h 1658"/>
                    <a:gd name="T98" fmla="*/ 918 w 918"/>
                    <a:gd name="T99" fmla="*/ 1658 h 16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8" h="1658">
                      <a:moveTo>
                        <a:pt x="0" y="1658"/>
                      </a:moveTo>
                      <a:lnTo>
                        <a:pt x="0" y="338"/>
                      </a:lnTo>
                      <a:lnTo>
                        <a:pt x="0" y="324"/>
                      </a:lnTo>
                      <a:lnTo>
                        <a:pt x="0" y="285"/>
                      </a:lnTo>
                      <a:lnTo>
                        <a:pt x="1" y="231"/>
                      </a:lnTo>
                      <a:lnTo>
                        <a:pt x="3" y="201"/>
                      </a:lnTo>
                      <a:lnTo>
                        <a:pt x="6" y="169"/>
                      </a:lnTo>
                      <a:lnTo>
                        <a:pt x="11" y="137"/>
                      </a:lnTo>
                      <a:lnTo>
                        <a:pt x="17" y="107"/>
                      </a:lnTo>
                      <a:lnTo>
                        <a:pt x="25" y="78"/>
                      </a:lnTo>
                      <a:lnTo>
                        <a:pt x="35" y="51"/>
                      </a:lnTo>
                      <a:lnTo>
                        <a:pt x="39" y="41"/>
                      </a:lnTo>
                      <a:lnTo>
                        <a:pt x="46" y="30"/>
                      </a:lnTo>
                      <a:lnTo>
                        <a:pt x="52" y="21"/>
                      </a:lnTo>
                      <a:lnTo>
                        <a:pt x="60" y="14"/>
                      </a:lnTo>
                      <a:lnTo>
                        <a:pt x="68" y="7"/>
                      </a:lnTo>
                      <a:lnTo>
                        <a:pt x="76" y="3"/>
                      </a:lnTo>
                      <a:lnTo>
                        <a:pt x="86" y="0"/>
                      </a:lnTo>
                      <a:lnTo>
                        <a:pt x="95" y="0"/>
                      </a:lnTo>
                      <a:lnTo>
                        <a:pt x="103" y="0"/>
                      </a:lnTo>
                      <a:lnTo>
                        <a:pt x="111" y="5"/>
                      </a:lnTo>
                      <a:lnTo>
                        <a:pt x="119" y="12"/>
                      </a:lnTo>
                      <a:lnTo>
                        <a:pt x="127" y="21"/>
                      </a:lnTo>
                      <a:lnTo>
                        <a:pt x="133" y="32"/>
                      </a:lnTo>
                      <a:lnTo>
                        <a:pt x="141" y="46"/>
                      </a:lnTo>
                      <a:lnTo>
                        <a:pt x="157" y="78"/>
                      </a:lnTo>
                      <a:lnTo>
                        <a:pt x="172" y="117"/>
                      </a:lnTo>
                      <a:lnTo>
                        <a:pt x="186" y="160"/>
                      </a:lnTo>
                      <a:lnTo>
                        <a:pt x="200" y="206"/>
                      </a:lnTo>
                      <a:lnTo>
                        <a:pt x="213" y="253"/>
                      </a:lnTo>
                      <a:lnTo>
                        <a:pt x="236" y="347"/>
                      </a:lnTo>
                      <a:lnTo>
                        <a:pt x="253" y="428"/>
                      </a:lnTo>
                      <a:lnTo>
                        <a:pt x="269" y="508"/>
                      </a:lnTo>
                      <a:lnTo>
                        <a:pt x="280" y="556"/>
                      </a:lnTo>
                      <a:lnTo>
                        <a:pt x="293" y="611"/>
                      </a:lnTo>
                      <a:lnTo>
                        <a:pt x="312" y="683"/>
                      </a:lnTo>
                      <a:lnTo>
                        <a:pt x="334" y="766"/>
                      </a:lnTo>
                      <a:lnTo>
                        <a:pt x="363" y="863"/>
                      </a:lnTo>
                      <a:lnTo>
                        <a:pt x="397" y="964"/>
                      </a:lnTo>
                      <a:lnTo>
                        <a:pt x="416" y="1016"/>
                      </a:lnTo>
                      <a:lnTo>
                        <a:pt x="436" y="1070"/>
                      </a:lnTo>
                      <a:lnTo>
                        <a:pt x="457" y="1121"/>
                      </a:lnTo>
                      <a:lnTo>
                        <a:pt x="479" y="1175"/>
                      </a:lnTo>
                      <a:lnTo>
                        <a:pt x="503" y="1226"/>
                      </a:lnTo>
                      <a:lnTo>
                        <a:pt x="527" y="1276"/>
                      </a:lnTo>
                      <a:lnTo>
                        <a:pt x="554" y="1326"/>
                      </a:lnTo>
                      <a:lnTo>
                        <a:pt x="582" y="1373"/>
                      </a:lnTo>
                      <a:lnTo>
                        <a:pt x="610" y="1419"/>
                      </a:lnTo>
                      <a:lnTo>
                        <a:pt x="639" y="1460"/>
                      </a:lnTo>
                      <a:lnTo>
                        <a:pt x="669" y="1499"/>
                      </a:lnTo>
                      <a:lnTo>
                        <a:pt x="701" y="1535"/>
                      </a:lnTo>
                      <a:lnTo>
                        <a:pt x="735" y="1567"/>
                      </a:lnTo>
                      <a:lnTo>
                        <a:pt x="752" y="1581"/>
                      </a:lnTo>
                      <a:lnTo>
                        <a:pt x="770" y="1594"/>
                      </a:lnTo>
                      <a:lnTo>
                        <a:pt x="787" y="1606"/>
                      </a:lnTo>
                      <a:lnTo>
                        <a:pt x="805" y="1617"/>
                      </a:lnTo>
                      <a:lnTo>
                        <a:pt x="822" y="1626"/>
                      </a:lnTo>
                      <a:lnTo>
                        <a:pt x="841" y="1633"/>
                      </a:lnTo>
                      <a:lnTo>
                        <a:pt x="861" y="1640"/>
                      </a:lnTo>
                      <a:lnTo>
                        <a:pt x="880" y="1646"/>
                      </a:lnTo>
                      <a:lnTo>
                        <a:pt x="899" y="1649"/>
                      </a:lnTo>
                      <a:lnTo>
                        <a:pt x="918" y="1651"/>
                      </a:lnTo>
                    </a:path>
                  </a:pathLst>
                </a:custGeom>
                <a:noFill/>
                <a:ln w="31750">
                  <a:solidFill>
                    <a:schemeClr val="tx1"/>
                  </a:solidFill>
                  <a:prstDash val="solid"/>
                  <a:round/>
                  <a:headEnd/>
                  <a:tailEnd/>
                </a:ln>
              </p:spPr>
              <p:txBody>
                <a:bodyPr/>
                <a:lstStyle/>
                <a:p>
                  <a:endParaRPr lang="el-GR"/>
                </a:p>
              </p:txBody>
            </p:sp>
            <p:sp>
              <p:nvSpPr>
                <p:cNvPr id="33841" name="Freeform 18"/>
                <p:cNvSpPr>
                  <a:spLocks/>
                </p:cNvSpPr>
                <p:nvPr/>
              </p:nvSpPr>
              <p:spPr bwMode="auto">
                <a:xfrm>
                  <a:off x="912" y="1843"/>
                  <a:ext cx="384" cy="1584"/>
                </a:xfrm>
                <a:custGeom>
                  <a:avLst/>
                  <a:gdLst>
                    <a:gd name="T0" fmla="*/ 0 w 918"/>
                    <a:gd name="T1" fmla="*/ 194 h 1659"/>
                    <a:gd name="T2" fmla="*/ 0 w 918"/>
                    <a:gd name="T3" fmla="*/ 186 h 1659"/>
                    <a:gd name="T4" fmla="*/ 0 w 918"/>
                    <a:gd name="T5" fmla="*/ 133 h 1659"/>
                    <a:gd name="T6" fmla="*/ 0 w 918"/>
                    <a:gd name="T7" fmla="*/ 97 h 1659"/>
                    <a:gd name="T8" fmla="*/ 0 w 918"/>
                    <a:gd name="T9" fmla="*/ 62 h 1659"/>
                    <a:gd name="T10" fmla="*/ 0 w 918"/>
                    <a:gd name="T11" fmla="*/ 31 h 1659"/>
                    <a:gd name="T12" fmla="*/ 0 w 918"/>
                    <a:gd name="T13" fmla="*/ 18 h 1659"/>
                    <a:gd name="T14" fmla="*/ 0 w 918"/>
                    <a:gd name="T15" fmla="*/ 11 h 1659"/>
                    <a:gd name="T16" fmla="*/ 0 w 918"/>
                    <a:gd name="T17" fmla="*/ 4 h 1659"/>
                    <a:gd name="T18" fmla="*/ 0 w 918"/>
                    <a:gd name="T19" fmla="*/ 0 h 1659"/>
                    <a:gd name="T20" fmla="*/ 0 w 918"/>
                    <a:gd name="T21" fmla="*/ 2 h 1659"/>
                    <a:gd name="T22" fmla="*/ 0 w 918"/>
                    <a:gd name="T23" fmla="*/ 11 h 1659"/>
                    <a:gd name="T24" fmla="*/ 0 w 918"/>
                    <a:gd name="T25" fmla="*/ 21 h 1659"/>
                    <a:gd name="T26" fmla="*/ 0 w 918"/>
                    <a:gd name="T27" fmla="*/ 46 h 1659"/>
                    <a:gd name="T28" fmla="*/ 0 w 918"/>
                    <a:gd name="T29" fmla="*/ 92 h 1659"/>
                    <a:gd name="T30" fmla="*/ 0 w 918"/>
                    <a:gd name="T31" fmla="*/ 145 h 1659"/>
                    <a:gd name="T32" fmla="*/ 0 w 918"/>
                    <a:gd name="T33" fmla="*/ 247 h 1659"/>
                    <a:gd name="T34" fmla="*/ 0 w 918"/>
                    <a:gd name="T35" fmla="*/ 292 h 1659"/>
                    <a:gd name="T36" fmla="*/ 0 w 918"/>
                    <a:gd name="T37" fmla="*/ 352 h 1659"/>
                    <a:gd name="T38" fmla="*/ 0 w 918"/>
                    <a:gd name="T39" fmla="*/ 441 h 1659"/>
                    <a:gd name="T40" fmla="*/ 0 w 918"/>
                    <a:gd name="T41" fmla="*/ 553 h 1659"/>
                    <a:gd name="T42" fmla="*/ 0 w 918"/>
                    <a:gd name="T43" fmla="*/ 615 h 1659"/>
                    <a:gd name="T44" fmla="*/ 0 w 918"/>
                    <a:gd name="T45" fmla="*/ 676 h 1659"/>
                    <a:gd name="T46" fmla="*/ 0 w 918"/>
                    <a:gd name="T47" fmla="*/ 734 h 1659"/>
                    <a:gd name="T48" fmla="*/ 0 w 918"/>
                    <a:gd name="T49" fmla="*/ 790 h 1659"/>
                    <a:gd name="T50" fmla="*/ 0 w 918"/>
                    <a:gd name="T51" fmla="*/ 838 h 1659"/>
                    <a:gd name="T52" fmla="*/ 0 w 918"/>
                    <a:gd name="T53" fmla="*/ 882 h 1659"/>
                    <a:gd name="T54" fmla="*/ 0 w 918"/>
                    <a:gd name="T55" fmla="*/ 909 h 1659"/>
                    <a:gd name="T56" fmla="*/ 0 w 918"/>
                    <a:gd name="T57" fmla="*/ 922 h 1659"/>
                    <a:gd name="T58" fmla="*/ 0 w 918"/>
                    <a:gd name="T59" fmla="*/ 934 h 1659"/>
                    <a:gd name="T60" fmla="*/ 0 w 918"/>
                    <a:gd name="T61" fmla="*/ 940 h 1659"/>
                    <a:gd name="T62" fmla="*/ 0 w 918"/>
                    <a:gd name="T63" fmla="*/ 947 h 16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8"/>
                    <a:gd name="T97" fmla="*/ 0 h 1659"/>
                    <a:gd name="T98" fmla="*/ 918 w 918"/>
                    <a:gd name="T99" fmla="*/ 1659 h 16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8" h="1659">
                      <a:moveTo>
                        <a:pt x="0" y="1659"/>
                      </a:moveTo>
                      <a:lnTo>
                        <a:pt x="0" y="339"/>
                      </a:lnTo>
                      <a:lnTo>
                        <a:pt x="0" y="325"/>
                      </a:lnTo>
                      <a:lnTo>
                        <a:pt x="0" y="287"/>
                      </a:lnTo>
                      <a:lnTo>
                        <a:pt x="1" y="232"/>
                      </a:lnTo>
                      <a:lnTo>
                        <a:pt x="4" y="202"/>
                      </a:lnTo>
                      <a:lnTo>
                        <a:pt x="8" y="170"/>
                      </a:lnTo>
                      <a:lnTo>
                        <a:pt x="11" y="137"/>
                      </a:lnTo>
                      <a:lnTo>
                        <a:pt x="17" y="107"/>
                      </a:lnTo>
                      <a:lnTo>
                        <a:pt x="25" y="79"/>
                      </a:lnTo>
                      <a:lnTo>
                        <a:pt x="35" y="54"/>
                      </a:lnTo>
                      <a:lnTo>
                        <a:pt x="41" y="41"/>
                      </a:lnTo>
                      <a:lnTo>
                        <a:pt x="46" y="30"/>
                      </a:lnTo>
                      <a:lnTo>
                        <a:pt x="54" y="22"/>
                      </a:lnTo>
                      <a:lnTo>
                        <a:pt x="60" y="14"/>
                      </a:lnTo>
                      <a:lnTo>
                        <a:pt x="68" y="9"/>
                      </a:lnTo>
                      <a:lnTo>
                        <a:pt x="78" y="4"/>
                      </a:lnTo>
                      <a:lnTo>
                        <a:pt x="86" y="0"/>
                      </a:lnTo>
                      <a:lnTo>
                        <a:pt x="97" y="0"/>
                      </a:lnTo>
                      <a:lnTo>
                        <a:pt x="105" y="2"/>
                      </a:lnTo>
                      <a:lnTo>
                        <a:pt x="111" y="5"/>
                      </a:lnTo>
                      <a:lnTo>
                        <a:pt x="119" y="13"/>
                      </a:lnTo>
                      <a:lnTo>
                        <a:pt x="127" y="22"/>
                      </a:lnTo>
                      <a:lnTo>
                        <a:pt x="135" y="34"/>
                      </a:lnTo>
                      <a:lnTo>
                        <a:pt x="143" y="46"/>
                      </a:lnTo>
                      <a:lnTo>
                        <a:pt x="157" y="79"/>
                      </a:lnTo>
                      <a:lnTo>
                        <a:pt x="172" y="118"/>
                      </a:lnTo>
                      <a:lnTo>
                        <a:pt x="186" y="161"/>
                      </a:lnTo>
                      <a:lnTo>
                        <a:pt x="200" y="207"/>
                      </a:lnTo>
                      <a:lnTo>
                        <a:pt x="213" y="253"/>
                      </a:lnTo>
                      <a:lnTo>
                        <a:pt x="237" y="348"/>
                      </a:lnTo>
                      <a:lnTo>
                        <a:pt x="255" y="430"/>
                      </a:lnTo>
                      <a:lnTo>
                        <a:pt x="271" y="508"/>
                      </a:lnTo>
                      <a:lnTo>
                        <a:pt x="280" y="556"/>
                      </a:lnTo>
                      <a:lnTo>
                        <a:pt x="295" y="612"/>
                      </a:lnTo>
                      <a:lnTo>
                        <a:pt x="312" y="683"/>
                      </a:lnTo>
                      <a:lnTo>
                        <a:pt x="336" y="769"/>
                      </a:lnTo>
                      <a:lnTo>
                        <a:pt x="365" y="863"/>
                      </a:lnTo>
                      <a:lnTo>
                        <a:pt x="398" y="965"/>
                      </a:lnTo>
                      <a:lnTo>
                        <a:pt x="417" y="1017"/>
                      </a:lnTo>
                      <a:lnTo>
                        <a:pt x="436" y="1070"/>
                      </a:lnTo>
                      <a:lnTo>
                        <a:pt x="457" y="1124"/>
                      </a:lnTo>
                      <a:lnTo>
                        <a:pt x="479" y="1175"/>
                      </a:lnTo>
                      <a:lnTo>
                        <a:pt x="503" y="1227"/>
                      </a:lnTo>
                      <a:lnTo>
                        <a:pt x="529" y="1279"/>
                      </a:lnTo>
                      <a:lnTo>
                        <a:pt x="554" y="1327"/>
                      </a:lnTo>
                      <a:lnTo>
                        <a:pt x="582" y="1375"/>
                      </a:lnTo>
                      <a:lnTo>
                        <a:pt x="610" y="1420"/>
                      </a:lnTo>
                      <a:lnTo>
                        <a:pt x="639" y="1462"/>
                      </a:lnTo>
                      <a:lnTo>
                        <a:pt x="671" y="1500"/>
                      </a:lnTo>
                      <a:lnTo>
                        <a:pt x="703" y="1536"/>
                      </a:lnTo>
                      <a:lnTo>
                        <a:pt x="736" y="1568"/>
                      </a:lnTo>
                      <a:lnTo>
                        <a:pt x="752" y="1582"/>
                      </a:lnTo>
                      <a:lnTo>
                        <a:pt x="770" y="1594"/>
                      </a:lnTo>
                      <a:lnTo>
                        <a:pt x="787" y="1607"/>
                      </a:lnTo>
                      <a:lnTo>
                        <a:pt x="805" y="1618"/>
                      </a:lnTo>
                      <a:lnTo>
                        <a:pt x="824" y="1626"/>
                      </a:lnTo>
                      <a:lnTo>
                        <a:pt x="841" y="1635"/>
                      </a:lnTo>
                      <a:lnTo>
                        <a:pt x="861" y="1641"/>
                      </a:lnTo>
                      <a:lnTo>
                        <a:pt x="880" y="1646"/>
                      </a:lnTo>
                      <a:lnTo>
                        <a:pt x="899" y="1650"/>
                      </a:lnTo>
                      <a:lnTo>
                        <a:pt x="918" y="1651"/>
                      </a:lnTo>
                    </a:path>
                  </a:pathLst>
                </a:custGeom>
                <a:noFill/>
                <a:ln w="31750">
                  <a:solidFill>
                    <a:schemeClr val="tx1"/>
                  </a:solidFill>
                  <a:prstDash val="solid"/>
                  <a:round/>
                  <a:headEnd/>
                  <a:tailEnd/>
                </a:ln>
              </p:spPr>
              <p:txBody>
                <a:bodyPr/>
                <a:lstStyle/>
                <a:p>
                  <a:endParaRPr lang="el-GR"/>
                </a:p>
              </p:txBody>
            </p:sp>
            <p:sp>
              <p:nvSpPr>
                <p:cNvPr id="33842" name="Freeform 19"/>
                <p:cNvSpPr>
                  <a:spLocks/>
                </p:cNvSpPr>
                <p:nvPr/>
              </p:nvSpPr>
              <p:spPr bwMode="auto">
                <a:xfrm>
                  <a:off x="1296" y="1720"/>
                  <a:ext cx="497" cy="1663"/>
                </a:xfrm>
                <a:custGeom>
                  <a:avLst/>
                  <a:gdLst>
                    <a:gd name="T0" fmla="*/ 0 w 497"/>
                    <a:gd name="T1" fmla="*/ 329 h 1663"/>
                    <a:gd name="T2" fmla="*/ 0 w 497"/>
                    <a:gd name="T3" fmla="*/ 316 h 1663"/>
                    <a:gd name="T4" fmla="*/ 1 w 497"/>
                    <a:gd name="T5" fmla="*/ 225 h 1663"/>
                    <a:gd name="T6" fmla="*/ 3 w 497"/>
                    <a:gd name="T7" fmla="*/ 165 h 1663"/>
                    <a:gd name="T8" fmla="*/ 8 w 497"/>
                    <a:gd name="T9" fmla="*/ 104 h 1663"/>
                    <a:gd name="T10" fmla="*/ 15 w 497"/>
                    <a:gd name="T11" fmla="*/ 52 h 1663"/>
                    <a:gd name="T12" fmla="*/ 20 w 497"/>
                    <a:gd name="T13" fmla="*/ 29 h 1663"/>
                    <a:gd name="T14" fmla="*/ 25 w 497"/>
                    <a:gd name="T15" fmla="*/ 14 h 1663"/>
                    <a:gd name="T16" fmla="*/ 32 w 497"/>
                    <a:gd name="T17" fmla="*/ 4 h 1663"/>
                    <a:gd name="T18" fmla="*/ 40 w 497"/>
                    <a:gd name="T19" fmla="*/ 0 h 1663"/>
                    <a:gd name="T20" fmla="*/ 43 w 497"/>
                    <a:gd name="T21" fmla="*/ 2 h 1663"/>
                    <a:gd name="T22" fmla="*/ 50 w 497"/>
                    <a:gd name="T23" fmla="*/ 13 h 1663"/>
                    <a:gd name="T24" fmla="*/ 56 w 497"/>
                    <a:gd name="T25" fmla="*/ 33 h 1663"/>
                    <a:gd name="T26" fmla="*/ 66 w 497"/>
                    <a:gd name="T27" fmla="*/ 77 h 1663"/>
                    <a:gd name="T28" fmla="*/ 78 w 497"/>
                    <a:gd name="T29" fmla="*/ 156 h 1663"/>
                    <a:gd name="T30" fmla="*/ 89 w 497"/>
                    <a:gd name="T31" fmla="*/ 248 h 1663"/>
                    <a:gd name="T32" fmla="*/ 106 w 497"/>
                    <a:gd name="T33" fmla="*/ 418 h 1663"/>
                    <a:gd name="T34" fmla="*/ 113 w 497"/>
                    <a:gd name="T35" fmla="*/ 493 h 1663"/>
                    <a:gd name="T36" fmla="*/ 123 w 497"/>
                    <a:gd name="T37" fmla="*/ 594 h 1663"/>
                    <a:gd name="T38" fmla="*/ 140 w 497"/>
                    <a:gd name="T39" fmla="*/ 747 h 1663"/>
                    <a:gd name="T40" fmla="*/ 166 w 497"/>
                    <a:gd name="T41" fmla="*/ 937 h 1663"/>
                    <a:gd name="T42" fmla="*/ 183 w 497"/>
                    <a:gd name="T43" fmla="*/ 1039 h 1663"/>
                    <a:gd name="T44" fmla="*/ 201 w 497"/>
                    <a:gd name="T45" fmla="*/ 1141 h 1663"/>
                    <a:gd name="T46" fmla="*/ 221 w 497"/>
                    <a:gd name="T47" fmla="*/ 1242 h 1663"/>
                    <a:gd name="T48" fmla="*/ 243 w 497"/>
                    <a:gd name="T49" fmla="*/ 1335 h 1663"/>
                    <a:gd name="T50" fmla="*/ 267 w 497"/>
                    <a:gd name="T51" fmla="*/ 1420 h 1663"/>
                    <a:gd name="T52" fmla="*/ 293 w 497"/>
                    <a:gd name="T53" fmla="*/ 1492 h 1663"/>
                    <a:gd name="T54" fmla="*/ 315 w 497"/>
                    <a:gd name="T55" fmla="*/ 1536 h 1663"/>
                    <a:gd name="T56" fmla="*/ 329 w 497"/>
                    <a:gd name="T57" fmla="*/ 1561 h 1663"/>
                    <a:gd name="T58" fmla="*/ 354 w 497"/>
                    <a:gd name="T59" fmla="*/ 1588 h 1663"/>
                    <a:gd name="T60" fmla="*/ 410 w 497"/>
                    <a:gd name="T61" fmla="*/ 1630 h 1663"/>
                    <a:gd name="T62" fmla="*/ 464 w 497"/>
                    <a:gd name="T63" fmla="*/ 1655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7"/>
                    <a:gd name="T97" fmla="*/ 0 h 1663"/>
                    <a:gd name="T98" fmla="*/ 497 w 497"/>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7" h="1663">
                      <a:moveTo>
                        <a:pt x="0" y="1611"/>
                      </a:moveTo>
                      <a:lnTo>
                        <a:pt x="0" y="329"/>
                      </a:lnTo>
                      <a:lnTo>
                        <a:pt x="0" y="316"/>
                      </a:lnTo>
                      <a:lnTo>
                        <a:pt x="0" y="279"/>
                      </a:lnTo>
                      <a:lnTo>
                        <a:pt x="1" y="225"/>
                      </a:lnTo>
                      <a:lnTo>
                        <a:pt x="2" y="196"/>
                      </a:lnTo>
                      <a:lnTo>
                        <a:pt x="3" y="165"/>
                      </a:lnTo>
                      <a:lnTo>
                        <a:pt x="5" y="133"/>
                      </a:lnTo>
                      <a:lnTo>
                        <a:pt x="8" y="104"/>
                      </a:lnTo>
                      <a:lnTo>
                        <a:pt x="11" y="77"/>
                      </a:lnTo>
                      <a:lnTo>
                        <a:pt x="15" y="52"/>
                      </a:lnTo>
                      <a:lnTo>
                        <a:pt x="17" y="40"/>
                      </a:lnTo>
                      <a:lnTo>
                        <a:pt x="20" y="29"/>
                      </a:lnTo>
                      <a:lnTo>
                        <a:pt x="22" y="21"/>
                      </a:lnTo>
                      <a:lnTo>
                        <a:pt x="25" y="14"/>
                      </a:lnTo>
                      <a:lnTo>
                        <a:pt x="29" y="9"/>
                      </a:lnTo>
                      <a:lnTo>
                        <a:pt x="32" y="4"/>
                      </a:lnTo>
                      <a:lnTo>
                        <a:pt x="36" y="0"/>
                      </a:lnTo>
                      <a:lnTo>
                        <a:pt x="40" y="0"/>
                      </a:lnTo>
                      <a:lnTo>
                        <a:pt x="43" y="2"/>
                      </a:lnTo>
                      <a:lnTo>
                        <a:pt x="47" y="5"/>
                      </a:lnTo>
                      <a:lnTo>
                        <a:pt x="50" y="13"/>
                      </a:lnTo>
                      <a:lnTo>
                        <a:pt x="53" y="21"/>
                      </a:lnTo>
                      <a:lnTo>
                        <a:pt x="56" y="33"/>
                      </a:lnTo>
                      <a:lnTo>
                        <a:pt x="59" y="45"/>
                      </a:lnTo>
                      <a:lnTo>
                        <a:pt x="66" y="77"/>
                      </a:lnTo>
                      <a:lnTo>
                        <a:pt x="72" y="115"/>
                      </a:lnTo>
                      <a:lnTo>
                        <a:pt x="78" y="156"/>
                      </a:lnTo>
                      <a:lnTo>
                        <a:pt x="84" y="201"/>
                      </a:lnTo>
                      <a:lnTo>
                        <a:pt x="89" y="248"/>
                      </a:lnTo>
                      <a:lnTo>
                        <a:pt x="99" y="338"/>
                      </a:lnTo>
                      <a:lnTo>
                        <a:pt x="106" y="418"/>
                      </a:lnTo>
                      <a:lnTo>
                        <a:pt x="113" y="493"/>
                      </a:lnTo>
                      <a:lnTo>
                        <a:pt x="117" y="540"/>
                      </a:lnTo>
                      <a:lnTo>
                        <a:pt x="123" y="594"/>
                      </a:lnTo>
                      <a:lnTo>
                        <a:pt x="131" y="663"/>
                      </a:lnTo>
                      <a:lnTo>
                        <a:pt x="140" y="747"/>
                      </a:lnTo>
                      <a:lnTo>
                        <a:pt x="152" y="838"/>
                      </a:lnTo>
                      <a:lnTo>
                        <a:pt x="166" y="937"/>
                      </a:lnTo>
                      <a:lnTo>
                        <a:pt x="174" y="988"/>
                      </a:lnTo>
                      <a:lnTo>
                        <a:pt x="183" y="1039"/>
                      </a:lnTo>
                      <a:lnTo>
                        <a:pt x="191" y="1091"/>
                      </a:lnTo>
                      <a:lnTo>
                        <a:pt x="201" y="1141"/>
                      </a:lnTo>
                      <a:lnTo>
                        <a:pt x="211" y="1191"/>
                      </a:lnTo>
                      <a:lnTo>
                        <a:pt x="221" y="1242"/>
                      </a:lnTo>
                      <a:lnTo>
                        <a:pt x="232" y="1289"/>
                      </a:lnTo>
                      <a:lnTo>
                        <a:pt x="243" y="1335"/>
                      </a:lnTo>
                      <a:lnTo>
                        <a:pt x="255" y="1379"/>
                      </a:lnTo>
                      <a:lnTo>
                        <a:pt x="267" y="1420"/>
                      </a:lnTo>
                      <a:lnTo>
                        <a:pt x="280" y="1457"/>
                      </a:lnTo>
                      <a:lnTo>
                        <a:pt x="293" y="1492"/>
                      </a:lnTo>
                      <a:lnTo>
                        <a:pt x="307" y="1523"/>
                      </a:lnTo>
                      <a:lnTo>
                        <a:pt x="315" y="1536"/>
                      </a:lnTo>
                      <a:lnTo>
                        <a:pt x="322" y="1548"/>
                      </a:lnTo>
                      <a:lnTo>
                        <a:pt x="329" y="1561"/>
                      </a:lnTo>
                      <a:lnTo>
                        <a:pt x="337" y="1571"/>
                      </a:lnTo>
                      <a:lnTo>
                        <a:pt x="354" y="1588"/>
                      </a:lnTo>
                      <a:lnTo>
                        <a:pt x="377" y="1607"/>
                      </a:lnTo>
                      <a:lnTo>
                        <a:pt x="410" y="1630"/>
                      </a:lnTo>
                      <a:lnTo>
                        <a:pt x="434" y="1643"/>
                      </a:lnTo>
                      <a:lnTo>
                        <a:pt x="464" y="1655"/>
                      </a:lnTo>
                      <a:lnTo>
                        <a:pt x="497" y="1663"/>
                      </a:lnTo>
                    </a:path>
                  </a:pathLst>
                </a:custGeom>
                <a:noFill/>
                <a:ln w="31750">
                  <a:solidFill>
                    <a:schemeClr val="tx1"/>
                  </a:solidFill>
                  <a:prstDash val="solid"/>
                  <a:round/>
                  <a:headEnd/>
                  <a:tailEnd/>
                </a:ln>
              </p:spPr>
              <p:txBody>
                <a:bodyPr/>
                <a:lstStyle/>
                <a:p>
                  <a:endParaRPr lang="el-GR"/>
                </a:p>
              </p:txBody>
            </p:sp>
            <p:sp>
              <p:nvSpPr>
                <p:cNvPr id="33843" name="Freeform 20"/>
                <p:cNvSpPr>
                  <a:spLocks/>
                </p:cNvSpPr>
                <p:nvPr/>
              </p:nvSpPr>
              <p:spPr bwMode="auto">
                <a:xfrm>
                  <a:off x="292" y="3615"/>
                  <a:ext cx="240" cy="48"/>
                </a:xfrm>
                <a:custGeom>
                  <a:avLst/>
                  <a:gdLst>
                    <a:gd name="T0" fmla="*/ 0 w 356"/>
                    <a:gd name="T1" fmla="*/ 27 h 50"/>
                    <a:gd name="T2" fmla="*/ 2 w 356"/>
                    <a:gd name="T3" fmla="*/ 27 h 50"/>
                    <a:gd name="T4" fmla="*/ 3 w 356"/>
                    <a:gd name="T5" fmla="*/ 0 h 50"/>
                    <a:gd name="T6" fmla="*/ 0 60000 65536"/>
                    <a:gd name="T7" fmla="*/ 0 60000 65536"/>
                    <a:gd name="T8" fmla="*/ 0 60000 65536"/>
                    <a:gd name="T9" fmla="*/ 0 w 356"/>
                    <a:gd name="T10" fmla="*/ 0 h 50"/>
                    <a:gd name="T11" fmla="*/ 356 w 356"/>
                    <a:gd name="T12" fmla="*/ 50 h 50"/>
                  </a:gdLst>
                  <a:ahLst/>
                  <a:cxnLst>
                    <a:cxn ang="T6">
                      <a:pos x="T0" y="T1"/>
                    </a:cxn>
                    <a:cxn ang="T7">
                      <a:pos x="T2" y="T3"/>
                    </a:cxn>
                    <a:cxn ang="T8">
                      <a:pos x="T4" y="T5"/>
                    </a:cxn>
                  </a:cxnLst>
                  <a:rect l="T9" t="T10" r="T11" b="T12"/>
                  <a:pathLst>
                    <a:path w="356" h="50">
                      <a:moveTo>
                        <a:pt x="0" y="42"/>
                      </a:moveTo>
                      <a:cubicBezTo>
                        <a:pt x="77" y="46"/>
                        <a:pt x="155" y="50"/>
                        <a:pt x="214" y="42"/>
                      </a:cubicBezTo>
                      <a:cubicBezTo>
                        <a:pt x="273" y="35"/>
                        <a:pt x="315" y="17"/>
                        <a:pt x="356" y="0"/>
                      </a:cubicBezTo>
                    </a:path>
                  </a:pathLst>
                </a:custGeom>
                <a:noFill/>
                <a:ln w="31750" cap="flat">
                  <a:solidFill>
                    <a:schemeClr val="tx1"/>
                  </a:solidFill>
                  <a:prstDash val="solid"/>
                  <a:round/>
                  <a:headEnd/>
                  <a:tailEnd/>
                </a:ln>
              </p:spPr>
              <p:txBody>
                <a:bodyPr/>
                <a:lstStyle/>
                <a:p>
                  <a:endParaRPr lang="el-GR"/>
                </a:p>
              </p:txBody>
            </p:sp>
          </p:grpSp>
          <p:sp>
            <p:nvSpPr>
              <p:cNvPr id="33837" name="Line 21"/>
              <p:cNvSpPr>
                <a:spLocks noChangeShapeType="1"/>
              </p:cNvSpPr>
              <p:nvPr/>
            </p:nvSpPr>
            <p:spPr bwMode="auto">
              <a:xfrm>
                <a:off x="528" y="3475"/>
                <a:ext cx="0" cy="144"/>
              </a:xfrm>
              <a:prstGeom prst="line">
                <a:avLst/>
              </a:prstGeom>
              <a:noFill/>
              <a:ln w="31750">
                <a:solidFill>
                  <a:schemeClr val="tx1"/>
                </a:solidFill>
                <a:round/>
                <a:headEnd/>
                <a:tailEnd/>
              </a:ln>
            </p:spPr>
            <p:txBody>
              <a:bodyPr/>
              <a:lstStyle/>
              <a:p>
                <a:endParaRPr lang="el-GR"/>
              </a:p>
            </p:txBody>
          </p:sp>
          <p:sp>
            <p:nvSpPr>
              <p:cNvPr id="33838" name="Line 22"/>
              <p:cNvSpPr>
                <a:spLocks noChangeShapeType="1"/>
              </p:cNvSpPr>
              <p:nvPr/>
            </p:nvSpPr>
            <p:spPr bwMode="auto">
              <a:xfrm>
                <a:off x="912" y="3379"/>
                <a:ext cx="0" cy="144"/>
              </a:xfrm>
              <a:prstGeom prst="line">
                <a:avLst/>
              </a:prstGeom>
              <a:noFill/>
              <a:ln w="31750">
                <a:solidFill>
                  <a:schemeClr val="tx1"/>
                </a:solidFill>
                <a:round/>
                <a:headEnd/>
                <a:tailEnd/>
              </a:ln>
            </p:spPr>
            <p:txBody>
              <a:bodyPr/>
              <a:lstStyle/>
              <a:p>
                <a:endParaRPr lang="el-GR"/>
              </a:p>
            </p:txBody>
          </p:sp>
          <p:sp>
            <p:nvSpPr>
              <p:cNvPr id="33839" name="Line 23"/>
              <p:cNvSpPr>
                <a:spLocks noChangeShapeType="1"/>
              </p:cNvSpPr>
              <p:nvPr/>
            </p:nvSpPr>
            <p:spPr bwMode="auto">
              <a:xfrm>
                <a:off x="1296" y="3283"/>
                <a:ext cx="0" cy="144"/>
              </a:xfrm>
              <a:prstGeom prst="line">
                <a:avLst/>
              </a:prstGeom>
              <a:noFill/>
              <a:ln w="31750">
                <a:solidFill>
                  <a:schemeClr val="tx1"/>
                </a:solidFill>
                <a:round/>
                <a:headEnd/>
                <a:tailEnd/>
              </a:ln>
            </p:spPr>
            <p:txBody>
              <a:bodyPr/>
              <a:lstStyle/>
              <a:p>
                <a:endParaRPr lang="el-GR"/>
              </a:p>
            </p:txBody>
          </p:sp>
        </p:grpSp>
      </p:grpSp>
      <p:sp>
        <p:nvSpPr>
          <p:cNvPr id="33803" name="Text Box 24"/>
          <p:cNvSpPr txBox="1">
            <a:spLocks noChangeArrowheads="1"/>
          </p:cNvSpPr>
          <p:nvPr/>
        </p:nvSpPr>
        <p:spPr bwMode="auto">
          <a:xfrm>
            <a:off x="942975" y="2243138"/>
            <a:ext cx="1447800" cy="396875"/>
          </a:xfrm>
          <a:prstGeom prst="rect">
            <a:avLst/>
          </a:prstGeom>
          <a:noFill/>
          <a:ln w="9525">
            <a:noFill/>
            <a:miter lim="800000"/>
            <a:headEnd/>
            <a:tailEnd/>
          </a:ln>
        </p:spPr>
        <p:txBody>
          <a:bodyPr>
            <a:spAutoFit/>
          </a:bodyPr>
          <a:lstStyle/>
          <a:p>
            <a:r>
              <a:rPr lang="en-US" altLang="el-GR" sz="2000" b="1" dirty="0">
                <a:solidFill>
                  <a:srgbClr val="002060"/>
                </a:solidFill>
              </a:rPr>
              <a:t>Smoking</a:t>
            </a:r>
          </a:p>
        </p:txBody>
      </p:sp>
      <p:sp>
        <p:nvSpPr>
          <p:cNvPr id="33804" name="Rectangle 25"/>
          <p:cNvSpPr>
            <a:spLocks noChangeArrowheads="1"/>
          </p:cNvSpPr>
          <p:nvPr/>
        </p:nvSpPr>
        <p:spPr bwMode="auto">
          <a:xfrm>
            <a:off x="3687763" y="2268538"/>
            <a:ext cx="666750" cy="366712"/>
          </a:xfrm>
          <a:prstGeom prst="rect">
            <a:avLst/>
          </a:prstGeom>
          <a:noFill/>
          <a:ln w="9525">
            <a:noFill/>
            <a:miter lim="800000"/>
            <a:headEnd/>
            <a:tailEnd/>
          </a:ln>
        </p:spPr>
        <p:txBody>
          <a:bodyPr wrap="none">
            <a:spAutoFit/>
          </a:bodyPr>
          <a:lstStyle/>
          <a:p>
            <a:pPr algn="ctr"/>
            <a:r>
              <a:rPr lang="en-US" altLang="el-GR" sz="1800" b="1" dirty="0">
                <a:solidFill>
                  <a:srgbClr val="002060"/>
                </a:solidFill>
              </a:rPr>
              <a:t>NRT</a:t>
            </a:r>
          </a:p>
        </p:txBody>
      </p:sp>
      <p:sp>
        <p:nvSpPr>
          <p:cNvPr id="251930" name="Rectangle 26"/>
          <p:cNvSpPr>
            <a:spLocks noChangeArrowheads="1"/>
          </p:cNvSpPr>
          <p:nvPr/>
        </p:nvSpPr>
        <p:spPr bwMode="auto">
          <a:xfrm>
            <a:off x="6215063" y="2268538"/>
            <a:ext cx="1612900" cy="366712"/>
          </a:xfrm>
          <a:prstGeom prst="rect">
            <a:avLst/>
          </a:prstGeom>
          <a:noFill/>
          <a:ln w="9525">
            <a:noFill/>
            <a:miter lim="800000"/>
            <a:headEnd/>
            <a:tailEnd/>
          </a:ln>
        </p:spPr>
        <p:txBody>
          <a:bodyPr wrap="none">
            <a:spAutoFit/>
          </a:bodyPr>
          <a:lstStyle/>
          <a:p>
            <a:pPr algn="ctr"/>
            <a:r>
              <a:rPr lang="en-US" altLang="el-GR" sz="1800" b="1" dirty="0">
                <a:solidFill>
                  <a:srgbClr val="002060"/>
                </a:solidFill>
              </a:rPr>
              <a:t>Partial agonist</a:t>
            </a:r>
          </a:p>
        </p:txBody>
      </p:sp>
      <p:grpSp>
        <p:nvGrpSpPr>
          <p:cNvPr id="33806" name="Group 27"/>
          <p:cNvGrpSpPr>
            <a:grpSpLocks/>
          </p:cNvGrpSpPr>
          <p:nvPr/>
        </p:nvGrpSpPr>
        <p:grpSpPr bwMode="auto">
          <a:xfrm>
            <a:off x="3386138" y="2690813"/>
            <a:ext cx="2608262" cy="3157537"/>
            <a:chOff x="2067" y="1653"/>
            <a:chExt cx="1643" cy="1989"/>
          </a:xfrm>
        </p:grpSpPr>
        <p:sp>
          <p:nvSpPr>
            <p:cNvPr id="33823" name="Line 28"/>
            <p:cNvSpPr>
              <a:spLocks noChangeShapeType="1"/>
            </p:cNvSpPr>
            <p:nvPr/>
          </p:nvSpPr>
          <p:spPr bwMode="auto">
            <a:xfrm>
              <a:off x="2304" y="3456"/>
              <a:ext cx="0" cy="144"/>
            </a:xfrm>
            <a:prstGeom prst="line">
              <a:avLst/>
            </a:prstGeom>
            <a:noFill/>
            <a:ln w="31750">
              <a:solidFill>
                <a:schemeClr val="tx1"/>
              </a:solidFill>
              <a:round/>
              <a:headEnd/>
              <a:tailEnd/>
            </a:ln>
          </p:spPr>
          <p:txBody>
            <a:bodyPr/>
            <a:lstStyle/>
            <a:p>
              <a:endParaRPr lang="el-GR"/>
            </a:p>
          </p:txBody>
        </p:sp>
        <p:sp>
          <p:nvSpPr>
            <p:cNvPr id="33824" name="Freeform 29"/>
            <p:cNvSpPr>
              <a:spLocks/>
            </p:cNvSpPr>
            <p:nvPr/>
          </p:nvSpPr>
          <p:spPr bwMode="auto">
            <a:xfrm>
              <a:off x="2304" y="2064"/>
              <a:ext cx="384" cy="1392"/>
            </a:xfrm>
            <a:custGeom>
              <a:avLst/>
              <a:gdLst>
                <a:gd name="T0" fmla="*/ 0 w 918"/>
                <a:gd name="T1" fmla="*/ 42 h 1658"/>
                <a:gd name="T2" fmla="*/ 0 w 918"/>
                <a:gd name="T3" fmla="*/ 39 h 1658"/>
                <a:gd name="T4" fmla="*/ 0 w 918"/>
                <a:gd name="T5" fmla="*/ 29 h 1658"/>
                <a:gd name="T6" fmla="*/ 0 w 918"/>
                <a:gd name="T7" fmla="*/ 20 h 1658"/>
                <a:gd name="T8" fmla="*/ 0 w 918"/>
                <a:gd name="T9" fmla="*/ 13 h 1658"/>
                <a:gd name="T10" fmla="*/ 0 w 918"/>
                <a:gd name="T11" fmla="*/ 7 h 1658"/>
                <a:gd name="T12" fmla="*/ 0 w 918"/>
                <a:gd name="T13" fmla="*/ 4 h 1658"/>
                <a:gd name="T14" fmla="*/ 0 w 918"/>
                <a:gd name="T15" fmla="*/ 3 h 1658"/>
                <a:gd name="T16" fmla="*/ 0 w 918"/>
                <a:gd name="T17" fmla="*/ 3 h 1658"/>
                <a:gd name="T18" fmla="*/ 0 w 918"/>
                <a:gd name="T19" fmla="*/ 0 h 1658"/>
                <a:gd name="T20" fmla="*/ 0 w 918"/>
                <a:gd name="T21" fmla="*/ 0 h 1658"/>
                <a:gd name="T22" fmla="*/ 0 w 918"/>
                <a:gd name="T23" fmla="*/ 3 h 1658"/>
                <a:gd name="T24" fmla="*/ 0 w 918"/>
                <a:gd name="T25" fmla="*/ 4 h 1658"/>
                <a:gd name="T26" fmla="*/ 0 w 918"/>
                <a:gd name="T27" fmla="*/ 10 h 1658"/>
                <a:gd name="T28" fmla="*/ 0 w 918"/>
                <a:gd name="T29" fmla="*/ 20 h 1658"/>
                <a:gd name="T30" fmla="*/ 0 w 918"/>
                <a:gd name="T31" fmla="*/ 31 h 1658"/>
                <a:gd name="T32" fmla="*/ 0 w 918"/>
                <a:gd name="T33" fmla="*/ 52 h 1658"/>
                <a:gd name="T34" fmla="*/ 0 w 918"/>
                <a:gd name="T35" fmla="*/ 62 h 1658"/>
                <a:gd name="T36" fmla="*/ 0 w 918"/>
                <a:gd name="T37" fmla="*/ 76 h 1658"/>
                <a:gd name="T38" fmla="*/ 0 w 918"/>
                <a:gd name="T39" fmla="*/ 94 h 1658"/>
                <a:gd name="T40" fmla="*/ 0 w 918"/>
                <a:gd name="T41" fmla="*/ 118 h 1658"/>
                <a:gd name="T42" fmla="*/ 0 w 918"/>
                <a:gd name="T43" fmla="*/ 131 h 1658"/>
                <a:gd name="T44" fmla="*/ 0 w 918"/>
                <a:gd name="T45" fmla="*/ 144 h 1658"/>
                <a:gd name="T46" fmla="*/ 0 w 918"/>
                <a:gd name="T47" fmla="*/ 156 h 1658"/>
                <a:gd name="T48" fmla="*/ 0 w 918"/>
                <a:gd name="T49" fmla="*/ 169 h 1658"/>
                <a:gd name="T50" fmla="*/ 0 w 918"/>
                <a:gd name="T51" fmla="*/ 179 h 1658"/>
                <a:gd name="T52" fmla="*/ 0 w 918"/>
                <a:gd name="T53" fmla="*/ 188 h 1658"/>
                <a:gd name="T54" fmla="*/ 0 w 918"/>
                <a:gd name="T55" fmla="*/ 194 h 1658"/>
                <a:gd name="T56" fmla="*/ 0 w 918"/>
                <a:gd name="T57" fmla="*/ 197 h 1658"/>
                <a:gd name="T58" fmla="*/ 0 w 918"/>
                <a:gd name="T59" fmla="*/ 200 h 1658"/>
                <a:gd name="T60" fmla="*/ 0 w 918"/>
                <a:gd name="T61" fmla="*/ 201 h 1658"/>
                <a:gd name="T62" fmla="*/ 0 w 918"/>
                <a:gd name="T63" fmla="*/ 202 h 16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8"/>
                <a:gd name="T97" fmla="*/ 0 h 1658"/>
                <a:gd name="T98" fmla="*/ 918 w 918"/>
                <a:gd name="T99" fmla="*/ 1658 h 16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8" h="1658">
                  <a:moveTo>
                    <a:pt x="0" y="1658"/>
                  </a:moveTo>
                  <a:lnTo>
                    <a:pt x="0" y="338"/>
                  </a:lnTo>
                  <a:lnTo>
                    <a:pt x="0" y="324"/>
                  </a:lnTo>
                  <a:lnTo>
                    <a:pt x="0" y="285"/>
                  </a:lnTo>
                  <a:lnTo>
                    <a:pt x="1" y="231"/>
                  </a:lnTo>
                  <a:lnTo>
                    <a:pt x="3" y="201"/>
                  </a:lnTo>
                  <a:lnTo>
                    <a:pt x="6" y="169"/>
                  </a:lnTo>
                  <a:lnTo>
                    <a:pt x="11" y="137"/>
                  </a:lnTo>
                  <a:lnTo>
                    <a:pt x="17" y="107"/>
                  </a:lnTo>
                  <a:lnTo>
                    <a:pt x="25" y="78"/>
                  </a:lnTo>
                  <a:lnTo>
                    <a:pt x="35" y="51"/>
                  </a:lnTo>
                  <a:lnTo>
                    <a:pt x="39" y="41"/>
                  </a:lnTo>
                  <a:lnTo>
                    <a:pt x="46" y="30"/>
                  </a:lnTo>
                  <a:lnTo>
                    <a:pt x="52" y="21"/>
                  </a:lnTo>
                  <a:lnTo>
                    <a:pt x="60" y="14"/>
                  </a:lnTo>
                  <a:lnTo>
                    <a:pt x="68" y="7"/>
                  </a:lnTo>
                  <a:lnTo>
                    <a:pt x="76" y="3"/>
                  </a:lnTo>
                  <a:lnTo>
                    <a:pt x="86" y="0"/>
                  </a:lnTo>
                  <a:lnTo>
                    <a:pt x="95" y="0"/>
                  </a:lnTo>
                  <a:lnTo>
                    <a:pt x="103" y="0"/>
                  </a:lnTo>
                  <a:lnTo>
                    <a:pt x="111" y="5"/>
                  </a:lnTo>
                  <a:lnTo>
                    <a:pt x="119" y="12"/>
                  </a:lnTo>
                  <a:lnTo>
                    <a:pt x="127" y="21"/>
                  </a:lnTo>
                  <a:lnTo>
                    <a:pt x="133" y="32"/>
                  </a:lnTo>
                  <a:lnTo>
                    <a:pt x="141" y="46"/>
                  </a:lnTo>
                  <a:lnTo>
                    <a:pt x="157" y="78"/>
                  </a:lnTo>
                  <a:lnTo>
                    <a:pt x="172" y="117"/>
                  </a:lnTo>
                  <a:lnTo>
                    <a:pt x="186" y="160"/>
                  </a:lnTo>
                  <a:lnTo>
                    <a:pt x="200" y="206"/>
                  </a:lnTo>
                  <a:lnTo>
                    <a:pt x="213" y="253"/>
                  </a:lnTo>
                  <a:lnTo>
                    <a:pt x="236" y="347"/>
                  </a:lnTo>
                  <a:lnTo>
                    <a:pt x="253" y="428"/>
                  </a:lnTo>
                  <a:lnTo>
                    <a:pt x="269" y="508"/>
                  </a:lnTo>
                  <a:lnTo>
                    <a:pt x="280" y="556"/>
                  </a:lnTo>
                  <a:lnTo>
                    <a:pt x="293" y="611"/>
                  </a:lnTo>
                  <a:lnTo>
                    <a:pt x="312" y="683"/>
                  </a:lnTo>
                  <a:lnTo>
                    <a:pt x="334" y="766"/>
                  </a:lnTo>
                  <a:lnTo>
                    <a:pt x="363" y="863"/>
                  </a:lnTo>
                  <a:lnTo>
                    <a:pt x="397" y="964"/>
                  </a:lnTo>
                  <a:lnTo>
                    <a:pt x="416" y="1016"/>
                  </a:lnTo>
                  <a:lnTo>
                    <a:pt x="436" y="1070"/>
                  </a:lnTo>
                  <a:lnTo>
                    <a:pt x="457" y="1121"/>
                  </a:lnTo>
                  <a:lnTo>
                    <a:pt x="479" y="1175"/>
                  </a:lnTo>
                  <a:lnTo>
                    <a:pt x="503" y="1226"/>
                  </a:lnTo>
                  <a:lnTo>
                    <a:pt x="527" y="1276"/>
                  </a:lnTo>
                  <a:lnTo>
                    <a:pt x="554" y="1326"/>
                  </a:lnTo>
                  <a:lnTo>
                    <a:pt x="582" y="1373"/>
                  </a:lnTo>
                  <a:lnTo>
                    <a:pt x="610" y="1419"/>
                  </a:lnTo>
                  <a:lnTo>
                    <a:pt x="639" y="1460"/>
                  </a:lnTo>
                  <a:lnTo>
                    <a:pt x="669" y="1499"/>
                  </a:lnTo>
                  <a:lnTo>
                    <a:pt x="701" y="1535"/>
                  </a:lnTo>
                  <a:lnTo>
                    <a:pt x="735" y="1567"/>
                  </a:lnTo>
                  <a:lnTo>
                    <a:pt x="752" y="1581"/>
                  </a:lnTo>
                  <a:lnTo>
                    <a:pt x="770" y="1594"/>
                  </a:lnTo>
                  <a:lnTo>
                    <a:pt x="787" y="1606"/>
                  </a:lnTo>
                  <a:lnTo>
                    <a:pt x="805" y="1617"/>
                  </a:lnTo>
                  <a:lnTo>
                    <a:pt x="822" y="1626"/>
                  </a:lnTo>
                  <a:lnTo>
                    <a:pt x="841" y="1633"/>
                  </a:lnTo>
                  <a:lnTo>
                    <a:pt x="861" y="1640"/>
                  </a:lnTo>
                  <a:lnTo>
                    <a:pt x="880" y="1646"/>
                  </a:lnTo>
                  <a:lnTo>
                    <a:pt x="899" y="1649"/>
                  </a:lnTo>
                  <a:lnTo>
                    <a:pt x="918" y="1651"/>
                  </a:lnTo>
                </a:path>
              </a:pathLst>
            </a:custGeom>
            <a:noFill/>
            <a:ln w="31750">
              <a:solidFill>
                <a:schemeClr val="tx1"/>
              </a:solidFill>
              <a:prstDash val="solid"/>
              <a:round/>
              <a:headEnd/>
              <a:tailEnd/>
            </a:ln>
          </p:spPr>
          <p:txBody>
            <a:bodyPr/>
            <a:lstStyle/>
            <a:p>
              <a:endParaRPr lang="el-GR"/>
            </a:p>
          </p:txBody>
        </p:sp>
        <p:sp>
          <p:nvSpPr>
            <p:cNvPr id="33825" name="Freeform 30"/>
            <p:cNvSpPr>
              <a:spLocks/>
            </p:cNvSpPr>
            <p:nvPr/>
          </p:nvSpPr>
          <p:spPr bwMode="auto">
            <a:xfrm>
              <a:off x="2688" y="1776"/>
              <a:ext cx="384" cy="1584"/>
            </a:xfrm>
            <a:custGeom>
              <a:avLst/>
              <a:gdLst>
                <a:gd name="T0" fmla="*/ 0 w 918"/>
                <a:gd name="T1" fmla="*/ 194 h 1659"/>
                <a:gd name="T2" fmla="*/ 0 w 918"/>
                <a:gd name="T3" fmla="*/ 186 h 1659"/>
                <a:gd name="T4" fmla="*/ 0 w 918"/>
                <a:gd name="T5" fmla="*/ 133 h 1659"/>
                <a:gd name="T6" fmla="*/ 0 w 918"/>
                <a:gd name="T7" fmla="*/ 97 h 1659"/>
                <a:gd name="T8" fmla="*/ 0 w 918"/>
                <a:gd name="T9" fmla="*/ 62 h 1659"/>
                <a:gd name="T10" fmla="*/ 0 w 918"/>
                <a:gd name="T11" fmla="*/ 31 h 1659"/>
                <a:gd name="T12" fmla="*/ 0 w 918"/>
                <a:gd name="T13" fmla="*/ 18 h 1659"/>
                <a:gd name="T14" fmla="*/ 0 w 918"/>
                <a:gd name="T15" fmla="*/ 11 h 1659"/>
                <a:gd name="T16" fmla="*/ 0 w 918"/>
                <a:gd name="T17" fmla="*/ 4 h 1659"/>
                <a:gd name="T18" fmla="*/ 0 w 918"/>
                <a:gd name="T19" fmla="*/ 0 h 1659"/>
                <a:gd name="T20" fmla="*/ 0 w 918"/>
                <a:gd name="T21" fmla="*/ 2 h 1659"/>
                <a:gd name="T22" fmla="*/ 0 w 918"/>
                <a:gd name="T23" fmla="*/ 11 h 1659"/>
                <a:gd name="T24" fmla="*/ 0 w 918"/>
                <a:gd name="T25" fmla="*/ 21 h 1659"/>
                <a:gd name="T26" fmla="*/ 0 w 918"/>
                <a:gd name="T27" fmla="*/ 46 h 1659"/>
                <a:gd name="T28" fmla="*/ 0 w 918"/>
                <a:gd name="T29" fmla="*/ 92 h 1659"/>
                <a:gd name="T30" fmla="*/ 0 w 918"/>
                <a:gd name="T31" fmla="*/ 145 h 1659"/>
                <a:gd name="T32" fmla="*/ 0 w 918"/>
                <a:gd name="T33" fmla="*/ 247 h 1659"/>
                <a:gd name="T34" fmla="*/ 0 w 918"/>
                <a:gd name="T35" fmla="*/ 292 h 1659"/>
                <a:gd name="T36" fmla="*/ 0 w 918"/>
                <a:gd name="T37" fmla="*/ 352 h 1659"/>
                <a:gd name="T38" fmla="*/ 0 w 918"/>
                <a:gd name="T39" fmla="*/ 441 h 1659"/>
                <a:gd name="T40" fmla="*/ 0 w 918"/>
                <a:gd name="T41" fmla="*/ 553 h 1659"/>
                <a:gd name="T42" fmla="*/ 0 w 918"/>
                <a:gd name="T43" fmla="*/ 615 h 1659"/>
                <a:gd name="T44" fmla="*/ 0 w 918"/>
                <a:gd name="T45" fmla="*/ 676 h 1659"/>
                <a:gd name="T46" fmla="*/ 0 w 918"/>
                <a:gd name="T47" fmla="*/ 734 h 1659"/>
                <a:gd name="T48" fmla="*/ 0 w 918"/>
                <a:gd name="T49" fmla="*/ 790 h 1659"/>
                <a:gd name="T50" fmla="*/ 0 w 918"/>
                <a:gd name="T51" fmla="*/ 838 h 1659"/>
                <a:gd name="T52" fmla="*/ 0 w 918"/>
                <a:gd name="T53" fmla="*/ 882 h 1659"/>
                <a:gd name="T54" fmla="*/ 0 w 918"/>
                <a:gd name="T55" fmla="*/ 909 h 1659"/>
                <a:gd name="T56" fmla="*/ 0 w 918"/>
                <a:gd name="T57" fmla="*/ 922 h 1659"/>
                <a:gd name="T58" fmla="*/ 0 w 918"/>
                <a:gd name="T59" fmla="*/ 934 h 1659"/>
                <a:gd name="T60" fmla="*/ 0 w 918"/>
                <a:gd name="T61" fmla="*/ 940 h 1659"/>
                <a:gd name="T62" fmla="*/ 0 w 918"/>
                <a:gd name="T63" fmla="*/ 947 h 16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8"/>
                <a:gd name="T97" fmla="*/ 0 h 1659"/>
                <a:gd name="T98" fmla="*/ 918 w 918"/>
                <a:gd name="T99" fmla="*/ 1659 h 16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8" h="1659">
                  <a:moveTo>
                    <a:pt x="0" y="1659"/>
                  </a:moveTo>
                  <a:lnTo>
                    <a:pt x="0" y="339"/>
                  </a:lnTo>
                  <a:lnTo>
                    <a:pt x="0" y="325"/>
                  </a:lnTo>
                  <a:lnTo>
                    <a:pt x="0" y="287"/>
                  </a:lnTo>
                  <a:lnTo>
                    <a:pt x="1" y="232"/>
                  </a:lnTo>
                  <a:lnTo>
                    <a:pt x="4" y="202"/>
                  </a:lnTo>
                  <a:lnTo>
                    <a:pt x="8" y="170"/>
                  </a:lnTo>
                  <a:lnTo>
                    <a:pt x="11" y="137"/>
                  </a:lnTo>
                  <a:lnTo>
                    <a:pt x="17" y="107"/>
                  </a:lnTo>
                  <a:lnTo>
                    <a:pt x="25" y="79"/>
                  </a:lnTo>
                  <a:lnTo>
                    <a:pt x="35" y="54"/>
                  </a:lnTo>
                  <a:lnTo>
                    <a:pt x="41" y="41"/>
                  </a:lnTo>
                  <a:lnTo>
                    <a:pt x="46" y="30"/>
                  </a:lnTo>
                  <a:lnTo>
                    <a:pt x="54" y="22"/>
                  </a:lnTo>
                  <a:lnTo>
                    <a:pt x="60" y="14"/>
                  </a:lnTo>
                  <a:lnTo>
                    <a:pt x="68" y="9"/>
                  </a:lnTo>
                  <a:lnTo>
                    <a:pt x="78" y="4"/>
                  </a:lnTo>
                  <a:lnTo>
                    <a:pt x="86" y="0"/>
                  </a:lnTo>
                  <a:lnTo>
                    <a:pt x="97" y="0"/>
                  </a:lnTo>
                  <a:lnTo>
                    <a:pt x="105" y="2"/>
                  </a:lnTo>
                  <a:lnTo>
                    <a:pt x="111" y="5"/>
                  </a:lnTo>
                  <a:lnTo>
                    <a:pt x="119" y="13"/>
                  </a:lnTo>
                  <a:lnTo>
                    <a:pt x="127" y="22"/>
                  </a:lnTo>
                  <a:lnTo>
                    <a:pt x="135" y="34"/>
                  </a:lnTo>
                  <a:lnTo>
                    <a:pt x="143" y="46"/>
                  </a:lnTo>
                  <a:lnTo>
                    <a:pt x="157" y="79"/>
                  </a:lnTo>
                  <a:lnTo>
                    <a:pt x="172" y="118"/>
                  </a:lnTo>
                  <a:lnTo>
                    <a:pt x="186" y="161"/>
                  </a:lnTo>
                  <a:lnTo>
                    <a:pt x="200" y="207"/>
                  </a:lnTo>
                  <a:lnTo>
                    <a:pt x="213" y="253"/>
                  </a:lnTo>
                  <a:lnTo>
                    <a:pt x="237" y="348"/>
                  </a:lnTo>
                  <a:lnTo>
                    <a:pt x="255" y="430"/>
                  </a:lnTo>
                  <a:lnTo>
                    <a:pt x="271" y="508"/>
                  </a:lnTo>
                  <a:lnTo>
                    <a:pt x="280" y="556"/>
                  </a:lnTo>
                  <a:lnTo>
                    <a:pt x="295" y="612"/>
                  </a:lnTo>
                  <a:lnTo>
                    <a:pt x="312" y="683"/>
                  </a:lnTo>
                  <a:lnTo>
                    <a:pt x="336" y="769"/>
                  </a:lnTo>
                  <a:lnTo>
                    <a:pt x="365" y="863"/>
                  </a:lnTo>
                  <a:lnTo>
                    <a:pt x="398" y="965"/>
                  </a:lnTo>
                  <a:lnTo>
                    <a:pt x="417" y="1017"/>
                  </a:lnTo>
                  <a:lnTo>
                    <a:pt x="436" y="1070"/>
                  </a:lnTo>
                  <a:lnTo>
                    <a:pt x="457" y="1124"/>
                  </a:lnTo>
                  <a:lnTo>
                    <a:pt x="479" y="1175"/>
                  </a:lnTo>
                  <a:lnTo>
                    <a:pt x="503" y="1227"/>
                  </a:lnTo>
                  <a:lnTo>
                    <a:pt x="529" y="1279"/>
                  </a:lnTo>
                  <a:lnTo>
                    <a:pt x="554" y="1327"/>
                  </a:lnTo>
                  <a:lnTo>
                    <a:pt x="582" y="1375"/>
                  </a:lnTo>
                  <a:lnTo>
                    <a:pt x="610" y="1420"/>
                  </a:lnTo>
                  <a:lnTo>
                    <a:pt x="639" y="1462"/>
                  </a:lnTo>
                  <a:lnTo>
                    <a:pt x="671" y="1500"/>
                  </a:lnTo>
                  <a:lnTo>
                    <a:pt x="703" y="1536"/>
                  </a:lnTo>
                  <a:lnTo>
                    <a:pt x="736" y="1568"/>
                  </a:lnTo>
                  <a:lnTo>
                    <a:pt x="752" y="1582"/>
                  </a:lnTo>
                  <a:lnTo>
                    <a:pt x="770" y="1594"/>
                  </a:lnTo>
                  <a:lnTo>
                    <a:pt x="787" y="1607"/>
                  </a:lnTo>
                  <a:lnTo>
                    <a:pt x="805" y="1618"/>
                  </a:lnTo>
                  <a:lnTo>
                    <a:pt x="824" y="1626"/>
                  </a:lnTo>
                  <a:lnTo>
                    <a:pt x="841" y="1635"/>
                  </a:lnTo>
                  <a:lnTo>
                    <a:pt x="861" y="1641"/>
                  </a:lnTo>
                  <a:lnTo>
                    <a:pt x="880" y="1646"/>
                  </a:lnTo>
                  <a:lnTo>
                    <a:pt x="899" y="1650"/>
                  </a:lnTo>
                  <a:lnTo>
                    <a:pt x="918" y="1651"/>
                  </a:lnTo>
                </a:path>
              </a:pathLst>
            </a:custGeom>
            <a:noFill/>
            <a:ln w="31750">
              <a:solidFill>
                <a:schemeClr val="tx1"/>
              </a:solidFill>
              <a:prstDash val="solid"/>
              <a:round/>
              <a:headEnd/>
              <a:tailEnd/>
            </a:ln>
          </p:spPr>
          <p:txBody>
            <a:bodyPr/>
            <a:lstStyle/>
            <a:p>
              <a:endParaRPr lang="el-GR"/>
            </a:p>
          </p:txBody>
        </p:sp>
        <p:sp>
          <p:nvSpPr>
            <p:cNvPr id="33826" name="Freeform 31"/>
            <p:cNvSpPr>
              <a:spLocks/>
            </p:cNvSpPr>
            <p:nvPr/>
          </p:nvSpPr>
          <p:spPr bwMode="auto">
            <a:xfrm>
              <a:off x="3072" y="1653"/>
              <a:ext cx="638" cy="1719"/>
            </a:xfrm>
            <a:custGeom>
              <a:avLst/>
              <a:gdLst>
                <a:gd name="T0" fmla="*/ 0 w 638"/>
                <a:gd name="T1" fmla="*/ 329 h 1719"/>
                <a:gd name="T2" fmla="*/ 0 w 638"/>
                <a:gd name="T3" fmla="*/ 316 h 1719"/>
                <a:gd name="T4" fmla="*/ 1 w 638"/>
                <a:gd name="T5" fmla="*/ 225 h 1719"/>
                <a:gd name="T6" fmla="*/ 3 w 638"/>
                <a:gd name="T7" fmla="*/ 165 h 1719"/>
                <a:gd name="T8" fmla="*/ 8 w 638"/>
                <a:gd name="T9" fmla="*/ 104 h 1719"/>
                <a:gd name="T10" fmla="*/ 15 w 638"/>
                <a:gd name="T11" fmla="*/ 52 h 1719"/>
                <a:gd name="T12" fmla="*/ 20 w 638"/>
                <a:gd name="T13" fmla="*/ 29 h 1719"/>
                <a:gd name="T14" fmla="*/ 25 w 638"/>
                <a:gd name="T15" fmla="*/ 14 h 1719"/>
                <a:gd name="T16" fmla="*/ 32 w 638"/>
                <a:gd name="T17" fmla="*/ 4 h 1719"/>
                <a:gd name="T18" fmla="*/ 40 w 638"/>
                <a:gd name="T19" fmla="*/ 0 h 1719"/>
                <a:gd name="T20" fmla="*/ 43 w 638"/>
                <a:gd name="T21" fmla="*/ 2 h 1719"/>
                <a:gd name="T22" fmla="*/ 50 w 638"/>
                <a:gd name="T23" fmla="*/ 13 h 1719"/>
                <a:gd name="T24" fmla="*/ 56 w 638"/>
                <a:gd name="T25" fmla="*/ 33 h 1719"/>
                <a:gd name="T26" fmla="*/ 66 w 638"/>
                <a:gd name="T27" fmla="*/ 77 h 1719"/>
                <a:gd name="T28" fmla="*/ 78 w 638"/>
                <a:gd name="T29" fmla="*/ 156 h 1719"/>
                <a:gd name="T30" fmla="*/ 89 w 638"/>
                <a:gd name="T31" fmla="*/ 248 h 1719"/>
                <a:gd name="T32" fmla="*/ 106 w 638"/>
                <a:gd name="T33" fmla="*/ 418 h 1719"/>
                <a:gd name="T34" fmla="*/ 113 w 638"/>
                <a:gd name="T35" fmla="*/ 493 h 1719"/>
                <a:gd name="T36" fmla="*/ 123 w 638"/>
                <a:gd name="T37" fmla="*/ 594 h 1719"/>
                <a:gd name="T38" fmla="*/ 140 w 638"/>
                <a:gd name="T39" fmla="*/ 747 h 1719"/>
                <a:gd name="T40" fmla="*/ 166 w 638"/>
                <a:gd name="T41" fmla="*/ 937 h 1719"/>
                <a:gd name="T42" fmla="*/ 183 w 638"/>
                <a:gd name="T43" fmla="*/ 1039 h 1719"/>
                <a:gd name="T44" fmla="*/ 201 w 638"/>
                <a:gd name="T45" fmla="*/ 1141 h 1719"/>
                <a:gd name="T46" fmla="*/ 221 w 638"/>
                <a:gd name="T47" fmla="*/ 1242 h 1719"/>
                <a:gd name="T48" fmla="*/ 243 w 638"/>
                <a:gd name="T49" fmla="*/ 1335 h 1719"/>
                <a:gd name="T50" fmla="*/ 267 w 638"/>
                <a:gd name="T51" fmla="*/ 1420 h 1719"/>
                <a:gd name="T52" fmla="*/ 293 w 638"/>
                <a:gd name="T53" fmla="*/ 1492 h 1719"/>
                <a:gd name="T54" fmla="*/ 315 w 638"/>
                <a:gd name="T55" fmla="*/ 1536 h 1719"/>
                <a:gd name="T56" fmla="*/ 338 w 638"/>
                <a:gd name="T57" fmla="*/ 1575 h 1719"/>
                <a:gd name="T58" fmla="*/ 390 w 638"/>
                <a:gd name="T59" fmla="*/ 1631 h 1719"/>
                <a:gd name="T60" fmla="*/ 490 w 638"/>
                <a:gd name="T61" fmla="*/ 1697 h 1719"/>
                <a:gd name="T62" fmla="*/ 594 w 638"/>
                <a:gd name="T63" fmla="*/ 1719 h 17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8"/>
                <a:gd name="T97" fmla="*/ 0 h 1719"/>
                <a:gd name="T98" fmla="*/ 638 w 638"/>
                <a:gd name="T99" fmla="*/ 1719 h 17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8" h="1719">
                  <a:moveTo>
                    <a:pt x="0" y="1611"/>
                  </a:moveTo>
                  <a:lnTo>
                    <a:pt x="0" y="329"/>
                  </a:lnTo>
                  <a:lnTo>
                    <a:pt x="0" y="316"/>
                  </a:lnTo>
                  <a:lnTo>
                    <a:pt x="0" y="279"/>
                  </a:lnTo>
                  <a:lnTo>
                    <a:pt x="1" y="225"/>
                  </a:lnTo>
                  <a:lnTo>
                    <a:pt x="2" y="196"/>
                  </a:lnTo>
                  <a:lnTo>
                    <a:pt x="3" y="165"/>
                  </a:lnTo>
                  <a:lnTo>
                    <a:pt x="5" y="133"/>
                  </a:lnTo>
                  <a:lnTo>
                    <a:pt x="8" y="104"/>
                  </a:lnTo>
                  <a:lnTo>
                    <a:pt x="11" y="77"/>
                  </a:lnTo>
                  <a:lnTo>
                    <a:pt x="15" y="52"/>
                  </a:lnTo>
                  <a:lnTo>
                    <a:pt x="17" y="40"/>
                  </a:lnTo>
                  <a:lnTo>
                    <a:pt x="20" y="29"/>
                  </a:lnTo>
                  <a:lnTo>
                    <a:pt x="22" y="21"/>
                  </a:lnTo>
                  <a:lnTo>
                    <a:pt x="25" y="14"/>
                  </a:lnTo>
                  <a:lnTo>
                    <a:pt x="29" y="9"/>
                  </a:lnTo>
                  <a:lnTo>
                    <a:pt x="32" y="4"/>
                  </a:lnTo>
                  <a:lnTo>
                    <a:pt x="36" y="0"/>
                  </a:lnTo>
                  <a:lnTo>
                    <a:pt x="40" y="0"/>
                  </a:lnTo>
                  <a:lnTo>
                    <a:pt x="43" y="2"/>
                  </a:lnTo>
                  <a:lnTo>
                    <a:pt x="47" y="5"/>
                  </a:lnTo>
                  <a:lnTo>
                    <a:pt x="50" y="13"/>
                  </a:lnTo>
                  <a:lnTo>
                    <a:pt x="53" y="21"/>
                  </a:lnTo>
                  <a:lnTo>
                    <a:pt x="56" y="33"/>
                  </a:lnTo>
                  <a:lnTo>
                    <a:pt x="59" y="45"/>
                  </a:lnTo>
                  <a:lnTo>
                    <a:pt x="66" y="77"/>
                  </a:lnTo>
                  <a:lnTo>
                    <a:pt x="72" y="115"/>
                  </a:lnTo>
                  <a:lnTo>
                    <a:pt x="78" y="156"/>
                  </a:lnTo>
                  <a:lnTo>
                    <a:pt x="84" y="201"/>
                  </a:lnTo>
                  <a:lnTo>
                    <a:pt x="89" y="248"/>
                  </a:lnTo>
                  <a:lnTo>
                    <a:pt x="99" y="338"/>
                  </a:lnTo>
                  <a:lnTo>
                    <a:pt x="106" y="418"/>
                  </a:lnTo>
                  <a:lnTo>
                    <a:pt x="113" y="493"/>
                  </a:lnTo>
                  <a:lnTo>
                    <a:pt x="117" y="540"/>
                  </a:lnTo>
                  <a:lnTo>
                    <a:pt x="123" y="594"/>
                  </a:lnTo>
                  <a:lnTo>
                    <a:pt x="131" y="663"/>
                  </a:lnTo>
                  <a:lnTo>
                    <a:pt x="140" y="747"/>
                  </a:lnTo>
                  <a:lnTo>
                    <a:pt x="152" y="838"/>
                  </a:lnTo>
                  <a:lnTo>
                    <a:pt x="166" y="937"/>
                  </a:lnTo>
                  <a:lnTo>
                    <a:pt x="174" y="988"/>
                  </a:lnTo>
                  <a:lnTo>
                    <a:pt x="183" y="1039"/>
                  </a:lnTo>
                  <a:lnTo>
                    <a:pt x="191" y="1091"/>
                  </a:lnTo>
                  <a:lnTo>
                    <a:pt x="201" y="1141"/>
                  </a:lnTo>
                  <a:lnTo>
                    <a:pt x="211" y="1191"/>
                  </a:lnTo>
                  <a:lnTo>
                    <a:pt x="221" y="1242"/>
                  </a:lnTo>
                  <a:lnTo>
                    <a:pt x="232" y="1289"/>
                  </a:lnTo>
                  <a:lnTo>
                    <a:pt x="243" y="1335"/>
                  </a:lnTo>
                  <a:lnTo>
                    <a:pt x="255" y="1379"/>
                  </a:lnTo>
                  <a:lnTo>
                    <a:pt x="267" y="1420"/>
                  </a:lnTo>
                  <a:lnTo>
                    <a:pt x="280" y="1457"/>
                  </a:lnTo>
                  <a:lnTo>
                    <a:pt x="293" y="1492"/>
                  </a:lnTo>
                  <a:lnTo>
                    <a:pt x="307" y="1523"/>
                  </a:lnTo>
                  <a:lnTo>
                    <a:pt x="315" y="1536"/>
                  </a:lnTo>
                  <a:lnTo>
                    <a:pt x="324" y="1553"/>
                  </a:lnTo>
                  <a:lnTo>
                    <a:pt x="338" y="1575"/>
                  </a:lnTo>
                  <a:lnTo>
                    <a:pt x="360" y="1603"/>
                  </a:lnTo>
                  <a:lnTo>
                    <a:pt x="390" y="1631"/>
                  </a:lnTo>
                  <a:lnTo>
                    <a:pt x="436" y="1665"/>
                  </a:lnTo>
                  <a:lnTo>
                    <a:pt x="490" y="1697"/>
                  </a:lnTo>
                  <a:lnTo>
                    <a:pt x="542" y="1711"/>
                  </a:lnTo>
                  <a:lnTo>
                    <a:pt x="594" y="1719"/>
                  </a:lnTo>
                  <a:lnTo>
                    <a:pt x="638" y="1719"/>
                  </a:lnTo>
                </a:path>
              </a:pathLst>
            </a:custGeom>
            <a:noFill/>
            <a:ln w="31750">
              <a:solidFill>
                <a:schemeClr val="tx1"/>
              </a:solidFill>
              <a:prstDash val="solid"/>
              <a:round/>
              <a:headEnd/>
              <a:tailEnd/>
            </a:ln>
          </p:spPr>
          <p:txBody>
            <a:bodyPr/>
            <a:lstStyle/>
            <a:p>
              <a:endParaRPr lang="el-GR"/>
            </a:p>
          </p:txBody>
        </p:sp>
        <p:sp>
          <p:nvSpPr>
            <p:cNvPr id="33827" name="Freeform 32"/>
            <p:cNvSpPr>
              <a:spLocks/>
            </p:cNvSpPr>
            <p:nvPr/>
          </p:nvSpPr>
          <p:spPr bwMode="auto">
            <a:xfrm>
              <a:off x="2067" y="3594"/>
              <a:ext cx="240" cy="48"/>
            </a:xfrm>
            <a:custGeom>
              <a:avLst/>
              <a:gdLst>
                <a:gd name="T0" fmla="*/ 0 w 356"/>
                <a:gd name="T1" fmla="*/ 27 h 50"/>
                <a:gd name="T2" fmla="*/ 2 w 356"/>
                <a:gd name="T3" fmla="*/ 27 h 50"/>
                <a:gd name="T4" fmla="*/ 3 w 356"/>
                <a:gd name="T5" fmla="*/ 0 h 50"/>
                <a:gd name="T6" fmla="*/ 0 60000 65536"/>
                <a:gd name="T7" fmla="*/ 0 60000 65536"/>
                <a:gd name="T8" fmla="*/ 0 60000 65536"/>
                <a:gd name="T9" fmla="*/ 0 w 356"/>
                <a:gd name="T10" fmla="*/ 0 h 50"/>
                <a:gd name="T11" fmla="*/ 356 w 356"/>
                <a:gd name="T12" fmla="*/ 50 h 50"/>
              </a:gdLst>
              <a:ahLst/>
              <a:cxnLst>
                <a:cxn ang="T6">
                  <a:pos x="T0" y="T1"/>
                </a:cxn>
                <a:cxn ang="T7">
                  <a:pos x="T2" y="T3"/>
                </a:cxn>
                <a:cxn ang="T8">
                  <a:pos x="T4" y="T5"/>
                </a:cxn>
              </a:cxnLst>
              <a:rect l="T9" t="T10" r="T11" b="T12"/>
              <a:pathLst>
                <a:path w="356" h="50">
                  <a:moveTo>
                    <a:pt x="0" y="42"/>
                  </a:moveTo>
                  <a:cubicBezTo>
                    <a:pt x="77" y="46"/>
                    <a:pt x="155" y="50"/>
                    <a:pt x="214" y="42"/>
                  </a:cubicBezTo>
                  <a:cubicBezTo>
                    <a:pt x="273" y="35"/>
                    <a:pt x="315" y="17"/>
                    <a:pt x="356" y="0"/>
                  </a:cubicBezTo>
                </a:path>
              </a:pathLst>
            </a:custGeom>
            <a:noFill/>
            <a:ln w="31750" cap="flat">
              <a:solidFill>
                <a:schemeClr val="tx1"/>
              </a:solidFill>
              <a:prstDash val="solid"/>
              <a:round/>
              <a:headEnd/>
              <a:tailEnd/>
            </a:ln>
          </p:spPr>
          <p:txBody>
            <a:bodyPr/>
            <a:lstStyle/>
            <a:p>
              <a:endParaRPr lang="el-GR"/>
            </a:p>
          </p:txBody>
        </p:sp>
        <p:sp>
          <p:nvSpPr>
            <p:cNvPr id="33828" name="Line 33"/>
            <p:cNvSpPr>
              <a:spLocks noChangeShapeType="1"/>
            </p:cNvSpPr>
            <p:nvPr/>
          </p:nvSpPr>
          <p:spPr bwMode="auto">
            <a:xfrm>
              <a:off x="2688" y="3312"/>
              <a:ext cx="0" cy="144"/>
            </a:xfrm>
            <a:prstGeom prst="line">
              <a:avLst/>
            </a:prstGeom>
            <a:noFill/>
            <a:ln w="31750">
              <a:solidFill>
                <a:schemeClr val="tx1"/>
              </a:solidFill>
              <a:round/>
              <a:headEnd/>
              <a:tailEnd/>
            </a:ln>
          </p:spPr>
          <p:txBody>
            <a:bodyPr/>
            <a:lstStyle/>
            <a:p>
              <a:endParaRPr lang="el-GR"/>
            </a:p>
          </p:txBody>
        </p:sp>
        <p:sp>
          <p:nvSpPr>
            <p:cNvPr id="33829" name="Line 34"/>
            <p:cNvSpPr>
              <a:spLocks noChangeShapeType="1"/>
            </p:cNvSpPr>
            <p:nvPr/>
          </p:nvSpPr>
          <p:spPr bwMode="auto">
            <a:xfrm>
              <a:off x="3072" y="3216"/>
              <a:ext cx="0" cy="144"/>
            </a:xfrm>
            <a:prstGeom prst="line">
              <a:avLst/>
            </a:prstGeom>
            <a:noFill/>
            <a:ln w="31750">
              <a:solidFill>
                <a:schemeClr val="tx1"/>
              </a:solidFill>
              <a:round/>
              <a:headEnd/>
              <a:tailEnd/>
            </a:ln>
          </p:spPr>
          <p:txBody>
            <a:bodyPr/>
            <a:lstStyle/>
            <a:p>
              <a:endParaRPr lang="el-GR"/>
            </a:p>
          </p:txBody>
        </p:sp>
        <p:grpSp>
          <p:nvGrpSpPr>
            <p:cNvPr id="33830" name="Group 35"/>
            <p:cNvGrpSpPr>
              <a:grpSpLocks/>
            </p:cNvGrpSpPr>
            <p:nvPr/>
          </p:nvGrpSpPr>
          <p:grpSpPr bwMode="auto">
            <a:xfrm>
              <a:off x="2226" y="2755"/>
              <a:ext cx="780" cy="339"/>
              <a:chOff x="2226" y="2755"/>
              <a:chExt cx="780" cy="339"/>
            </a:xfrm>
          </p:grpSpPr>
          <p:sp>
            <p:nvSpPr>
              <p:cNvPr id="33831" name="Line 36"/>
              <p:cNvSpPr>
                <a:spLocks noChangeShapeType="1"/>
              </p:cNvSpPr>
              <p:nvPr/>
            </p:nvSpPr>
            <p:spPr bwMode="auto">
              <a:xfrm>
                <a:off x="2622" y="2755"/>
                <a:ext cx="0" cy="333"/>
              </a:xfrm>
              <a:prstGeom prst="line">
                <a:avLst/>
              </a:prstGeom>
              <a:noFill/>
              <a:ln w="44450">
                <a:solidFill>
                  <a:srgbClr val="FF0000"/>
                </a:solidFill>
                <a:round/>
                <a:headEnd/>
                <a:tailEnd type="triangle" w="med" len="med"/>
              </a:ln>
            </p:spPr>
            <p:txBody>
              <a:bodyPr/>
              <a:lstStyle/>
              <a:p>
                <a:endParaRPr lang="el-GR"/>
              </a:p>
            </p:txBody>
          </p:sp>
          <p:sp>
            <p:nvSpPr>
              <p:cNvPr id="33832" name="Line 37"/>
              <p:cNvSpPr>
                <a:spLocks noChangeShapeType="1"/>
              </p:cNvSpPr>
              <p:nvPr/>
            </p:nvSpPr>
            <p:spPr bwMode="auto">
              <a:xfrm>
                <a:off x="2226" y="2761"/>
                <a:ext cx="0" cy="333"/>
              </a:xfrm>
              <a:prstGeom prst="line">
                <a:avLst/>
              </a:prstGeom>
              <a:noFill/>
              <a:ln w="44450">
                <a:solidFill>
                  <a:srgbClr val="FF9900"/>
                </a:solidFill>
                <a:round/>
                <a:headEnd/>
                <a:tailEnd type="triangle" w="med" len="med"/>
              </a:ln>
            </p:spPr>
            <p:txBody>
              <a:bodyPr/>
              <a:lstStyle/>
              <a:p>
                <a:endParaRPr lang="el-GR"/>
              </a:p>
            </p:txBody>
          </p:sp>
          <p:sp>
            <p:nvSpPr>
              <p:cNvPr id="33833" name="Line 38"/>
              <p:cNvSpPr>
                <a:spLocks noChangeShapeType="1"/>
              </p:cNvSpPr>
              <p:nvPr/>
            </p:nvSpPr>
            <p:spPr bwMode="auto">
              <a:xfrm>
                <a:off x="3006" y="2755"/>
                <a:ext cx="0" cy="333"/>
              </a:xfrm>
              <a:prstGeom prst="line">
                <a:avLst/>
              </a:prstGeom>
              <a:noFill/>
              <a:ln w="44450">
                <a:solidFill>
                  <a:srgbClr val="FF0000"/>
                </a:solidFill>
                <a:round/>
                <a:headEnd/>
                <a:tailEnd type="triangle" w="med" len="med"/>
              </a:ln>
            </p:spPr>
            <p:txBody>
              <a:bodyPr/>
              <a:lstStyle/>
              <a:p>
                <a:endParaRPr lang="el-GR"/>
              </a:p>
            </p:txBody>
          </p:sp>
        </p:grpSp>
      </p:grpSp>
      <p:grpSp>
        <p:nvGrpSpPr>
          <p:cNvPr id="8" name="Group 39"/>
          <p:cNvGrpSpPr>
            <a:grpSpLocks/>
          </p:cNvGrpSpPr>
          <p:nvPr/>
        </p:nvGrpSpPr>
        <p:grpSpPr bwMode="auto">
          <a:xfrm>
            <a:off x="6359525" y="4410075"/>
            <a:ext cx="2384425" cy="1460500"/>
            <a:chOff x="4006" y="2778"/>
            <a:chExt cx="1502" cy="920"/>
          </a:xfrm>
        </p:grpSpPr>
        <p:sp>
          <p:nvSpPr>
            <p:cNvPr id="33812" name="Line 40"/>
            <p:cNvSpPr>
              <a:spLocks noChangeShapeType="1"/>
            </p:cNvSpPr>
            <p:nvPr/>
          </p:nvSpPr>
          <p:spPr bwMode="auto">
            <a:xfrm>
              <a:off x="4626" y="2874"/>
              <a:ext cx="0" cy="624"/>
            </a:xfrm>
            <a:prstGeom prst="line">
              <a:avLst/>
            </a:prstGeom>
            <a:noFill/>
            <a:ln w="31750">
              <a:solidFill>
                <a:schemeClr val="tx1"/>
              </a:solidFill>
              <a:round/>
              <a:headEnd/>
              <a:tailEnd/>
            </a:ln>
          </p:spPr>
          <p:txBody>
            <a:bodyPr/>
            <a:lstStyle/>
            <a:p>
              <a:endParaRPr lang="el-GR"/>
            </a:p>
          </p:txBody>
        </p:sp>
        <p:sp>
          <p:nvSpPr>
            <p:cNvPr id="33813" name="Line 41"/>
            <p:cNvSpPr>
              <a:spLocks noChangeShapeType="1"/>
            </p:cNvSpPr>
            <p:nvPr/>
          </p:nvSpPr>
          <p:spPr bwMode="auto">
            <a:xfrm>
              <a:off x="5010" y="2826"/>
              <a:ext cx="0" cy="576"/>
            </a:xfrm>
            <a:prstGeom prst="line">
              <a:avLst/>
            </a:prstGeom>
            <a:noFill/>
            <a:ln w="31750">
              <a:solidFill>
                <a:schemeClr val="tx1"/>
              </a:solidFill>
              <a:round/>
              <a:headEnd/>
              <a:tailEnd/>
            </a:ln>
          </p:spPr>
          <p:txBody>
            <a:bodyPr/>
            <a:lstStyle/>
            <a:p>
              <a:endParaRPr lang="el-GR"/>
            </a:p>
          </p:txBody>
        </p:sp>
        <p:sp>
          <p:nvSpPr>
            <p:cNvPr id="33814" name="Line 42"/>
            <p:cNvSpPr>
              <a:spLocks noChangeShapeType="1"/>
            </p:cNvSpPr>
            <p:nvPr/>
          </p:nvSpPr>
          <p:spPr bwMode="auto">
            <a:xfrm>
              <a:off x="4242" y="3258"/>
              <a:ext cx="0" cy="384"/>
            </a:xfrm>
            <a:prstGeom prst="line">
              <a:avLst/>
            </a:prstGeom>
            <a:noFill/>
            <a:ln w="31750">
              <a:solidFill>
                <a:schemeClr val="tx1"/>
              </a:solidFill>
              <a:round/>
              <a:headEnd/>
              <a:tailEnd/>
            </a:ln>
          </p:spPr>
          <p:txBody>
            <a:bodyPr/>
            <a:lstStyle/>
            <a:p>
              <a:endParaRPr lang="el-GR"/>
            </a:p>
          </p:txBody>
        </p:sp>
        <p:sp>
          <p:nvSpPr>
            <p:cNvPr id="33815" name="Freeform 43"/>
            <p:cNvSpPr>
              <a:spLocks/>
            </p:cNvSpPr>
            <p:nvPr/>
          </p:nvSpPr>
          <p:spPr bwMode="auto">
            <a:xfrm>
              <a:off x="4006" y="3638"/>
              <a:ext cx="240" cy="60"/>
            </a:xfrm>
            <a:custGeom>
              <a:avLst/>
              <a:gdLst>
                <a:gd name="T0" fmla="*/ 0 w 356"/>
                <a:gd name="T1" fmla="*/ 372 h 50"/>
                <a:gd name="T2" fmla="*/ 2 w 356"/>
                <a:gd name="T3" fmla="*/ 372 h 50"/>
                <a:gd name="T4" fmla="*/ 3 w 356"/>
                <a:gd name="T5" fmla="*/ 0 h 50"/>
                <a:gd name="T6" fmla="*/ 0 60000 65536"/>
                <a:gd name="T7" fmla="*/ 0 60000 65536"/>
                <a:gd name="T8" fmla="*/ 0 60000 65536"/>
                <a:gd name="T9" fmla="*/ 0 w 356"/>
                <a:gd name="T10" fmla="*/ 0 h 50"/>
                <a:gd name="T11" fmla="*/ 356 w 356"/>
                <a:gd name="T12" fmla="*/ 50 h 50"/>
              </a:gdLst>
              <a:ahLst/>
              <a:cxnLst>
                <a:cxn ang="T6">
                  <a:pos x="T0" y="T1"/>
                </a:cxn>
                <a:cxn ang="T7">
                  <a:pos x="T2" y="T3"/>
                </a:cxn>
                <a:cxn ang="T8">
                  <a:pos x="T4" y="T5"/>
                </a:cxn>
              </a:cxnLst>
              <a:rect l="T9" t="T10" r="T11" b="T12"/>
              <a:pathLst>
                <a:path w="356" h="50">
                  <a:moveTo>
                    <a:pt x="0" y="42"/>
                  </a:moveTo>
                  <a:cubicBezTo>
                    <a:pt x="77" y="46"/>
                    <a:pt x="155" y="50"/>
                    <a:pt x="214" y="42"/>
                  </a:cubicBezTo>
                  <a:cubicBezTo>
                    <a:pt x="273" y="35"/>
                    <a:pt x="315" y="17"/>
                    <a:pt x="356" y="0"/>
                  </a:cubicBezTo>
                </a:path>
              </a:pathLst>
            </a:custGeom>
            <a:noFill/>
            <a:ln w="31750" cap="flat">
              <a:solidFill>
                <a:schemeClr val="tx1"/>
              </a:solidFill>
              <a:prstDash val="solid"/>
              <a:round/>
              <a:headEnd/>
              <a:tailEnd/>
            </a:ln>
          </p:spPr>
          <p:txBody>
            <a:bodyPr/>
            <a:lstStyle/>
            <a:p>
              <a:endParaRPr lang="el-GR"/>
            </a:p>
          </p:txBody>
        </p:sp>
        <p:sp>
          <p:nvSpPr>
            <p:cNvPr id="33816" name="Freeform 44"/>
            <p:cNvSpPr>
              <a:spLocks/>
            </p:cNvSpPr>
            <p:nvPr/>
          </p:nvSpPr>
          <p:spPr bwMode="auto">
            <a:xfrm>
              <a:off x="4434" y="3066"/>
              <a:ext cx="192" cy="432"/>
            </a:xfrm>
            <a:custGeom>
              <a:avLst/>
              <a:gdLst>
                <a:gd name="T0" fmla="*/ 0 w 192"/>
                <a:gd name="T1" fmla="*/ 0 h 432"/>
                <a:gd name="T2" fmla="*/ 48 w 192"/>
                <a:gd name="T3" fmla="*/ 240 h 432"/>
                <a:gd name="T4" fmla="*/ 192 w 192"/>
                <a:gd name="T5" fmla="*/ 432 h 432"/>
                <a:gd name="T6" fmla="*/ 0 60000 65536"/>
                <a:gd name="T7" fmla="*/ 0 60000 65536"/>
                <a:gd name="T8" fmla="*/ 0 60000 65536"/>
                <a:gd name="T9" fmla="*/ 0 w 192"/>
                <a:gd name="T10" fmla="*/ 0 h 432"/>
                <a:gd name="T11" fmla="*/ 192 w 192"/>
                <a:gd name="T12" fmla="*/ 432 h 432"/>
              </a:gdLst>
              <a:ahLst/>
              <a:cxnLst>
                <a:cxn ang="T6">
                  <a:pos x="T0" y="T1"/>
                </a:cxn>
                <a:cxn ang="T7">
                  <a:pos x="T2" y="T3"/>
                </a:cxn>
                <a:cxn ang="T8">
                  <a:pos x="T4" y="T5"/>
                </a:cxn>
              </a:cxnLst>
              <a:rect l="T9" t="T10" r="T11" b="T12"/>
              <a:pathLst>
                <a:path w="192" h="432">
                  <a:moveTo>
                    <a:pt x="0" y="0"/>
                  </a:moveTo>
                  <a:cubicBezTo>
                    <a:pt x="8" y="84"/>
                    <a:pt x="16" y="168"/>
                    <a:pt x="48" y="240"/>
                  </a:cubicBezTo>
                  <a:cubicBezTo>
                    <a:pt x="80" y="312"/>
                    <a:pt x="136" y="372"/>
                    <a:pt x="192" y="432"/>
                  </a:cubicBezTo>
                </a:path>
              </a:pathLst>
            </a:custGeom>
            <a:noFill/>
            <a:ln w="38100">
              <a:solidFill>
                <a:schemeClr val="tx1"/>
              </a:solidFill>
              <a:round/>
              <a:headEnd/>
              <a:tailEnd/>
            </a:ln>
          </p:spPr>
          <p:txBody>
            <a:bodyPr/>
            <a:lstStyle/>
            <a:p>
              <a:endParaRPr lang="el-GR"/>
            </a:p>
          </p:txBody>
        </p:sp>
        <p:sp>
          <p:nvSpPr>
            <p:cNvPr id="33817" name="Freeform 45"/>
            <p:cNvSpPr>
              <a:spLocks/>
            </p:cNvSpPr>
            <p:nvPr/>
          </p:nvSpPr>
          <p:spPr bwMode="auto">
            <a:xfrm>
              <a:off x="4818" y="2826"/>
              <a:ext cx="192" cy="576"/>
            </a:xfrm>
            <a:custGeom>
              <a:avLst/>
              <a:gdLst>
                <a:gd name="T0" fmla="*/ 0 w 192"/>
                <a:gd name="T1" fmla="*/ 0 h 432"/>
                <a:gd name="T2" fmla="*/ 48 w 192"/>
                <a:gd name="T3" fmla="*/ 7583 h 432"/>
                <a:gd name="T4" fmla="*/ 192 w 192"/>
                <a:gd name="T5" fmla="*/ 13637 h 432"/>
                <a:gd name="T6" fmla="*/ 0 60000 65536"/>
                <a:gd name="T7" fmla="*/ 0 60000 65536"/>
                <a:gd name="T8" fmla="*/ 0 60000 65536"/>
                <a:gd name="T9" fmla="*/ 0 w 192"/>
                <a:gd name="T10" fmla="*/ 0 h 432"/>
                <a:gd name="T11" fmla="*/ 192 w 192"/>
                <a:gd name="T12" fmla="*/ 432 h 432"/>
              </a:gdLst>
              <a:ahLst/>
              <a:cxnLst>
                <a:cxn ang="T6">
                  <a:pos x="T0" y="T1"/>
                </a:cxn>
                <a:cxn ang="T7">
                  <a:pos x="T2" y="T3"/>
                </a:cxn>
                <a:cxn ang="T8">
                  <a:pos x="T4" y="T5"/>
                </a:cxn>
              </a:cxnLst>
              <a:rect l="T9" t="T10" r="T11" b="T12"/>
              <a:pathLst>
                <a:path w="192" h="432">
                  <a:moveTo>
                    <a:pt x="0" y="0"/>
                  </a:moveTo>
                  <a:cubicBezTo>
                    <a:pt x="8" y="84"/>
                    <a:pt x="16" y="168"/>
                    <a:pt x="48" y="240"/>
                  </a:cubicBezTo>
                  <a:cubicBezTo>
                    <a:pt x="80" y="312"/>
                    <a:pt x="136" y="372"/>
                    <a:pt x="192" y="432"/>
                  </a:cubicBezTo>
                </a:path>
              </a:pathLst>
            </a:custGeom>
            <a:noFill/>
            <a:ln w="38100">
              <a:solidFill>
                <a:schemeClr val="tx1"/>
              </a:solidFill>
              <a:round/>
              <a:headEnd/>
              <a:tailEnd/>
            </a:ln>
          </p:spPr>
          <p:txBody>
            <a:bodyPr/>
            <a:lstStyle/>
            <a:p>
              <a:endParaRPr lang="el-GR"/>
            </a:p>
          </p:txBody>
        </p:sp>
        <p:sp>
          <p:nvSpPr>
            <p:cNvPr id="33818" name="Freeform 46"/>
            <p:cNvSpPr>
              <a:spLocks/>
            </p:cNvSpPr>
            <p:nvPr/>
          </p:nvSpPr>
          <p:spPr bwMode="auto">
            <a:xfrm>
              <a:off x="5202" y="2778"/>
              <a:ext cx="306" cy="574"/>
            </a:xfrm>
            <a:custGeom>
              <a:avLst/>
              <a:gdLst>
                <a:gd name="T0" fmla="*/ 0 w 306"/>
                <a:gd name="T1" fmla="*/ 0 h 574"/>
                <a:gd name="T2" fmla="*/ 18 w 306"/>
                <a:gd name="T3" fmla="*/ 186 h 574"/>
                <a:gd name="T4" fmla="*/ 54 w 306"/>
                <a:gd name="T5" fmla="*/ 334 h 574"/>
                <a:gd name="T6" fmla="*/ 118 w 306"/>
                <a:gd name="T7" fmla="*/ 462 h 574"/>
                <a:gd name="T8" fmla="*/ 206 w 306"/>
                <a:gd name="T9" fmla="*/ 530 h 574"/>
                <a:gd name="T10" fmla="*/ 306 w 306"/>
                <a:gd name="T11" fmla="*/ 574 h 574"/>
                <a:gd name="T12" fmla="*/ 0 60000 65536"/>
                <a:gd name="T13" fmla="*/ 0 60000 65536"/>
                <a:gd name="T14" fmla="*/ 0 60000 65536"/>
                <a:gd name="T15" fmla="*/ 0 60000 65536"/>
                <a:gd name="T16" fmla="*/ 0 60000 65536"/>
                <a:gd name="T17" fmla="*/ 0 60000 65536"/>
                <a:gd name="T18" fmla="*/ 0 w 306"/>
                <a:gd name="T19" fmla="*/ 0 h 574"/>
                <a:gd name="T20" fmla="*/ 306 w 306"/>
                <a:gd name="T21" fmla="*/ 574 h 574"/>
              </a:gdLst>
              <a:ahLst/>
              <a:cxnLst>
                <a:cxn ang="T12">
                  <a:pos x="T0" y="T1"/>
                </a:cxn>
                <a:cxn ang="T13">
                  <a:pos x="T2" y="T3"/>
                </a:cxn>
                <a:cxn ang="T14">
                  <a:pos x="T4" y="T5"/>
                </a:cxn>
                <a:cxn ang="T15">
                  <a:pos x="T6" y="T7"/>
                </a:cxn>
                <a:cxn ang="T16">
                  <a:pos x="T8" y="T9"/>
                </a:cxn>
                <a:cxn ang="T17">
                  <a:pos x="T10" y="T11"/>
                </a:cxn>
              </a:cxnLst>
              <a:rect l="T18" t="T19" r="T20" b="T21"/>
              <a:pathLst>
                <a:path w="306" h="574">
                  <a:moveTo>
                    <a:pt x="0" y="0"/>
                  </a:moveTo>
                  <a:cubicBezTo>
                    <a:pt x="3" y="31"/>
                    <a:pt x="9" y="130"/>
                    <a:pt x="18" y="186"/>
                  </a:cubicBezTo>
                  <a:cubicBezTo>
                    <a:pt x="27" y="242"/>
                    <a:pt x="37" y="288"/>
                    <a:pt x="54" y="334"/>
                  </a:cubicBezTo>
                  <a:cubicBezTo>
                    <a:pt x="71" y="380"/>
                    <a:pt x="93" y="429"/>
                    <a:pt x="118" y="462"/>
                  </a:cubicBezTo>
                  <a:cubicBezTo>
                    <a:pt x="143" y="495"/>
                    <a:pt x="175" y="511"/>
                    <a:pt x="206" y="530"/>
                  </a:cubicBezTo>
                  <a:cubicBezTo>
                    <a:pt x="237" y="549"/>
                    <a:pt x="285" y="565"/>
                    <a:pt x="306" y="574"/>
                  </a:cubicBezTo>
                </a:path>
              </a:pathLst>
            </a:custGeom>
            <a:noFill/>
            <a:ln w="38100">
              <a:solidFill>
                <a:schemeClr val="tx1"/>
              </a:solidFill>
              <a:round/>
              <a:headEnd/>
              <a:tailEnd/>
            </a:ln>
          </p:spPr>
          <p:txBody>
            <a:bodyPr/>
            <a:lstStyle/>
            <a:p>
              <a:endParaRPr lang="el-GR"/>
            </a:p>
          </p:txBody>
        </p:sp>
        <p:grpSp>
          <p:nvGrpSpPr>
            <p:cNvPr id="33819" name="Group 47"/>
            <p:cNvGrpSpPr>
              <a:grpSpLocks/>
            </p:cNvGrpSpPr>
            <p:nvPr/>
          </p:nvGrpSpPr>
          <p:grpSpPr bwMode="auto">
            <a:xfrm>
              <a:off x="4168" y="2836"/>
              <a:ext cx="776" cy="320"/>
              <a:chOff x="4168" y="2836"/>
              <a:chExt cx="776" cy="320"/>
            </a:xfrm>
          </p:grpSpPr>
          <p:sp>
            <p:nvSpPr>
              <p:cNvPr id="33820" name="Line 48"/>
              <p:cNvSpPr>
                <a:spLocks noChangeShapeType="1"/>
              </p:cNvSpPr>
              <p:nvPr/>
            </p:nvSpPr>
            <p:spPr bwMode="auto">
              <a:xfrm>
                <a:off x="4168" y="2836"/>
                <a:ext cx="0" cy="320"/>
              </a:xfrm>
              <a:prstGeom prst="line">
                <a:avLst/>
              </a:prstGeom>
              <a:noFill/>
              <a:ln w="44450">
                <a:solidFill>
                  <a:srgbClr val="FF9900"/>
                </a:solidFill>
                <a:round/>
                <a:headEnd/>
                <a:tailEnd type="triangle" w="med" len="med"/>
              </a:ln>
            </p:spPr>
            <p:txBody>
              <a:bodyPr/>
              <a:lstStyle/>
              <a:p>
                <a:endParaRPr lang="el-GR"/>
              </a:p>
            </p:txBody>
          </p:sp>
          <p:sp>
            <p:nvSpPr>
              <p:cNvPr id="33821" name="Line 49"/>
              <p:cNvSpPr>
                <a:spLocks noChangeShapeType="1"/>
              </p:cNvSpPr>
              <p:nvPr/>
            </p:nvSpPr>
            <p:spPr bwMode="auto">
              <a:xfrm>
                <a:off x="4560" y="2836"/>
                <a:ext cx="0" cy="320"/>
              </a:xfrm>
              <a:prstGeom prst="line">
                <a:avLst/>
              </a:prstGeom>
              <a:noFill/>
              <a:ln w="44450">
                <a:solidFill>
                  <a:srgbClr val="FF0000"/>
                </a:solidFill>
                <a:round/>
                <a:headEnd/>
                <a:tailEnd type="triangle" w="med" len="med"/>
              </a:ln>
            </p:spPr>
            <p:txBody>
              <a:bodyPr/>
              <a:lstStyle/>
              <a:p>
                <a:endParaRPr lang="el-GR"/>
              </a:p>
            </p:txBody>
          </p:sp>
          <p:sp>
            <p:nvSpPr>
              <p:cNvPr id="33822" name="Line 50"/>
              <p:cNvSpPr>
                <a:spLocks noChangeShapeType="1"/>
              </p:cNvSpPr>
              <p:nvPr/>
            </p:nvSpPr>
            <p:spPr bwMode="auto">
              <a:xfrm>
                <a:off x="4944" y="2836"/>
                <a:ext cx="0" cy="320"/>
              </a:xfrm>
              <a:prstGeom prst="line">
                <a:avLst/>
              </a:prstGeom>
              <a:noFill/>
              <a:ln w="44450">
                <a:solidFill>
                  <a:srgbClr val="FF0000"/>
                </a:solidFill>
                <a:round/>
                <a:headEnd/>
                <a:tailEnd type="triangle" w="med" len="med"/>
              </a:ln>
            </p:spPr>
            <p:txBody>
              <a:bodyPr/>
              <a:lstStyle/>
              <a:p>
                <a:endParaRPr lang="el-GR"/>
              </a:p>
            </p:txBody>
          </p:sp>
        </p:grpSp>
      </p:grpSp>
      <p:sp>
        <p:nvSpPr>
          <p:cNvPr id="33808" name="Line 51"/>
          <p:cNvSpPr>
            <a:spLocks noChangeShapeType="1"/>
          </p:cNvSpPr>
          <p:nvPr/>
        </p:nvSpPr>
        <p:spPr bwMode="auto">
          <a:xfrm>
            <a:off x="1055688" y="6211888"/>
            <a:ext cx="0" cy="431800"/>
          </a:xfrm>
          <a:prstGeom prst="line">
            <a:avLst/>
          </a:prstGeom>
          <a:noFill/>
          <a:ln w="44450">
            <a:solidFill>
              <a:srgbClr val="FF9900"/>
            </a:solidFill>
            <a:round/>
            <a:headEnd/>
            <a:tailEnd type="triangle" w="med" len="med"/>
          </a:ln>
        </p:spPr>
        <p:txBody>
          <a:bodyPr/>
          <a:lstStyle/>
          <a:p>
            <a:endParaRPr lang="el-GR"/>
          </a:p>
        </p:txBody>
      </p:sp>
      <p:sp>
        <p:nvSpPr>
          <p:cNvPr id="33809" name="Text Box 52"/>
          <p:cNvSpPr txBox="1">
            <a:spLocks noChangeArrowheads="1"/>
          </p:cNvSpPr>
          <p:nvPr/>
        </p:nvSpPr>
        <p:spPr bwMode="auto">
          <a:xfrm>
            <a:off x="1281113" y="6261100"/>
            <a:ext cx="1619250" cy="304800"/>
          </a:xfrm>
          <a:prstGeom prst="rect">
            <a:avLst/>
          </a:prstGeom>
          <a:noFill/>
          <a:ln w="12700">
            <a:noFill/>
            <a:miter lim="800000"/>
            <a:headEnd/>
            <a:tailEnd/>
          </a:ln>
        </p:spPr>
        <p:txBody>
          <a:bodyPr wrap="none">
            <a:spAutoFit/>
          </a:bodyPr>
          <a:lstStyle/>
          <a:p>
            <a:pPr algn="ctr"/>
            <a:r>
              <a:rPr lang="en-US" altLang="el-GR" sz="1400" b="1" dirty="0">
                <a:solidFill>
                  <a:srgbClr val="002060"/>
                </a:solidFill>
              </a:rPr>
              <a:t>= cigarette smoked</a:t>
            </a:r>
          </a:p>
        </p:txBody>
      </p:sp>
      <p:sp>
        <p:nvSpPr>
          <p:cNvPr id="33810" name="Rectangle 53"/>
          <p:cNvSpPr>
            <a:spLocks noChangeArrowheads="1"/>
          </p:cNvSpPr>
          <p:nvPr/>
        </p:nvSpPr>
        <p:spPr bwMode="auto">
          <a:xfrm>
            <a:off x="4318000" y="2268538"/>
            <a:ext cx="1196975" cy="366712"/>
          </a:xfrm>
          <a:prstGeom prst="rect">
            <a:avLst/>
          </a:prstGeom>
          <a:noFill/>
          <a:ln w="12700">
            <a:noFill/>
            <a:miter lim="800000"/>
            <a:headEnd/>
            <a:tailEnd/>
          </a:ln>
        </p:spPr>
        <p:txBody>
          <a:bodyPr wrap="none">
            <a:spAutoFit/>
          </a:bodyPr>
          <a:lstStyle/>
          <a:p>
            <a:pPr algn="ctr"/>
            <a:r>
              <a:rPr lang="en-US" altLang="el-GR" sz="1800" b="1" dirty="0">
                <a:solidFill>
                  <a:srgbClr val="002060"/>
                </a:solidFill>
              </a:rPr>
              <a:t>+ smoking</a:t>
            </a:r>
          </a:p>
        </p:txBody>
      </p:sp>
      <p:sp>
        <p:nvSpPr>
          <p:cNvPr id="251958" name="Rectangle 54"/>
          <p:cNvSpPr>
            <a:spLocks noChangeArrowheads="1"/>
          </p:cNvSpPr>
          <p:nvPr/>
        </p:nvSpPr>
        <p:spPr bwMode="auto">
          <a:xfrm>
            <a:off x="7858148" y="2285992"/>
            <a:ext cx="1196975" cy="366712"/>
          </a:xfrm>
          <a:prstGeom prst="rect">
            <a:avLst/>
          </a:prstGeom>
          <a:noFill/>
          <a:ln w="12700">
            <a:noFill/>
            <a:miter lim="800000"/>
            <a:headEnd/>
            <a:tailEnd/>
          </a:ln>
        </p:spPr>
        <p:txBody>
          <a:bodyPr wrap="none">
            <a:spAutoFit/>
          </a:bodyPr>
          <a:lstStyle/>
          <a:p>
            <a:pPr algn="ctr"/>
            <a:r>
              <a:rPr lang="en-US" altLang="el-GR" sz="1800" b="1" dirty="0">
                <a:solidFill>
                  <a:srgbClr val="002060"/>
                </a:solidFill>
              </a:rPr>
              <a:t>+</a:t>
            </a:r>
            <a:r>
              <a:rPr lang="en-US" altLang="el-GR" sz="1800" b="1" dirty="0">
                <a:solidFill>
                  <a:srgbClr val="FFFF00"/>
                </a:solidFill>
              </a:rPr>
              <a:t> </a:t>
            </a:r>
            <a:r>
              <a:rPr lang="en-US" altLang="el-GR" sz="1800" b="1" dirty="0">
                <a:solidFill>
                  <a:srgbClr val="002060"/>
                </a:solidFill>
              </a:rPr>
              <a:t>smoking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30"/>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51911"/>
                                        </p:tgtEl>
                                        <p:attrNameLst>
                                          <p:attrName>style.visibility</p:attrName>
                                        </p:attrNameLst>
                                      </p:cBhvr>
                                      <p:to>
                                        <p:strVal val="visible"/>
                                      </p:to>
                                    </p:set>
                                    <p:animEffect transition="in" filter="wipe(left)">
                                      <p:cBhvr>
                                        <p:cTn id="10" dur="2000"/>
                                        <p:tgtEl>
                                          <p:spTgt spid="251911"/>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51909"/>
                                        </p:tgtEl>
                                        <p:attrNameLst>
                                          <p:attrName>style.visibility</p:attrName>
                                        </p:attrNameLst>
                                      </p:cBhvr>
                                      <p:to>
                                        <p:strVal val="visible"/>
                                      </p:to>
                                    </p:set>
                                    <p:animEffect transition="in" filter="fade">
                                      <p:cBhvr>
                                        <p:cTn id="14" dur="2000"/>
                                        <p:tgtEl>
                                          <p:spTgt spid="25190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1958"/>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animBg="1"/>
      <p:bldP spid="251911" grpId="0" animBg="1"/>
      <p:bldP spid="251930" grpId="0"/>
      <p:bldP spid="2519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idx="4294967295"/>
          </p:nvPr>
        </p:nvSpPr>
        <p:spPr>
          <a:xfrm>
            <a:off x="0" y="0"/>
            <a:ext cx="9144000" cy="1143000"/>
          </a:xfrm>
        </p:spPr>
        <p:txBody>
          <a:bodyPr/>
          <a:lstStyle/>
          <a:p>
            <a:pPr eaLnBrk="1" hangingPunct="1">
              <a:defRPr/>
            </a:pPr>
            <a:r>
              <a:rPr lang="en-US" sz="3600" b="1" dirty="0" err="1" smtClean="0">
                <a:solidFill>
                  <a:srgbClr val="002060"/>
                </a:solidFill>
                <a:latin typeface="Times New Roman" pitchFamily="18" charset="0"/>
              </a:rPr>
              <a:t>Champix</a:t>
            </a:r>
            <a:r>
              <a:rPr lang="en-US" sz="3600" b="1" baseline="30000" dirty="0" smtClean="0">
                <a:solidFill>
                  <a:srgbClr val="002060"/>
                </a:solidFill>
                <a:latin typeface="Times New Roman" pitchFamily="18" charset="0"/>
              </a:rPr>
              <a:t>®</a:t>
            </a:r>
            <a:r>
              <a:rPr lang="en-US" sz="3600" b="1" dirty="0" smtClean="0">
                <a:solidFill>
                  <a:srgbClr val="002060"/>
                </a:solidFill>
                <a:latin typeface="Times New Roman" pitchFamily="18" charset="0"/>
              </a:rPr>
              <a:t> (</a:t>
            </a:r>
            <a:r>
              <a:rPr lang="el-GR" sz="3600" b="1" dirty="0" err="1" smtClean="0">
                <a:solidFill>
                  <a:srgbClr val="002060"/>
                </a:solidFill>
                <a:latin typeface="Times New Roman" pitchFamily="18" charset="0"/>
              </a:rPr>
              <a:t>βαρενικλίνη</a:t>
            </a:r>
            <a:r>
              <a:rPr lang="en-US" sz="3600" b="1" dirty="0" smtClean="0">
                <a:solidFill>
                  <a:srgbClr val="002060"/>
                </a:solidFill>
                <a:latin typeface="Times New Roman" pitchFamily="18" charset="0"/>
              </a:rPr>
              <a:t>)</a:t>
            </a:r>
          </a:p>
        </p:txBody>
      </p:sp>
      <p:sp>
        <p:nvSpPr>
          <p:cNvPr id="55299" name="Rectangle 3"/>
          <p:cNvSpPr>
            <a:spLocks noGrp="1" noRot="1" noChangeArrowheads="1"/>
          </p:cNvSpPr>
          <p:nvPr>
            <p:ph type="body" idx="4294967295"/>
          </p:nvPr>
        </p:nvSpPr>
        <p:spPr>
          <a:xfrm>
            <a:off x="430213" y="1404938"/>
            <a:ext cx="8713787" cy="1879600"/>
          </a:xfrm>
        </p:spPr>
        <p:txBody>
          <a:bodyPr/>
          <a:lstStyle/>
          <a:p>
            <a:pPr eaLnBrk="1" hangingPunct="1">
              <a:buFont typeface="Wingdings" pitchFamily="2" charset="2"/>
              <a:buNone/>
              <a:defRPr/>
            </a:pPr>
            <a:r>
              <a:rPr lang="el-GR" sz="2400" b="1" smtClean="0">
                <a:latin typeface="Times New Roman" pitchFamily="18" charset="0"/>
                <a:sym typeface="Wingdings" pitchFamily="2" charset="2"/>
              </a:rPr>
              <a:t> ε</a:t>
            </a:r>
            <a:r>
              <a:rPr lang="el-GR" sz="2400" b="1" smtClean="0">
                <a:latin typeface="Times New Roman" pitchFamily="18" charset="0"/>
              </a:rPr>
              <a:t>νδείκνυται για τη διακοπή του καπνίσματος σε ενηλίκους</a:t>
            </a:r>
          </a:p>
          <a:p>
            <a:pPr eaLnBrk="1" hangingPunct="1">
              <a:buFont typeface="Wingdings" pitchFamily="2" charset="2"/>
              <a:buNone/>
              <a:defRPr/>
            </a:pPr>
            <a:r>
              <a:rPr lang="el-GR" sz="2400" b="1" smtClean="0">
                <a:latin typeface="Times New Roman" pitchFamily="18" charset="0"/>
                <a:sym typeface="Wingdings" pitchFamily="2" charset="2"/>
              </a:rPr>
              <a:t> π</a:t>
            </a:r>
            <a:r>
              <a:rPr lang="el-GR" sz="2400" b="1" smtClean="0">
                <a:latin typeface="Times New Roman" pitchFamily="18" charset="0"/>
              </a:rPr>
              <a:t>ερίοδος θεραπείας </a:t>
            </a:r>
            <a:r>
              <a:rPr lang="en-US" sz="2400" b="1" smtClean="0">
                <a:latin typeface="Times New Roman" pitchFamily="18" charset="0"/>
              </a:rPr>
              <a:t>12 </a:t>
            </a:r>
            <a:r>
              <a:rPr lang="el-GR" sz="2400" b="1" smtClean="0">
                <a:latin typeface="Times New Roman" pitchFamily="18" charset="0"/>
              </a:rPr>
              <a:t>εβδομάδες (+ ίσως άλλες</a:t>
            </a:r>
            <a:r>
              <a:rPr lang="en-US" sz="2400" b="1" smtClean="0">
                <a:latin typeface="Times New Roman" pitchFamily="18" charset="0"/>
              </a:rPr>
              <a:t> </a:t>
            </a:r>
            <a:r>
              <a:rPr lang="el-GR" sz="2400" b="1" smtClean="0">
                <a:latin typeface="Times New Roman" pitchFamily="18" charset="0"/>
              </a:rPr>
              <a:t>12 εβδομάδες για όσους έχουν διακόψει με επιτυχία το κάπνισμα στο τέλος των 12 εβδομάδων)</a:t>
            </a:r>
            <a:endParaRPr lang="en-US" sz="2400" b="1" smtClean="0">
              <a:latin typeface="Times New Roman" pitchFamily="18" charset="0"/>
            </a:endParaRPr>
          </a:p>
        </p:txBody>
      </p:sp>
      <p:graphicFrame>
        <p:nvGraphicFramePr>
          <p:cNvPr id="55300" name="Group 4"/>
          <p:cNvGraphicFramePr>
            <a:graphicFrameLocks noGrp="1"/>
          </p:cNvGraphicFramePr>
          <p:nvPr>
            <p:ph sz="half" idx="4294967295"/>
          </p:nvPr>
        </p:nvGraphicFramePr>
        <p:xfrm>
          <a:off x="214282" y="3571876"/>
          <a:ext cx="5597525" cy="2409826"/>
        </p:xfrm>
        <a:graphic>
          <a:graphicData uri="http://schemas.openxmlformats.org/drawingml/2006/table">
            <a:tbl>
              <a:tblPr/>
              <a:tblGrid>
                <a:gridCol w="3359150"/>
                <a:gridCol w="2238375"/>
              </a:tblGrid>
              <a:tr h="7731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Ημέρες</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 1 – 3:</a:t>
                      </a: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0</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5 mg </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άπαξ ημερησίως</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endParaRP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Ημέρες</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 4 – 7:</a:t>
                      </a:r>
                    </a:p>
                  </a:txBody>
                  <a:tcPr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0</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5 mg </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δις ημερησίως</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endParaRPr>
                    </a:p>
                  </a:txBody>
                  <a:tcPr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24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Ημέρα</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 8 – </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Ολοκλήρωση θεραπείας</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a:t>
                      </a:r>
                    </a:p>
                  </a:txBody>
                  <a:tcPr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1 mg </a:t>
                      </a:r>
                      <a:r>
                        <a:rPr kumimoji="0" lang="el-GR" sz="2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MS PGothic" pitchFamily="34" charset="-128"/>
                        </a:rPr>
                        <a:t>δις ημερησίως</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ea typeface="MS PGothic" pitchFamily="34" charset="-128"/>
                      </a:endParaRPr>
                    </a:p>
                  </a:txBody>
                  <a:tcPr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357158" y="714356"/>
            <a:ext cx="6391290" cy="2152184"/>
          </a:xfrm>
          <a:prstGeom prst="rect">
            <a:avLst/>
          </a:prstGeom>
          <a:noFill/>
          <a:ln w="9525">
            <a:noFill/>
            <a:miter lim="800000"/>
            <a:headEnd/>
            <a:tailEnd/>
          </a:ln>
        </p:spPr>
      </p:pic>
      <p:pic>
        <p:nvPicPr>
          <p:cNvPr id="29699" name="Picture 3"/>
          <p:cNvPicPr>
            <a:picLocks noChangeAspect="1" noChangeArrowheads="1"/>
          </p:cNvPicPr>
          <p:nvPr/>
        </p:nvPicPr>
        <p:blipFill>
          <a:blip r:embed="rId3"/>
          <a:srcRect/>
          <a:stretch>
            <a:fillRect/>
          </a:stretch>
        </p:blipFill>
        <p:spPr bwMode="auto">
          <a:xfrm>
            <a:off x="3428992" y="2928934"/>
            <a:ext cx="5534034" cy="1903718"/>
          </a:xfrm>
          <a:prstGeom prst="rect">
            <a:avLst/>
          </a:prstGeom>
          <a:noFill/>
          <a:ln w="9525">
            <a:noFill/>
            <a:miter lim="800000"/>
            <a:headEnd/>
            <a:tailEnd/>
          </a:ln>
        </p:spPr>
      </p:pic>
      <p:pic>
        <p:nvPicPr>
          <p:cNvPr id="29700" name="Picture 4"/>
          <p:cNvPicPr>
            <a:picLocks noChangeAspect="1" noChangeArrowheads="1"/>
          </p:cNvPicPr>
          <p:nvPr/>
        </p:nvPicPr>
        <p:blipFill>
          <a:blip r:embed="rId4"/>
          <a:srcRect/>
          <a:stretch>
            <a:fillRect/>
          </a:stretch>
        </p:blipFill>
        <p:spPr bwMode="auto">
          <a:xfrm>
            <a:off x="214282" y="4786322"/>
            <a:ext cx="6242070" cy="18010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10581</TotalTime>
  <Words>2836</Words>
  <Application>Microsoft Macintosh PowerPoint</Application>
  <PresentationFormat>Προβολή στην οθόνη (4:3)</PresentationFormat>
  <Paragraphs>316</Paragraphs>
  <Slides>30</Slides>
  <Notes>17</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Ροή</vt:lpstr>
      <vt:lpstr>Φαρμακευτική προσέγγιση της διακοπής του καπνίσματος- Βαρενικλίνη</vt:lpstr>
      <vt:lpstr>Το κάπνισμα είναι μια χρόνια νόσος </vt:lpstr>
      <vt:lpstr>Χαμηλά ποσοστά επιτυχούς διακοπής του καπνίσματος</vt:lpstr>
      <vt:lpstr>Συνδυασμός συμβουλευτικής και φαρμακευτικής αγωγής</vt:lpstr>
      <vt:lpstr>Διαφάνεια 5</vt:lpstr>
      <vt:lpstr>Champix (βαρενικλίνη):Ιδιαίτερα Εκλεκτικός Μερικός Αγωνιστής του 42 Υποδοχέα</vt:lpstr>
      <vt:lpstr>Hypothetical effects of smoking on Dopamine release: effect of a partial agonist</vt:lpstr>
      <vt:lpstr>Champix® (βαρενικλίνη)</vt:lpstr>
      <vt:lpstr>Διαφάνεια 9</vt:lpstr>
      <vt:lpstr>Ανταπόκριση Συνεχούς Αποχής (CA)  4 Εβδομάδων κατά τις Εβδομάδες 9–12</vt:lpstr>
      <vt:lpstr>Ποσοστά Συνεχούς Αποχής (CA):  Συγκεντρωτικές Αναλύσεις Εβδομάδων 9 έως 52</vt:lpstr>
      <vt:lpstr> Aσθενείς που είχαν διακόψει το κάπνισμα μετά από  12 εβδομάδες  θεραπείας με βαρενικλίνη τυχαιοποιήθηκαν στη συνέχεια σε 12 επιπρόσθετες εβδομάδες βαρενικλίνης ή εικονικού φαρμάκου</vt:lpstr>
      <vt:lpstr>Προσαρμογή της Δόσης σε Ειδικούς Πληθυσμούς</vt:lpstr>
      <vt:lpstr>Προσαρμογή της Δόσης σε Ειδικούς Πληθυσμούς</vt:lpstr>
      <vt:lpstr>Διαφάνεια 15</vt:lpstr>
      <vt:lpstr>Βαρενικλίνη σε καρδιαγγειακούς ασθενείς:  Ανεπιθύμητες ενέργειες (ΑΕ)</vt:lpstr>
      <vt:lpstr>Διαφάνεια 17</vt:lpstr>
      <vt:lpstr>CMAJ Hays’ Commentary CMAJ July 2011</vt:lpstr>
      <vt:lpstr>Διαφάνεια 19</vt:lpstr>
      <vt:lpstr>FDA Drug Safety Communication (June 16, 2011)</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Κάπνισμα στον Ελληνικό πληθυσμό. Εφαρμογή των νέων μέτρων απαγόρευσης, τρόποι διακοπής και καρδιολογική προσέγγιση</dc:title>
  <dc:creator>pc</dc:creator>
  <cp:lastModifiedBy>Lenovo</cp:lastModifiedBy>
  <cp:revision>326</cp:revision>
  <cp:lastPrinted>2013-10-10T08:33:41Z</cp:lastPrinted>
  <dcterms:created xsi:type="dcterms:W3CDTF">2010-01-15T18:27:27Z</dcterms:created>
  <dcterms:modified xsi:type="dcterms:W3CDTF">2016-02-03T20:37:57Z</dcterms:modified>
</cp:coreProperties>
</file>