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8" r:id="rId3"/>
    <p:sldMasterId id="2147483712" r:id="rId4"/>
    <p:sldMasterId id="2147483752" r:id="rId5"/>
  </p:sldMasterIdLst>
  <p:notesMasterIdLst>
    <p:notesMasterId r:id="rId46"/>
  </p:notesMasterIdLst>
  <p:handoutMasterIdLst>
    <p:handoutMasterId r:id="rId47"/>
  </p:handoutMasterIdLst>
  <p:sldIdLst>
    <p:sldId id="256" r:id="rId6"/>
    <p:sldId id="267" r:id="rId7"/>
    <p:sldId id="323" r:id="rId8"/>
    <p:sldId id="258" r:id="rId9"/>
    <p:sldId id="339" r:id="rId10"/>
    <p:sldId id="340" r:id="rId11"/>
    <p:sldId id="277" r:id="rId12"/>
    <p:sldId id="341" r:id="rId13"/>
    <p:sldId id="343" r:id="rId14"/>
    <p:sldId id="342" r:id="rId15"/>
    <p:sldId id="307" r:id="rId16"/>
    <p:sldId id="309" r:id="rId17"/>
    <p:sldId id="278" r:id="rId18"/>
    <p:sldId id="336" r:id="rId19"/>
    <p:sldId id="337" r:id="rId20"/>
    <p:sldId id="338" r:id="rId21"/>
    <p:sldId id="351" r:id="rId22"/>
    <p:sldId id="358" r:id="rId23"/>
    <p:sldId id="284" r:id="rId24"/>
    <p:sldId id="285" r:id="rId25"/>
    <p:sldId id="312" r:id="rId26"/>
    <p:sldId id="286" r:id="rId27"/>
    <p:sldId id="287" r:id="rId28"/>
    <p:sldId id="355" r:id="rId29"/>
    <p:sldId id="346" r:id="rId30"/>
    <p:sldId id="347" r:id="rId31"/>
    <p:sldId id="348" r:id="rId32"/>
    <p:sldId id="349" r:id="rId33"/>
    <p:sldId id="356" r:id="rId34"/>
    <p:sldId id="357" r:id="rId35"/>
    <p:sldId id="320" r:id="rId36"/>
    <p:sldId id="315" r:id="rId37"/>
    <p:sldId id="259" r:id="rId38"/>
    <p:sldId id="262" r:id="rId39"/>
    <p:sldId id="316" r:id="rId40"/>
    <p:sldId id="317" r:id="rId41"/>
    <p:sldId id="318" r:id="rId42"/>
    <p:sldId id="359" r:id="rId43"/>
    <p:sldId id="360" r:id="rId44"/>
    <p:sldId id="361" r:id="rId45"/>
  </p:sldIdLst>
  <p:sldSz cx="9144000" cy="6858000" type="screen4x3"/>
  <p:notesSz cx="6858000" cy="9945688"/>
  <p:defaultTextStyle>
    <a:defPPr>
      <a:defRPr lang="el-GR"/>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FFC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92888CB3-526F-4E88-BE1B-3A06766924C2}" type="datetimeFigureOut">
              <a:rPr lang="el-GR" smtClean="0"/>
              <a:t>4/2/2016</a:t>
            </a:fld>
            <a:endParaRPr lang="el-GR"/>
          </a:p>
        </p:txBody>
      </p:sp>
      <p:sp>
        <p:nvSpPr>
          <p:cNvPr id="4" name="Θέση υποσέλιδου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70DB32BC-F013-4148-8EC9-683CA75715EF}" type="slidenum">
              <a:rPr lang="el-GR" smtClean="0"/>
              <a:t>‹#›</a:t>
            </a:fld>
            <a:endParaRPr lang="el-GR"/>
          </a:p>
        </p:txBody>
      </p:sp>
    </p:spTree>
    <p:extLst>
      <p:ext uri="{BB962C8B-B14F-4D97-AF65-F5344CB8AC3E}">
        <p14:creationId xmlns:p14="http://schemas.microsoft.com/office/powerpoint/2010/main" val="2769025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7094132-2893-4F97-B2B5-DEF6CA951CE8}" type="datetimeFigureOut">
              <a:rPr lang="el-GR" smtClean="0"/>
              <a:t>4/2/2016</a:t>
            </a:fld>
            <a:endParaRPr lang="el-GR"/>
          </a:p>
        </p:txBody>
      </p:sp>
      <p:sp>
        <p:nvSpPr>
          <p:cNvPr id="4" name="Θέση εικόνας διαφάνειας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8AD25C2D-5DA2-4E41-83E7-39EF5014A4B6}" type="slidenum">
              <a:rPr lang="el-GR" smtClean="0"/>
              <a:t>‹#›</a:t>
            </a:fld>
            <a:endParaRPr lang="el-GR"/>
          </a:p>
        </p:txBody>
      </p:sp>
    </p:spTree>
    <p:extLst>
      <p:ext uri="{BB962C8B-B14F-4D97-AF65-F5344CB8AC3E}">
        <p14:creationId xmlns:p14="http://schemas.microsoft.com/office/powerpoint/2010/main" val="3366326835"/>
      </p:ext>
    </p:extLst>
  </p:cSld>
  <p:clrMap bg1="lt1" tx1="dk1" bg2="lt2" tx2="dk2" accent1="accent1" accent2="accent2" accent3="accent3" accent4="accent4" accent5="accent5" accent6="accent6" hlink="hlink" folHlink="folHlink"/>
  <p:notesStyle>
    <a:lvl1pPr marL="0" algn="l" defTabSz="914210" rtl="0" eaLnBrk="1" latinLnBrk="0" hangingPunct="1">
      <a:defRPr sz="1200" kern="1200">
        <a:solidFill>
          <a:schemeClr val="tx1"/>
        </a:solidFill>
        <a:latin typeface="+mn-lt"/>
        <a:ea typeface="+mn-ea"/>
        <a:cs typeface="+mn-cs"/>
      </a:defRPr>
    </a:lvl1pPr>
    <a:lvl2pPr marL="457106" algn="l" defTabSz="914210" rtl="0" eaLnBrk="1" latinLnBrk="0" hangingPunct="1">
      <a:defRPr sz="1200" kern="1200">
        <a:solidFill>
          <a:schemeClr val="tx1"/>
        </a:solidFill>
        <a:latin typeface="+mn-lt"/>
        <a:ea typeface="+mn-ea"/>
        <a:cs typeface="+mn-cs"/>
      </a:defRPr>
    </a:lvl2pPr>
    <a:lvl3pPr marL="914210" algn="l" defTabSz="914210" rtl="0" eaLnBrk="1" latinLnBrk="0" hangingPunct="1">
      <a:defRPr sz="1200" kern="1200">
        <a:solidFill>
          <a:schemeClr val="tx1"/>
        </a:solidFill>
        <a:latin typeface="+mn-lt"/>
        <a:ea typeface="+mn-ea"/>
        <a:cs typeface="+mn-cs"/>
      </a:defRPr>
    </a:lvl3pPr>
    <a:lvl4pPr marL="1371316" algn="l" defTabSz="914210" rtl="0" eaLnBrk="1" latinLnBrk="0" hangingPunct="1">
      <a:defRPr sz="1200" kern="1200">
        <a:solidFill>
          <a:schemeClr val="tx1"/>
        </a:solidFill>
        <a:latin typeface="+mn-lt"/>
        <a:ea typeface="+mn-ea"/>
        <a:cs typeface="+mn-cs"/>
      </a:defRPr>
    </a:lvl4pPr>
    <a:lvl5pPr marL="1828421" algn="l" defTabSz="914210" rtl="0" eaLnBrk="1" latinLnBrk="0" hangingPunct="1">
      <a:defRPr sz="1200" kern="1200">
        <a:solidFill>
          <a:schemeClr val="tx1"/>
        </a:solidFill>
        <a:latin typeface="+mn-lt"/>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0" algn="l" defTabSz="914210" rtl="0" eaLnBrk="1" latinLnBrk="0" hangingPunct="1">
      <a:defRPr sz="1200" kern="1200">
        <a:solidFill>
          <a:schemeClr val="tx1"/>
        </a:solidFill>
        <a:latin typeface="+mn-lt"/>
        <a:ea typeface="+mn-ea"/>
        <a:cs typeface="+mn-cs"/>
      </a:defRPr>
    </a:lvl7pPr>
    <a:lvl8pPr marL="3199736" algn="l" defTabSz="914210" rtl="0" eaLnBrk="1" latinLnBrk="0" hangingPunct="1">
      <a:defRPr sz="1200" kern="1200">
        <a:solidFill>
          <a:schemeClr val="tx1"/>
        </a:solidFill>
        <a:latin typeface="+mn-lt"/>
        <a:ea typeface="+mn-ea"/>
        <a:cs typeface="+mn-cs"/>
      </a:defRPr>
    </a:lvl8pPr>
    <a:lvl9pPr marL="3656841"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95197"/>
            <a:ext cx="4055129" cy="34094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l-GR"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734249"/>
            <a:ext cx="4770904" cy="37830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Proportion of all deaths due to major causes in Europe, latest available year, among men (</a:t>
            </a:r>
            <a:r>
              <a:rPr lang="en-GB" i="1">
                <a:latin typeface="Arial" charset="0"/>
                <a:ea typeface="msgothic" charset="0"/>
                <a:cs typeface="msgothic" charset="0"/>
              </a:rPr>
              <a:t>A</a:t>
            </a:r>
            <a:r>
              <a:rPr lang="en-GB">
                <a:latin typeface="Arial" charset="0"/>
                <a:ea typeface="msgothic" charset="0"/>
                <a:cs typeface="msgothic" charset="0"/>
              </a:rPr>
              <a:t>) and women (</a:t>
            </a:r>
            <a:r>
              <a:rPr lang="en-GB" i="1">
                <a:latin typeface="Arial" charset="0"/>
                <a:ea typeface="msgothic" charset="0"/>
                <a:cs typeface="msgothic" charset="0"/>
              </a:rPr>
              <a:t>B</a:t>
            </a:r>
            <a:r>
              <a:rPr lang="en-GB">
                <a:latin typeface="Arial" charset="0"/>
                <a:ea typeface="msgothic" charset="0"/>
                <a:cs typeface="msgothic" charset="0"/>
              </a:rPr>
              <a:t>).</a:t>
            </a:r>
          </a:p>
        </p:txBody>
      </p:sp>
    </p:spTree>
    <p:extLst>
      <p:ext uri="{BB962C8B-B14F-4D97-AF65-F5344CB8AC3E}">
        <p14:creationId xmlns:p14="http://schemas.microsoft.com/office/powerpoint/2010/main" val="155755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EE26A383-A0C0-4CBD-9D55-83EB2A3D2275}" type="slidenum">
              <a:rPr lang="el-GR"/>
              <a:pPr/>
              <a:t>35</a:t>
            </a:fld>
            <a:endParaRPr lang="el-GR"/>
          </a:p>
        </p:txBody>
      </p:sp>
      <p:sp>
        <p:nvSpPr>
          <p:cNvPr id="119809" name="Text Box 1"/>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B2BEAB29-1613-4C4C-B2D7-500409F72BE2}" type="slidenum">
              <a:rPr lang="el-GR" sz="1200"/>
              <a:pPr algn="r"/>
              <a:t>35</a:t>
            </a:fld>
            <a:endParaRPr lang="el-GR" sz="1200"/>
          </a:p>
        </p:txBody>
      </p:sp>
      <p:sp>
        <p:nvSpPr>
          <p:cNvPr id="119810" name="Text Box 2"/>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19811" name="Text Box 3"/>
          <p:cNvSpPr txBox="1">
            <a:spLocks noGrp="1" noChangeArrowheads="1"/>
          </p:cNvSpPr>
          <p:nvPr>
            <p:ph type="body"/>
          </p:nvPr>
        </p:nvSpPr>
        <p:spPr bwMode="auto">
          <a:xfrm>
            <a:off x="914400" y="4724202"/>
            <a:ext cx="502920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pPr>
            <a:r>
              <a:rPr lang="en-US" sz="2000">
                <a:latin typeface="Arial" charset="0"/>
              </a:rPr>
              <a:t/>
            </a:r>
            <a:br>
              <a:rPr lang="en-US" sz="2000">
                <a:latin typeface="Arial" charset="0"/>
              </a:rPr>
            </a:br>
            <a:r>
              <a:rPr lang="en-US" sz="2000">
                <a:latin typeface="Arial" charset="0"/>
              </a:rPr>
              <a:t>Reference:</a:t>
            </a:r>
          </a:p>
          <a:p>
            <a:pPr eaLnBrk="1" hangingPunct="1">
              <a:spcBef>
                <a:spcPts val="450"/>
              </a:spcBef>
            </a:pPr>
            <a:endParaRPr lang="en-US" sz="2000">
              <a:latin typeface="Arial" charset="0"/>
            </a:endParaRPr>
          </a:p>
          <a:p>
            <a:pPr eaLnBrk="1" hangingPunct="1">
              <a:spcBef>
                <a:spcPts val="450"/>
              </a:spcBef>
            </a:pPr>
            <a:r>
              <a:rPr lang="en-US" sz="2000">
                <a:latin typeface="Arial" charset="0"/>
              </a:rPr>
              <a:t>23. Erguder IB, Erguder T, Ozkan C, Bozkurt N, Soylu K, Devrim E, Durak I. Short-term effects of smoking cessation on blood antioxidant parameters and paraoxonase activity in healthy asymptomatic long-term cigarette smokers. Inhal Toxicol 2006;18(8):575-9.</a:t>
            </a:r>
          </a:p>
          <a:p>
            <a:pPr eaLnBrk="1" hangingPunct="1">
              <a:spcBef>
                <a:spcPts val="450"/>
              </a:spcBef>
            </a:pPr>
            <a:endParaRPr lang="en-US" sz="2000">
              <a:latin typeface="Arial" charset="0"/>
            </a:endParaRPr>
          </a:p>
        </p:txBody>
      </p:sp>
      <p:sp>
        <p:nvSpPr>
          <p:cNvPr id="119812" name="Text Box 4"/>
          <p:cNvSpPr txBox="1">
            <a:spLocks noChangeArrowheads="1"/>
          </p:cNvSpPr>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9A227646-2068-4364-8D07-B281FB6CC20D}" type="slidenum">
              <a:rPr lang="en-US" sz="1200">
                <a:latin typeface="Times New Roman" pitchFamily="16" charset="0"/>
              </a:rPr>
              <a:pPr algn="r"/>
              <a:t>35</a:t>
            </a:fld>
            <a:endParaRPr lang="en-US" sz="1200">
              <a:latin typeface="Times New Roman" pitchFamily="16" charset="0"/>
            </a:endParaRPr>
          </a:p>
        </p:txBody>
      </p:sp>
    </p:spTree>
    <p:extLst>
      <p:ext uri="{BB962C8B-B14F-4D97-AF65-F5344CB8AC3E}">
        <p14:creationId xmlns:p14="http://schemas.microsoft.com/office/powerpoint/2010/main" val="294507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2C4B26D2-3617-4D9D-86DB-47A0CEDDBDCB}" type="slidenum">
              <a:rPr lang="el-GR"/>
              <a:pPr/>
              <a:t>36</a:t>
            </a:fld>
            <a:endParaRPr lang="el-GR"/>
          </a:p>
        </p:txBody>
      </p:sp>
      <p:sp>
        <p:nvSpPr>
          <p:cNvPr id="120833" name="Text Box 1"/>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E619748E-5022-4A46-9C07-6C04A7246342}" type="slidenum">
              <a:rPr lang="el-GR" sz="1200"/>
              <a:pPr algn="r"/>
              <a:t>36</a:t>
            </a:fld>
            <a:endParaRPr lang="el-GR" sz="1200"/>
          </a:p>
        </p:txBody>
      </p:sp>
      <p:sp>
        <p:nvSpPr>
          <p:cNvPr id="120834" name="Text Box 2"/>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20835" name="Text Box 3"/>
          <p:cNvSpPr txBox="1">
            <a:spLocks noGrp="1" noChangeArrowheads="1"/>
          </p:cNvSpPr>
          <p:nvPr>
            <p:ph type="body"/>
          </p:nvPr>
        </p:nvSpPr>
        <p:spPr bwMode="auto">
          <a:xfrm>
            <a:off x="914400" y="4724202"/>
            <a:ext cx="502920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pPr>
            <a:r>
              <a:rPr lang="en-US" sz="2000">
                <a:latin typeface="Arial" charset="0"/>
              </a:rPr>
              <a:t/>
            </a:r>
            <a:br>
              <a:rPr lang="en-US" sz="2000">
                <a:latin typeface="Arial" charset="0"/>
              </a:rPr>
            </a:br>
            <a:r>
              <a:rPr lang="en-US" sz="2000">
                <a:latin typeface="Arial" charset="0"/>
              </a:rPr>
              <a:t>Reference:</a:t>
            </a:r>
          </a:p>
          <a:p>
            <a:pPr eaLnBrk="1" hangingPunct="1">
              <a:spcBef>
                <a:spcPts val="450"/>
              </a:spcBef>
            </a:pPr>
            <a:endParaRPr lang="en-US" sz="2000">
              <a:latin typeface="Arial" charset="0"/>
            </a:endParaRPr>
          </a:p>
          <a:p>
            <a:pPr eaLnBrk="1" hangingPunct="1">
              <a:spcBef>
                <a:spcPts val="450"/>
              </a:spcBef>
            </a:pPr>
            <a:r>
              <a:rPr lang="en-US" sz="2000">
                <a:latin typeface="Arial" charset="0"/>
              </a:rPr>
              <a:t>22.   Morita H, Ikeda H, Haramaki N, Eguchi H, Imaizumi T. Only two-week smoking cessation improves platelet aggregability and intraplatelet redox imbalance of long-term smokers. J Am Coll Cardiol 2005;45(4):589-94.</a:t>
            </a:r>
          </a:p>
          <a:p>
            <a:pPr eaLnBrk="1" hangingPunct="1">
              <a:spcBef>
                <a:spcPts val="450"/>
              </a:spcBef>
            </a:pPr>
            <a:endParaRPr lang="en-US" sz="2000">
              <a:latin typeface="Arial" charset="0"/>
            </a:endParaRPr>
          </a:p>
        </p:txBody>
      </p:sp>
      <p:sp>
        <p:nvSpPr>
          <p:cNvPr id="120836" name="Text Box 4"/>
          <p:cNvSpPr txBox="1">
            <a:spLocks noChangeArrowheads="1"/>
          </p:cNvSpPr>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969ECFBF-F938-4274-BA9E-0C315D6FB14D}" type="slidenum">
              <a:rPr lang="en-US" sz="1200">
                <a:latin typeface="Times New Roman" pitchFamily="16" charset="0"/>
              </a:rPr>
              <a:pPr algn="r"/>
              <a:t>36</a:t>
            </a:fld>
            <a:endParaRPr lang="en-US" sz="1200">
              <a:latin typeface="Times New Roman" pitchFamily="16" charset="0"/>
            </a:endParaRPr>
          </a:p>
        </p:txBody>
      </p:sp>
    </p:spTree>
    <p:extLst>
      <p:ext uri="{BB962C8B-B14F-4D97-AF65-F5344CB8AC3E}">
        <p14:creationId xmlns:p14="http://schemas.microsoft.com/office/powerpoint/2010/main" val="359309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FF9392CD-FE99-4CED-9705-74876DA7A4A0}" type="slidenum">
              <a:rPr lang="el-GR"/>
              <a:pPr/>
              <a:t>37</a:t>
            </a:fld>
            <a:endParaRPr lang="el-GR"/>
          </a:p>
        </p:txBody>
      </p:sp>
      <p:sp>
        <p:nvSpPr>
          <p:cNvPr id="121857" name="Text Box 1"/>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A6D7EF3B-6E97-455D-BCCD-F4EE760F0CFF}" type="slidenum">
              <a:rPr lang="el-GR" sz="1200"/>
              <a:pPr algn="r"/>
              <a:t>37</a:t>
            </a:fld>
            <a:endParaRPr lang="el-GR" sz="1200"/>
          </a:p>
        </p:txBody>
      </p:sp>
      <p:sp>
        <p:nvSpPr>
          <p:cNvPr id="121858" name="Text Box 2"/>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21859" name="Text Box 3"/>
          <p:cNvSpPr txBox="1">
            <a:spLocks noGrp="1" noChangeArrowheads="1"/>
          </p:cNvSpPr>
          <p:nvPr>
            <p:ph type="body"/>
          </p:nvPr>
        </p:nvSpPr>
        <p:spPr bwMode="auto">
          <a:xfrm>
            <a:off x="914400" y="4724202"/>
            <a:ext cx="502920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pPr>
            <a:r>
              <a:rPr lang="en-US" sz="2000">
                <a:latin typeface="Arial" charset="0"/>
              </a:rPr>
              <a:t/>
            </a:r>
            <a:br>
              <a:rPr lang="en-US" sz="2000">
                <a:latin typeface="Arial" charset="0"/>
              </a:rPr>
            </a:br>
            <a:r>
              <a:rPr lang="en-US" sz="2000">
                <a:latin typeface="Arial" charset="0"/>
              </a:rPr>
              <a:t>Reference:</a:t>
            </a:r>
          </a:p>
          <a:p>
            <a:pPr eaLnBrk="1" hangingPunct="1">
              <a:spcBef>
                <a:spcPts val="450"/>
              </a:spcBef>
            </a:pPr>
            <a:endParaRPr lang="en-US" sz="2000">
              <a:latin typeface="Arial" charset="0"/>
            </a:endParaRPr>
          </a:p>
          <a:p>
            <a:pPr eaLnBrk="1" hangingPunct="1">
              <a:spcBef>
                <a:spcPts val="450"/>
              </a:spcBef>
            </a:pPr>
            <a:r>
              <a:rPr lang="en-US" sz="2000">
                <a:latin typeface="Arial" charset="0"/>
              </a:rPr>
              <a:t>25. Hosokawa S, Hiasa Y, Miyazaki S, Ogura R, Miyajima H, Ohara Y, Yuba K, Suzuki N, Takahashi T, Kishi K and others. Effects of smoking cessation on coronary endothelial function in patients with recent myocardial infarction. Int J Cardiol 2008;128(1):48-52.</a:t>
            </a:r>
          </a:p>
          <a:p>
            <a:pPr eaLnBrk="1" hangingPunct="1">
              <a:spcBef>
                <a:spcPts val="450"/>
              </a:spcBef>
            </a:pPr>
            <a:endParaRPr lang="en-US" sz="2000">
              <a:latin typeface="Arial" charset="0"/>
            </a:endParaRPr>
          </a:p>
        </p:txBody>
      </p:sp>
      <p:sp>
        <p:nvSpPr>
          <p:cNvPr id="121860" name="Text Box 4"/>
          <p:cNvSpPr txBox="1">
            <a:spLocks noChangeArrowheads="1"/>
          </p:cNvSpPr>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A20E3EBF-8D70-4E6A-9E77-CB99479D3A57}" type="slidenum">
              <a:rPr lang="en-US" sz="1200">
                <a:latin typeface="Times New Roman" pitchFamily="16" charset="0"/>
              </a:rPr>
              <a:pPr algn="r"/>
              <a:t>37</a:t>
            </a:fld>
            <a:endParaRPr lang="en-US" sz="1200">
              <a:latin typeface="Times New Roman" pitchFamily="16" charset="0"/>
            </a:endParaRPr>
          </a:p>
        </p:txBody>
      </p:sp>
    </p:spTree>
    <p:extLst>
      <p:ext uri="{BB962C8B-B14F-4D97-AF65-F5344CB8AC3E}">
        <p14:creationId xmlns:p14="http://schemas.microsoft.com/office/powerpoint/2010/main" val="369665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4FA1215-C6B6-4CE9-9C22-25C2A5154923}" type="slidenum">
              <a:rPr lang="el-GR" smtClean="0">
                <a:solidFill>
                  <a:prstClr val="black"/>
                </a:solidFill>
                <a:latin typeface="Times New Roman" pitchFamily="18" charset="0"/>
              </a:rPr>
              <a:pPr/>
              <a:t>38</a:t>
            </a:fld>
            <a:endParaRPr lang="el-GR" smtClean="0">
              <a:solidFill>
                <a:prstClr val="black"/>
              </a:solidFill>
              <a:latin typeface="Times New Roman" pitchFamily="18" charset="0"/>
            </a:endParaRPr>
          </a:p>
        </p:txBody>
      </p:sp>
      <p:sp>
        <p:nvSpPr>
          <p:cNvPr id="37891" name="Rectangle 1"/>
          <p:cNvSpPr>
            <a:spLocks noGrp="1" noRot="1" noChangeAspect="1" noChangeArrowheads="1" noTextEdit="1"/>
          </p:cNvSpPr>
          <p:nvPr>
            <p:ph type="sldImg"/>
          </p:nvPr>
        </p:nvSpPr>
        <p:spPr bwMode="auto">
          <a:xfrm>
            <a:off x="942975" y="755650"/>
            <a:ext cx="4968875" cy="3727450"/>
          </a:xfrm>
          <a:solidFill>
            <a:srgbClr val="FFFFFF"/>
          </a:solidFill>
          <a:ln>
            <a:solidFill>
              <a:srgbClr val="000000"/>
            </a:solidFill>
            <a:miter lim="800000"/>
            <a:headEnd/>
            <a:tailEnd/>
          </a:ln>
        </p:spPr>
      </p:sp>
      <p:sp>
        <p:nvSpPr>
          <p:cNvPr id="37892" name="Rectangle 2"/>
          <p:cNvSpPr>
            <a:spLocks noGrp="1" noChangeArrowheads="1"/>
          </p:cNvSpPr>
          <p:nvPr>
            <p:ph type="body" idx="1"/>
          </p:nvPr>
        </p:nvSpPr>
        <p:spPr bwMode="auto">
          <a:xfrm>
            <a:off x="685800" y="4724202"/>
            <a:ext cx="5480050" cy="44686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smtClean="0">
              <a:latin typeface="Times New Roman" pitchFamily="18" charset="0"/>
            </a:endParaRPr>
          </a:p>
        </p:txBody>
      </p:sp>
    </p:spTree>
    <p:extLst>
      <p:ext uri="{BB962C8B-B14F-4D97-AF65-F5344CB8AC3E}">
        <p14:creationId xmlns:p14="http://schemas.microsoft.com/office/powerpoint/2010/main" val="47429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C61A70A-26E2-4773-96A2-3ADF7505123D}" type="slidenum">
              <a:rPr lang="el-GR" smtClean="0">
                <a:solidFill>
                  <a:prstClr val="black"/>
                </a:solidFill>
                <a:latin typeface="Times New Roman" pitchFamily="18" charset="0"/>
              </a:rPr>
              <a:pPr/>
              <a:t>39</a:t>
            </a:fld>
            <a:endParaRPr lang="el-GR" smtClean="0">
              <a:solidFill>
                <a:prstClr val="black"/>
              </a:solidFill>
              <a:latin typeface="Times New Roman" pitchFamily="18" charset="0"/>
            </a:endParaRPr>
          </a:p>
        </p:txBody>
      </p:sp>
      <p:sp>
        <p:nvSpPr>
          <p:cNvPr id="38915" name="Rectangle 1"/>
          <p:cNvSpPr>
            <a:spLocks noGrp="1" noRot="1" noChangeAspect="1" noChangeArrowheads="1" noTextEdit="1"/>
          </p:cNvSpPr>
          <p:nvPr>
            <p:ph type="sldImg"/>
          </p:nvPr>
        </p:nvSpPr>
        <p:spPr bwMode="auto">
          <a:xfrm>
            <a:off x="942975" y="755650"/>
            <a:ext cx="4968875" cy="3727450"/>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bwMode="auto">
          <a:xfrm>
            <a:off x="685800" y="4724202"/>
            <a:ext cx="5480050" cy="44686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l-GR" smtClean="0">
              <a:latin typeface="Times New Roman" pitchFamily="18" charset="0"/>
            </a:endParaRPr>
          </a:p>
        </p:txBody>
      </p:sp>
    </p:spTree>
    <p:extLst>
      <p:ext uri="{BB962C8B-B14F-4D97-AF65-F5344CB8AC3E}">
        <p14:creationId xmlns:p14="http://schemas.microsoft.com/office/powerpoint/2010/main" val="274902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DB4C805F-EE0A-4948-8418-068BA4B6BAFC}" type="slidenum">
              <a:rPr lang="el-GR">
                <a:solidFill>
                  <a:prstClr val="black"/>
                </a:solidFill>
              </a:rPr>
              <a:pPr/>
              <a:t>5</a:t>
            </a:fld>
            <a:endParaRPr lang="el-GR">
              <a:solidFill>
                <a:prstClr val="black"/>
              </a:solidFill>
            </a:endParaRPr>
          </a:p>
        </p:txBody>
      </p:sp>
      <p:sp>
        <p:nvSpPr>
          <p:cNvPr id="90113" name="Text Box 1"/>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0FCC583A-8DE5-4CF2-8425-F7F52F03236E}" type="slidenum">
              <a:rPr lang="el-GR" sz="1200"/>
              <a:pPr algn="r"/>
              <a:t>5</a:t>
            </a:fld>
            <a:endParaRPr lang="el-GR" sz="1200"/>
          </a:p>
        </p:txBody>
      </p:sp>
      <p:sp>
        <p:nvSpPr>
          <p:cNvPr id="90114" name="Text Box 2"/>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solidFill>
                <a:prstClr val="black"/>
              </a:solidFill>
            </a:endParaRPr>
          </a:p>
        </p:txBody>
      </p:sp>
      <p:sp>
        <p:nvSpPr>
          <p:cNvPr id="90115" name="Text Box 3"/>
          <p:cNvSpPr txBox="1">
            <a:spLocks noGrp="1" noChangeArrowheads="1"/>
          </p:cNvSpPr>
          <p:nvPr>
            <p:ph type="body"/>
          </p:nvPr>
        </p:nvSpPr>
        <p:spPr bwMode="auto">
          <a:xfrm>
            <a:off x="914400" y="4724202"/>
            <a:ext cx="502920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pPr>
            <a:r>
              <a:rPr lang="en-US" sz="2000">
                <a:latin typeface="Arial" charset="0"/>
              </a:rPr>
              <a:t>Reference:</a:t>
            </a:r>
          </a:p>
          <a:p>
            <a:pPr eaLnBrk="1" hangingPunct="1">
              <a:spcBef>
                <a:spcPts val="450"/>
              </a:spcBef>
            </a:pPr>
            <a:endParaRPr lang="en-US" sz="2000">
              <a:latin typeface="Arial" charset="0"/>
            </a:endParaRPr>
          </a:p>
          <a:p>
            <a:pPr eaLnBrk="1" hangingPunct="1">
              <a:spcBef>
                <a:spcPts val="450"/>
              </a:spcBef>
            </a:pPr>
            <a:r>
              <a:rPr lang="en-US" sz="2000">
                <a:latin typeface="Arial" charset="0"/>
              </a:rPr>
              <a:t>14. The Non-Smoker’s Movement of Australia. Accessed URL:</a:t>
            </a:r>
          </a:p>
          <a:p>
            <a:pPr eaLnBrk="1" hangingPunct="1">
              <a:spcBef>
                <a:spcPts val="450"/>
              </a:spcBef>
            </a:pPr>
            <a:r>
              <a:rPr lang="en-US" sz="2000">
                <a:latin typeface="Arial" charset="0"/>
              </a:rPr>
              <a:t>http://www.nsma.org.au/facts/cardio2.htm</a:t>
            </a:r>
          </a:p>
          <a:p>
            <a:pPr eaLnBrk="1" hangingPunct="1">
              <a:spcBef>
                <a:spcPts val="450"/>
              </a:spcBef>
            </a:pPr>
            <a:endParaRPr lang="en-US" sz="2000">
              <a:latin typeface="Arial" charset="0"/>
            </a:endParaRPr>
          </a:p>
        </p:txBody>
      </p:sp>
      <p:sp>
        <p:nvSpPr>
          <p:cNvPr id="90116" name="Text Box 4"/>
          <p:cNvSpPr txBox="1">
            <a:spLocks noChangeArrowheads="1"/>
          </p:cNvSpPr>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7DD92374-78D4-43A3-B840-FAE2149156E2}" type="slidenum">
              <a:rPr lang="en-US" sz="1200">
                <a:latin typeface="Times New Roman" pitchFamily="16" charset="0"/>
              </a:rPr>
              <a:pPr algn="r"/>
              <a:t>5</a:t>
            </a:fld>
            <a:endParaRPr lang="en-US" sz="1200">
              <a:latin typeface="Times New Roman" pitchFamily="16" charset="0"/>
            </a:endParaRPr>
          </a:p>
        </p:txBody>
      </p:sp>
    </p:spTree>
    <p:extLst>
      <p:ext uri="{BB962C8B-B14F-4D97-AF65-F5344CB8AC3E}">
        <p14:creationId xmlns:p14="http://schemas.microsoft.com/office/powerpoint/2010/main" val="176585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C7E13369-00E9-4BA2-A4D6-6BF1E70F6656}" type="slidenum">
              <a:rPr lang="el-GR">
                <a:solidFill>
                  <a:prstClr val="black"/>
                </a:solidFill>
              </a:rPr>
              <a:pPr/>
              <a:t>6</a:t>
            </a:fld>
            <a:endParaRPr lang="el-GR">
              <a:solidFill>
                <a:prstClr val="black"/>
              </a:solidFill>
            </a:endParaRPr>
          </a:p>
        </p:txBody>
      </p:sp>
      <p:sp>
        <p:nvSpPr>
          <p:cNvPr id="91137" name="Text Box 1"/>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7216EF46-F118-46BF-991A-80A47EF6886C}" type="slidenum">
              <a:rPr lang="el-GR" sz="1200"/>
              <a:pPr algn="r"/>
              <a:t>6</a:t>
            </a:fld>
            <a:endParaRPr lang="el-GR" sz="1200"/>
          </a:p>
        </p:txBody>
      </p:sp>
      <p:sp>
        <p:nvSpPr>
          <p:cNvPr id="91138" name="Text Box 2"/>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solidFill>
                <a:prstClr val="black"/>
              </a:solidFill>
            </a:endParaRPr>
          </a:p>
        </p:txBody>
      </p:sp>
      <p:sp>
        <p:nvSpPr>
          <p:cNvPr id="91139" name="Text Box 3"/>
          <p:cNvSpPr txBox="1">
            <a:spLocks noGrp="1" noChangeArrowheads="1"/>
          </p:cNvSpPr>
          <p:nvPr>
            <p:ph type="body"/>
          </p:nvPr>
        </p:nvSpPr>
        <p:spPr bwMode="auto">
          <a:xfrm>
            <a:off x="914400" y="4724202"/>
            <a:ext cx="502920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pPr>
            <a:r>
              <a:rPr lang="en-US" sz="2000">
                <a:latin typeface="Arial" charset="0"/>
              </a:rPr>
              <a:t/>
            </a:r>
            <a:br>
              <a:rPr lang="en-US" sz="2000">
                <a:latin typeface="Arial" charset="0"/>
              </a:rPr>
            </a:br>
            <a:r>
              <a:rPr lang="en-US" sz="2000">
                <a:latin typeface="Arial" charset="0"/>
              </a:rPr>
              <a:t>Reference:</a:t>
            </a:r>
          </a:p>
          <a:p>
            <a:pPr eaLnBrk="1" hangingPunct="1">
              <a:spcBef>
                <a:spcPts val="450"/>
              </a:spcBef>
            </a:pPr>
            <a:endParaRPr lang="en-US" sz="2000">
              <a:latin typeface="Arial" charset="0"/>
            </a:endParaRPr>
          </a:p>
          <a:p>
            <a:pPr eaLnBrk="1" hangingPunct="1">
              <a:spcBef>
                <a:spcPts val="450"/>
              </a:spcBef>
            </a:pPr>
            <a:r>
              <a:rPr lang="en-US" sz="2000">
                <a:latin typeface="Arial" charset="0"/>
              </a:rPr>
              <a:t>15. Fagerstrom K. The epidemiology of smoking: health consequences and benefits of cessation. Drugs 2002;62 Suppl 2:1-9.</a:t>
            </a:r>
          </a:p>
          <a:p>
            <a:pPr eaLnBrk="1" hangingPunct="1">
              <a:spcBef>
                <a:spcPts val="450"/>
              </a:spcBef>
            </a:pPr>
            <a:endParaRPr lang="en-US" sz="2000">
              <a:latin typeface="Arial" charset="0"/>
            </a:endParaRPr>
          </a:p>
        </p:txBody>
      </p:sp>
      <p:sp>
        <p:nvSpPr>
          <p:cNvPr id="91140" name="Text Box 4"/>
          <p:cNvSpPr txBox="1">
            <a:spLocks noChangeArrowheads="1"/>
          </p:cNvSpPr>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F99404AD-4C62-4D30-AA99-C3E63B9E7DA5}" type="slidenum">
              <a:rPr lang="en-US" sz="1200">
                <a:latin typeface="Times New Roman" pitchFamily="16" charset="0"/>
              </a:rPr>
              <a:pPr algn="r"/>
              <a:t>6</a:t>
            </a:fld>
            <a:endParaRPr lang="en-US" sz="1200">
              <a:latin typeface="Times New Roman" pitchFamily="16" charset="0"/>
            </a:endParaRPr>
          </a:p>
        </p:txBody>
      </p:sp>
    </p:spTree>
    <p:extLst>
      <p:ext uri="{BB962C8B-B14F-4D97-AF65-F5344CB8AC3E}">
        <p14:creationId xmlns:p14="http://schemas.microsoft.com/office/powerpoint/2010/main" val="35487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B0188DD6-969D-4E3A-98D6-CFDFE600BD67}" type="slidenum">
              <a:rPr lang="el-GR"/>
              <a:pPr/>
              <a:t>11</a:t>
            </a:fld>
            <a:endParaRPr lang="el-GR"/>
          </a:p>
        </p:txBody>
      </p:sp>
      <p:sp>
        <p:nvSpPr>
          <p:cNvPr id="106497" name="Text Box 1"/>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8539FC54-22CC-4C79-9349-AE1EBAB19239}" type="slidenum">
              <a:rPr lang="el-GR" sz="1200"/>
              <a:pPr algn="r"/>
              <a:t>11</a:t>
            </a:fld>
            <a:endParaRPr lang="el-GR" sz="1200"/>
          </a:p>
        </p:txBody>
      </p:sp>
      <p:sp>
        <p:nvSpPr>
          <p:cNvPr id="106498" name="Text Box 2"/>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726B296D-4301-4A1D-BF95-DD6792F7AECF}" type="slidenum">
              <a:rPr lang="sv-SE" sz="1200">
                <a:cs typeface="Arial" charset="0"/>
              </a:rPr>
              <a:pPr algn="r"/>
              <a:t>11</a:t>
            </a:fld>
            <a:endParaRPr lang="sv-SE" sz="1200">
              <a:cs typeface="Arial" charset="0"/>
            </a:endParaRPr>
          </a:p>
        </p:txBody>
      </p:sp>
      <p:sp>
        <p:nvSpPr>
          <p:cNvPr id="106499" name="Text Box 3"/>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B3C18F33-2B5A-412B-9BA9-D9BD5F5913C3}" type="slidenum">
              <a:rPr lang="en-US" sz="1200">
                <a:latin typeface="Calibri" pitchFamily="32" charset="0"/>
                <a:cs typeface="Arial" charset="0"/>
              </a:rPr>
              <a:pPr algn="r"/>
              <a:t>11</a:t>
            </a:fld>
            <a:endParaRPr lang="en-US" sz="1200">
              <a:latin typeface="Calibri" pitchFamily="32" charset="0"/>
              <a:cs typeface="Arial" charset="0"/>
            </a:endParaRPr>
          </a:p>
        </p:txBody>
      </p:sp>
      <p:sp>
        <p:nvSpPr>
          <p:cNvPr id="106500" name="Text Box 4"/>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6501" name="Rectangle 5"/>
          <p:cNvSpPr txBox="1">
            <a:spLocks noGrp="1" noChangeArrowheads="1"/>
          </p:cNvSpPr>
          <p:nvPr>
            <p:ph type="body"/>
          </p:nvPr>
        </p:nvSpPr>
        <p:spPr bwMode="auto">
          <a:xfrm>
            <a:off x="685800" y="4724202"/>
            <a:ext cx="548521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6502" name="Rectangle 6"/>
          <p:cNvSpPr>
            <a:spLocks noChangeArrowheads="1"/>
          </p:cNvSpPr>
          <p:nvPr/>
        </p:nvSpPr>
        <p:spPr bwMode="auto">
          <a:xfrm>
            <a:off x="794147" y="8610388"/>
            <a:ext cx="5329238" cy="834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40" tIns="45000" rIns="89640" bIns="45000">
            <a:spAutoFit/>
          </a:bodyPr>
          <a:lstStyle/>
          <a:p>
            <a:pPr algn="just">
              <a:spcBef>
                <a:spcPts val="2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b="1">
                <a:solidFill>
                  <a:srgbClr val="000000"/>
                </a:solidFill>
                <a:latin typeface="Times New Roman" pitchFamily="16" charset="0"/>
              </a:rPr>
              <a:t>References</a:t>
            </a:r>
          </a:p>
          <a:p>
            <a:pPr algn="just">
              <a:spcBef>
                <a:spcPts val="2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a:solidFill>
                  <a:srgbClr val="000000"/>
                </a:solidFill>
                <a:latin typeface="Times New Roman" pitchFamily="16" charset="0"/>
              </a:rPr>
              <a:t>Willett WC, Green A, Stampfer MJ, et al. Relative and absolute excess risks of coronary heart disease among women who smoke cigarettes. </a:t>
            </a:r>
            <a:r>
              <a:rPr lang="en-US" sz="900" i="1">
                <a:solidFill>
                  <a:srgbClr val="000000"/>
                </a:solidFill>
                <a:latin typeface="Times New Roman" pitchFamily="16" charset="0"/>
              </a:rPr>
              <a:t>N Engl J Med</a:t>
            </a:r>
            <a:r>
              <a:rPr lang="en-US" sz="900">
                <a:solidFill>
                  <a:srgbClr val="000000"/>
                </a:solidFill>
                <a:latin typeface="Times New Roman" pitchFamily="16" charset="0"/>
              </a:rPr>
              <a:t>. 1987;317(21):1303-1309.</a:t>
            </a:r>
          </a:p>
          <a:p>
            <a:pPr algn="just">
              <a:spcBef>
                <a:spcPts val="2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a:solidFill>
                  <a:srgbClr val="000000"/>
                </a:solidFill>
                <a:latin typeface="Times New Roman" pitchFamily="16" charset="0"/>
              </a:rPr>
              <a:t>Willigendael EM, Teijink JAW, Bartelink ML, Peter RJG, Büller HR, Prins MH. Smoking and the patency of lower extremity bypass grafts: a meta-analysis. </a:t>
            </a:r>
            <a:r>
              <a:rPr lang="en-US" sz="900" i="1">
                <a:solidFill>
                  <a:srgbClr val="000000"/>
                </a:solidFill>
                <a:latin typeface="Times New Roman" pitchFamily="16" charset="0"/>
              </a:rPr>
              <a:t>J Vasc Surg</a:t>
            </a:r>
            <a:r>
              <a:rPr lang="en-US" sz="900">
                <a:solidFill>
                  <a:srgbClr val="000000"/>
                </a:solidFill>
                <a:latin typeface="Times New Roman" pitchFamily="16" charset="0"/>
              </a:rPr>
              <a:t>. 2005;42(1):67-74.</a:t>
            </a:r>
          </a:p>
        </p:txBody>
      </p:sp>
    </p:spTree>
    <p:extLst>
      <p:ext uri="{BB962C8B-B14F-4D97-AF65-F5344CB8AC3E}">
        <p14:creationId xmlns:p14="http://schemas.microsoft.com/office/powerpoint/2010/main" val="9856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70AD5F4A-A82F-4ED2-9640-EB1347A8E694}" type="slidenum">
              <a:rPr lang="el-GR"/>
              <a:pPr/>
              <a:t>12</a:t>
            </a:fld>
            <a:endParaRPr lang="el-GR"/>
          </a:p>
        </p:txBody>
      </p:sp>
      <p:sp>
        <p:nvSpPr>
          <p:cNvPr id="108545" name="Text Box 1"/>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A71808A6-422C-4802-B855-44426F496EE2}" type="slidenum">
              <a:rPr lang="el-GR" sz="1200"/>
              <a:pPr algn="r"/>
              <a:t>12</a:t>
            </a:fld>
            <a:endParaRPr lang="el-GR" sz="1200"/>
          </a:p>
        </p:txBody>
      </p:sp>
      <p:sp>
        <p:nvSpPr>
          <p:cNvPr id="108546" name="Text Box 2"/>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E66ED2B0-D899-4C94-8305-49AF20862087}" type="slidenum">
              <a:rPr lang="sv-SE" sz="1200">
                <a:cs typeface="Arial" charset="0"/>
              </a:rPr>
              <a:pPr algn="r"/>
              <a:t>12</a:t>
            </a:fld>
            <a:endParaRPr lang="sv-SE" sz="1200">
              <a:cs typeface="Arial" charset="0"/>
            </a:endParaRPr>
          </a:p>
        </p:txBody>
      </p:sp>
      <p:sp>
        <p:nvSpPr>
          <p:cNvPr id="108547" name="Text Box 3"/>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0A32C619-848A-4984-A705-FEF2819A960F}" type="slidenum">
              <a:rPr lang="en-US" sz="1200">
                <a:latin typeface="Calibri" pitchFamily="32" charset="0"/>
                <a:cs typeface="Arial" charset="0"/>
              </a:rPr>
              <a:pPr algn="r"/>
              <a:t>12</a:t>
            </a:fld>
            <a:endParaRPr lang="en-US" sz="1200">
              <a:latin typeface="Calibri" pitchFamily="32" charset="0"/>
              <a:cs typeface="Arial" charset="0"/>
            </a:endParaRPr>
          </a:p>
        </p:txBody>
      </p:sp>
      <p:sp>
        <p:nvSpPr>
          <p:cNvPr id="108548" name="Text Box 4"/>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8549" name="Rectangle 5"/>
          <p:cNvSpPr txBox="1">
            <a:spLocks noGrp="1" noChangeArrowheads="1"/>
          </p:cNvSpPr>
          <p:nvPr>
            <p:ph type="body"/>
          </p:nvPr>
        </p:nvSpPr>
        <p:spPr bwMode="auto">
          <a:xfrm>
            <a:off x="685800" y="4724202"/>
            <a:ext cx="548521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8550" name="Rectangle 6"/>
          <p:cNvSpPr>
            <a:spLocks noChangeArrowheads="1"/>
          </p:cNvSpPr>
          <p:nvPr/>
        </p:nvSpPr>
        <p:spPr bwMode="auto">
          <a:xfrm>
            <a:off x="794147" y="8610389"/>
            <a:ext cx="5329238"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40" tIns="45000" rIns="89640" bIns="450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b="1">
                <a:solidFill>
                  <a:srgbClr val="000000"/>
                </a:solidFill>
                <a:latin typeface="Times New Roman" pitchFamily="16" charset="0"/>
              </a:rPr>
              <a:t>Reference</a:t>
            </a:r>
            <a:r>
              <a:rPr lang="en-US" sz="900">
                <a:solidFill>
                  <a:srgbClr val="000000"/>
                </a:solidFill>
                <a:latin typeface="Times New Roman" pitchFamily="16" charset="0"/>
              </a:rPr>
              <a:t> </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a:solidFill>
                  <a:srgbClr val="000000"/>
                </a:solidFill>
                <a:latin typeface="Times New Roman" pitchFamily="16" charset="0"/>
              </a:rPr>
              <a:t>Teo KK, Ounpuu S, Hawken S, et al; on behalf of the INTERHEART Study Investigators. Tobacco use and risk of myocardial infarction in 52 countries in the INTERHEART study: a case-control study. </a:t>
            </a:r>
            <a:r>
              <a:rPr lang="en-US" sz="900" i="1">
                <a:solidFill>
                  <a:srgbClr val="000000"/>
                </a:solidFill>
                <a:latin typeface="Times New Roman" pitchFamily="16" charset="0"/>
              </a:rPr>
              <a:t>Lancet.</a:t>
            </a:r>
            <a:r>
              <a:rPr lang="en-US" sz="900">
                <a:solidFill>
                  <a:srgbClr val="000000"/>
                </a:solidFill>
                <a:latin typeface="Times New Roman" pitchFamily="16" charset="0"/>
              </a:rPr>
              <a:t> 2006;368:647-658.</a:t>
            </a:r>
          </a:p>
        </p:txBody>
      </p:sp>
    </p:spTree>
    <p:extLst>
      <p:ext uri="{BB962C8B-B14F-4D97-AF65-F5344CB8AC3E}">
        <p14:creationId xmlns:p14="http://schemas.microsoft.com/office/powerpoint/2010/main" val="173497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920D32C-1F80-454C-A487-08CB97F9EEEF}" type="slidenum">
              <a:rPr lang="en-GB" altLang="el-GR">
                <a:solidFill>
                  <a:prstClr val="black"/>
                </a:solidFill>
              </a:rPr>
              <a:pPr/>
              <a:t>14</a:t>
            </a:fld>
            <a:endParaRPr lang="en-GB" altLang="el-GR">
              <a:solidFill>
                <a:prstClr val="black"/>
              </a:solidFill>
            </a:endParaRPr>
          </a:p>
        </p:txBody>
      </p:sp>
      <p:sp>
        <p:nvSpPr>
          <p:cNvPr id="615426" name="Rectangle 2"/>
          <p:cNvSpPr>
            <a:spLocks noGrp="1" noRot="1" noChangeAspect="1" noChangeArrowheads="1" noTextEdit="1"/>
          </p:cNvSpPr>
          <p:nvPr>
            <p:ph type="sldImg"/>
          </p:nvPr>
        </p:nvSpPr>
        <p:spPr>
          <a:xfrm>
            <a:off x="952500" y="752475"/>
            <a:ext cx="4953000" cy="3716338"/>
          </a:xfrm>
          <a:ln cap="flat"/>
        </p:spPr>
      </p:sp>
      <p:sp>
        <p:nvSpPr>
          <p:cNvPr id="615427" name="Rectangle 3"/>
          <p:cNvSpPr>
            <a:spLocks noGrp="1" noChangeArrowheads="1"/>
          </p:cNvSpPr>
          <p:nvPr>
            <p:ph type="body" idx="1"/>
          </p:nvPr>
        </p:nvSpPr>
        <p:spPr>
          <a:ln/>
        </p:spPr>
        <p:txBody>
          <a:bodyPr/>
          <a:lstStyle/>
          <a:p>
            <a:endParaRPr lang="el-GR" altLang="el-GR" sz="1000"/>
          </a:p>
        </p:txBody>
      </p:sp>
    </p:spTree>
    <p:extLst>
      <p:ext uri="{BB962C8B-B14F-4D97-AF65-F5344CB8AC3E}">
        <p14:creationId xmlns:p14="http://schemas.microsoft.com/office/powerpoint/2010/main" val="113873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CA63CB7-2D7A-4619-BC08-316D472CFDE1}" type="slidenum">
              <a:rPr lang="en-GB" altLang="el-GR">
                <a:solidFill>
                  <a:prstClr val="black"/>
                </a:solidFill>
              </a:rPr>
              <a:pPr/>
              <a:t>15</a:t>
            </a:fld>
            <a:endParaRPr lang="en-GB" altLang="el-GR">
              <a:solidFill>
                <a:prstClr val="black"/>
              </a:solidFill>
            </a:endParaRPr>
          </a:p>
        </p:txBody>
      </p:sp>
      <p:sp>
        <p:nvSpPr>
          <p:cNvPr id="707586" name="Rectangle 2"/>
          <p:cNvSpPr>
            <a:spLocks noGrp="1" noRot="1" noChangeAspect="1" noChangeArrowheads="1" noTextEdit="1"/>
          </p:cNvSpPr>
          <p:nvPr>
            <p:ph type="sldImg"/>
          </p:nvPr>
        </p:nvSpPr>
        <p:spPr>
          <a:xfrm>
            <a:off x="952500" y="752475"/>
            <a:ext cx="4953000" cy="3716338"/>
          </a:xfrm>
          <a:ln/>
        </p:spPr>
      </p:sp>
      <p:sp>
        <p:nvSpPr>
          <p:cNvPr id="707587" name="Rectangle 3"/>
          <p:cNvSpPr>
            <a:spLocks noGrp="1" noChangeArrowheads="1"/>
          </p:cNvSpPr>
          <p:nvPr>
            <p:ph type="body" idx="1"/>
          </p:nvPr>
        </p:nvSpPr>
        <p:spPr/>
        <p:txBody>
          <a:bodyPr/>
          <a:lstStyle/>
          <a:p>
            <a:pPr marL="227274" indent="-227274">
              <a:lnSpc>
                <a:spcPct val="110000"/>
              </a:lnSpc>
              <a:spcBef>
                <a:spcPct val="50000"/>
              </a:spcBef>
              <a:buFont typeface="Symbol" pitchFamily="18" charset="2"/>
              <a:buChar char="©"/>
            </a:pPr>
            <a:endParaRPr lang="el-GR" altLang="el-GR" b="1">
              <a:sym typeface="Symbol" pitchFamily="18" charset="2"/>
            </a:endParaRPr>
          </a:p>
        </p:txBody>
      </p:sp>
    </p:spTree>
    <p:extLst>
      <p:ext uri="{BB962C8B-B14F-4D97-AF65-F5344CB8AC3E}">
        <p14:creationId xmlns:p14="http://schemas.microsoft.com/office/powerpoint/2010/main" val="107751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D8FF67C4-D1F5-4EFE-838E-7B79BE7748F5}" type="slidenum">
              <a:rPr lang="el-GR"/>
              <a:pPr/>
              <a:t>21</a:t>
            </a:fld>
            <a:endParaRPr lang="el-GR"/>
          </a:p>
        </p:txBody>
      </p:sp>
      <p:sp>
        <p:nvSpPr>
          <p:cNvPr id="109569" name="Text Box 1"/>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CBDA7BD6-F111-46D7-9F6A-B5541B6F071B}" type="slidenum">
              <a:rPr lang="el-GR" sz="1200"/>
              <a:pPr algn="r"/>
              <a:t>21</a:t>
            </a:fld>
            <a:endParaRPr lang="el-GR" sz="1200"/>
          </a:p>
        </p:txBody>
      </p:sp>
      <p:sp>
        <p:nvSpPr>
          <p:cNvPr id="109570" name="Text Box 2"/>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8207A8C3-7B93-4719-9468-21F19C801D8A}" type="slidenum">
              <a:rPr lang="sv-SE" sz="1200">
                <a:cs typeface="Arial" charset="0"/>
              </a:rPr>
              <a:pPr algn="r"/>
              <a:t>21</a:t>
            </a:fld>
            <a:endParaRPr lang="sv-SE" sz="1200">
              <a:cs typeface="Arial" charset="0"/>
            </a:endParaRPr>
          </a:p>
        </p:txBody>
      </p:sp>
      <p:sp>
        <p:nvSpPr>
          <p:cNvPr id="109571" name="Text Box 3"/>
          <p:cNvSpPr txBox="1">
            <a:spLocks noChangeArrowheads="1"/>
          </p:cNvSpPr>
          <p:nvPr/>
        </p:nvSpPr>
        <p:spPr bwMode="auto">
          <a:xfrm>
            <a:off x="3885010" y="9446102"/>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828414B8-1036-40D8-9C8E-6A4B65EB5F9C}" type="slidenum">
              <a:rPr lang="en-US" sz="1200">
                <a:latin typeface="Calibri" pitchFamily="32" charset="0"/>
                <a:cs typeface="Arial" charset="0"/>
              </a:rPr>
              <a:pPr algn="r"/>
              <a:t>21</a:t>
            </a:fld>
            <a:endParaRPr lang="en-US" sz="1200">
              <a:latin typeface="Calibri" pitchFamily="32" charset="0"/>
              <a:cs typeface="Arial" charset="0"/>
            </a:endParaRPr>
          </a:p>
        </p:txBody>
      </p:sp>
      <p:sp>
        <p:nvSpPr>
          <p:cNvPr id="109572" name="Text Box 4"/>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9573" name="Rectangle 5"/>
          <p:cNvSpPr txBox="1">
            <a:spLocks noGrp="1" noChangeArrowheads="1"/>
          </p:cNvSpPr>
          <p:nvPr>
            <p:ph type="body"/>
          </p:nvPr>
        </p:nvSpPr>
        <p:spPr bwMode="auto">
          <a:xfrm>
            <a:off x="685800" y="4724202"/>
            <a:ext cx="548521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9574" name="Rectangle 6"/>
          <p:cNvSpPr>
            <a:spLocks noChangeArrowheads="1"/>
          </p:cNvSpPr>
          <p:nvPr/>
        </p:nvSpPr>
        <p:spPr bwMode="auto">
          <a:xfrm>
            <a:off x="794147" y="8610388"/>
            <a:ext cx="5329238" cy="834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640" tIns="45000" rIns="89640" bIns="45000">
            <a:spAutoFit/>
          </a:bodyPr>
          <a:lstStyle/>
          <a:p>
            <a:pPr algn="just">
              <a:spcBef>
                <a:spcPts val="2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b="1">
                <a:solidFill>
                  <a:srgbClr val="000000"/>
                </a:solidFill>
                <a:latin typeface="Times New Roman" pitchFamily="16" charset="0"/>
              </a:rPr>
              <a:t>References</a:t>
            </a:r>
          </a:p>
          <a:p>
            <a:pPr algn="just">
              <a:spcBef>
                <a:spcPts val="2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a:solidFill>
                  <a:srgbClr val="000000"/>
                </a:solidFill>
                <a:latin typeface="Times New Roman" pitchFamily="16" charset="0"/>
              </a:rPr>
              <a:t>Willett WC, Green A, Stampfer MJ, et al. Relative and absolute excess risks of coronary heart disease among women who smoke cigarettes. </a:t>
            </a:r>
            <a:r>
              <a:rPr lang="en-US" sz="900" i="1">
                <a:solidFill>
                  <a:srgbClr val="000000"/>
                </a:solidFill>
                <a:latin typeface="Times New Roman" pitchFamily="16" charset="0"/>
              </a:rPr>
              <a:t>N Engl J Med</a:t>
            </a:r>
            <a:r>
              <a:rPr lang="en-US" sz="900">
                <a:solidFill>
                  <a:srgbClr val="000000"/>
                </a:solidFill>
                <a:latin typeface="Times New Roman" pitchFamily="16" charset="0"/>
              </a:rPr>
              <a:t>. 1987;317(21):1303-1309.</a:t>
            </a:r>
          </a:p>
          <a:p>
            <a:pPr algn="just">
              <a:spcBef>
                <a:spcPts val="2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900">
                <a:solidFill>
                  <a:srgbClr val="000000"/>
                </a:solidFill>
                <a:latin typeface="Times New Roman" pitchFamily="16" charset="0"/>
              </a:rPr>
              <a:t>Willigendael EM, Teijink JAW, Bartelink ML, Peter RJG, Büller HR, Prins MH. Smoking and the patency of lower extremity bypass grafts: a meta-analysis. </a:t>
            </a:r>
            <a:r>
              <a:rPr lang="en-US" sz="900" i="1">
                <a:solidFill>
                  <a:srgbClr val="000000"/>
                </a:solidFill>
                <a:latin typeface="Times New Roman" pitchFamily="16" charset="0"/>
              </a:rPr>
              <a:t>J Vasc Surg</a:t>
            </a:r>
            <a:r>
              <a:rPr lang="en-US" sz="900">
                <a:solidFill>
                  <a:srgbClr val="000000"/>
                </a:solidFill>
                <a:latin typeface="Times New Roman" pitchFamily="16" charset="0"/>
              </a:rPr>
              <a:t>. 2005;42(1):67-74.</a:t>
            </a:r>
          </a:p>
        </p:txBody>
      </p:sp>
    </p:spTree>
    <p:extLst>
      <p:ext uri="{BB962C8B-B14F-4D97-AF65-F5344CB8AC3E}">
        <p14:creationId xmlns:p14="http://schemas.microsoft.com/office/powerpoint/2010/main" val="272025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C0AC1707-C92E-4029-B124-04D47A864E93}" type="slidenum">
              <a:rPr lang="el-GR">
                <a:solidFill>
                  <a:prstClr val="black"/>
                </a:solidFill>
              </a:rPr>
              <a:pPr/>
              <a:t>32</a:t>
            </a:fld>
            <a:endParaRPr lang="el-GR">
              <a:solidFill>
                <a:prstClr val="black"/>
              </a:solidFill>
            </a:endParaRPr>
          </a:p>
        </p:txBody>
      </p:sp>
      <p:sp>
        <p:nvSpPr>
          <p:cNvPr id="117761" name="Text Box 1"/>
          <p:cNvSpPr txBox="1">
            <a:spLocks noChangeArrowheads="1"/>
          </p:cNvSpPr>
          <p:nvPr/>
        </p:nvSpPr>
        <p:spPr bwMode="auto">
          <a:xfrm>
            <a:off x="3884613" y="9446678"/>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320B7B4E-2DCB-4EF4-B865-3F0F8961606E}" type="slidenum">
              <a:rPr lang="el-GR" sz="1200"/>
              <a:pPr algn="r"/>
              <a:t>32</a:t>
            </a:fld>
            <a:endParaRPr lang="el-GR" sz="1200"/>
          </a:p>
        </p:txBody>
      </p:sp>
      <p:sp>
        <p:nvSpPr>
          <p:cNvPr id="117762" name="Text Box 2"/>
          <p:cNvSpPr txBox="1">
            <a:spLocks noChangeArrowheads="1"/>
          </p:cNvSpPr>
          <p:nvPr/>
        </p:nvSpPr>
        <p:spPr bwMode="auto">
          <a:xfrm>
            <a:off x="1143000" y="745927"/>
            <a:ext cx="4572000" cy="372963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solidFill>
                <a:prstClr val="black"/>
              </a:solidFill>
            </a:endParaRPr>
          </a:p>
        </p:txBody>
      </p:sp>
      <p:sp>
        <p:nvSpPr>
          <p:cNvPr id="117763" name="Text Box 3"/>
          <p:cNvSpPr txBox="1">
            <a:spLocks noGrp="1" noChangeArrowheads="1"/>
          </p:cNvSpPr>
          <p:nvPr>
            <p:ph type="body"/>
          </p:nvPr>
        </p:nvSpPr>
        <p:spPr bwMode="auto">
          <a:xfrm>
            <a:off x="914400" y="4724202"/>
            <a:ext cx="502920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ts val="450"/>
              </a:spcBef>
            </a:pPr>
            <a:r>
              <a:rPr lang="en-US" sz="2000">
                <a:latin typeface="Arial" charset="0"/>
              </a:rPr>
              <a:t/>
            </a:r>
            <a:br>
              <a:rPr lang="en-US" sz="2000">
                <a:latin typeface="Arial" charset="0"/>
              </a:rPr>
            </a:br>
            <a:r>
              <a:rPr lang="en-US" sz="2000">
                <a:latin typeface="Arial" charset="0"/>
              </a:rPr>
              <a:t>Reference:</a:t>
            </a:r>
          </a:p>
          <a:p>
            <a:pPr eaLnBrk="1" hangingPunct="1">
              <a:spcBef>
                <a:spcPts val="450"/>
              </a:spcBef>
            </a:pPr>
            <a:r>
              <a:rPr lang="en-US" sz="2000">
                <a:latin typeface="Arial" charset="0"/>
              </a:rPr>
              <a:t>27.  Critchley J, Capewell S. Smoking cessation for the secondary prevention of coronary heart disease. Cochrane Database Syst Rev 2003(4):CD003041.</a:t>
            </a:r>
          </a:p>
          <a:p>
            <a:pPr eaLnBrk="1" hangingPunct="1">
              <a:spcBef>
                <a:spcPts val="450"/>
              </a:spcBef>
            </a:pPr>
            <a:endParaRPr lang="en-US" sz="2000">
              <a:latin typeface="Arial" charset="0"/>
            </a:endParaRPr>
          </a:p>
        </p:txBody>
      </p:sp>
      <p:sp>
        <p:nvSpPr>
          <p:cNvPr id="117764" name="Text Box 4"/>
          <p:cNvSpPr txBox="1">
            <a:spLocks noChangeArrowheads="1"/>
          </p:cNvSpPr>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fld id="{533502F6-0A86-4803-977B-C32FE1C57F89}" type="slidenum">
              <a:rPr lang="en-US" sz="1200">
                <a:latin typeface="Times New Roman" pitchFamily="18" charset="0"/>
              </a:rPr>
              <a:pPr algn="r"/>
              <a:t>32</a:t>
            </a:fld>
            <a:endParaRPr lang="en-US" sz="1200">
              <a:latin typeface="Times New Roman" pitchFamily="18" charset="0"/>
            </a:endParaRPr>
          </a:p>
        </p:txBody>
      </p:sp>
    </p:spTree>
    <p:extLst>
      <p:ext uri="{BB962C8B-B14F-4D97-AF65-F5344CB8AC3E}">
        <p14:creationId xmlns:p14="http://schemas.microsoft.com/office/powerpoint/2010/main" val="389919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4A1E3FA-946D-4BCB-80FF-85BE5BFFC553}" type="datetimeFigureOut">
              <a:rPr lang="el-GR" smtClean="0"/>
              <a:t>4/2/2016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20C8-F46C-4A8F-95D1-D5BC452CF335}" type="slidenum">
              <a:rPr lang="el-GR" smtClean="0"/>
              <a:t>‹#›</a:t>
            </a:fld>
            <a:endParaRPr lang="el-GR"/>
          </a:p>
        </p:txBody>
      </p:sp>
      <p:sp>
        <p:nvSpPr>
          <p:cNvPr id="3" name="Subtitle 2"/>
          <p:cNvSpPr>
            <a:spLocks noGrp="1"/>
          </p:cNvSpPr>
          <p:nvPr>
            <p:ph type="subTitle" idx="1"/>
          </p:nvPr>
        </p:nvSpPr>
        <p:spPr>
          <a:xfrm>
            <a:off x="1219200" y="3886202"/>
            <a:ext cx="6400800" cy="1752600"/>
          </a:xfrm>
        </p:spPr>
        <p:txBody>
          <a:bodyPr>
            <a:normAutofit/>
          </a:bodyPr>
          <a:lstStyle>
            <a:lvl1pPr marL="0" indent="0" algn="ctr">
              <a:buNone/>
              <a:defRPr sz="1700" baseline="0">
                <a:solidFill>
                  <a:schemeClr val="tx2"/>
                </a:solidFill>
              </a:defRPr>
            </a:lvl1pPr>
            <a:lvl2pPr marL="457106" indent="0" algn="ctr">
              <a:buNone/>
              <a:defRPr>
                <a:solidFill>
                  <a:schemeClr val="tx1">
                    <a:tint val="75000"/>
                  </a:schemeClr>
                </a:solidFill>
              </a:defRPr>
            </a:lvl2pPr>
            <a:lvl3pPr marL="914210" indent="0" algn="ctr">
              <a:buNone/>
              <a:defRPr>
                <a:solidFill>
                  <a:schemeClr val="tx1">
                    <a:tint val="75000"/>
                  </a:schemeClr>
                </a:solidFill>
              </a:defRPr>
            </a:lvl3pPr>
            <a:lvl4pPr marL="1371316" indent="0" algn="ctr">
              <a:buNone/>
              <a:defRPr>
                <a:solidFill>
                  <a:schemeClr val="tx1">
                    <a:tint val="75000"/>
                  </a:schemeClr>
                </a:solidFill>
              </a:defRPr>
            </a:lvl4pPr>
            <a:lvl5pPr marL="1828421" indent="0" algn="ctr">
              <a:buNone/>
              <a:defRPr>
                <a:solidFill>
                  <a:schemeClr val="tx1">
                    <a:tint val="75000"/>
                  </a:schemeClr>
                </a:solidFill>
              </a:defRPr>
            </a:lvl5pPr>
            <a:lvl6pPr marL="2285526" indent="0" algn="ctr">
              <a:buNone/>
              <a:defRPr>
                <a:solidFill>
                  <a:schemeClr val="tx1">
                    <a:tint val="75000"/>
                  </a:schemeClr>
                </a:solidFill>
              </a:defRPr>
            </a:lvl6pPr>
            <a:lvl7pPr marL="2742630" indent="0" algn="ctr">
              <a:buNone/>
              <a:defRPr>
                <a:solidFill>
                  <a:schemeClr val="tx1">
                    <a:tint val="75000"/>
                  </a:schemeClr>
                </a:solidFill>
              </a:defRPr>
            </a:lvl7pPr>
            <a:lvl8pPr marL="3199736" indent="0" algn="ctr">
              <a:buNone/>
              <a:defRPr>
                <a:solidFill>
                  <a:schemeClr val="tx1">
                    <a:tint val="75000"/>
                  </a:schemeClr>
                </a:solidFill>
              </a:defRPr>
            </a:lvl8pPr>
            <a:lvl9pPr marL="3656841"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l-GR" smtClean="0"/>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A4A1E3FA-946D-4BCB-80FF-85BE5BFFC553}" type="datetimeFigureOut">
              <a:rPr lang="el-GR" smtClean="0"/>
              <a:t>4/2/2016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A4A1E3FA-946D-4BCB-80FF-85BE5BFFC553}" type="datetimeFigureOut">
              <a:rPr lang="el-GR" smtClean="0"/>
              <a:t>4/2/2016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ειμένου 2"/>
          <p:cNvSpPr>
            <a:spLocks noGrp="1"/>
          </p:cNvSpPr>
          <p:nvPr>
            <p:ph type="body"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n-US" altLang="el-GR"/>
          </a:p>
        </p:txBody>
      </p:sp>
      <p:sp>
        <p:nvSpPr>
          <p:cNvPr id="5" name="Θέση υποσέλιδου 4"/>
          <p:cNvSpPr>
            <a:spLocks noGrp="1"/>
          </p:cNvSpPr>
          <p:nvPr>
            <p:ph type="ftr" sz="quarter" idx="11"/>
          </p:nvPr>
        </p:nvSpPr>
        <p:spPr/>
        <p:txBody>
          <a:bodyPr/>
          <a:lstStyle/>
          <a:p>
            <a:endParaRPr lang="en-US" altLang="el-GR"/>
          </a:p>
        </p:txBody>
      </p:sp>
      <p:sp>
        <p:nvSpPr>
          <p:cNvPr id="6" name="Θέση αριθμού διαφάνειας 5"/>
          <p:cNvSpPr>
            <a:spLocks noGrp="1"/>
          </p:cNvSpPr>
          <p:nvPr>
            <p:ph type="sldNum" sz="quarter" idx="12"/>
          </p:nvPr>
        </p:nvSpPr>
        <p:spPr/>
        <p:txBody>
          <a:bodyPr/>
          <a:lstStyle/>
          <a:p>
            <a:fld id="{4099CC1C-C1DC-4660-9CBA-127CF0067673}" type="slidenum">
              <a:rPr lang="en-US" altLang="el-GR" smtClean="0"/>
              <a:pPr/>
              <a:t>‹#›</a:t>
            </a:fld>
            <a:endParaRPr lang="en-US" altLang="el-GR"/>
          </a:p>
        </p:txBody>
      </p:sp>
    </p:spTree>
    <p:extLst>
      <p:ext uri="{BB962C8B-B14F-4D97-AF65-F5344CB8AC3E}">
        <p14:creationId xmlns:p14="http://schemas.microsoft.com/office/powerpoint/2010/main" val="362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440" y="2129984"/>
            <a:ext cx="7773120" cy="1470394"/>
          </a:xfrm>
        </p:spPr>
        <p:txBody>
          <a:bodyPr/>
          <a:lstStyle/>
          <a:p>
            <a:r>
              <a:rPr lang="el-GR"/>
              <a:t>Στυλ κύριου τίτλου</a:t>
            </a:r>
          </a:p>
        </p:txBody>
      </p:sp>
      <p:sp>
        <p:nvSpPr>
          <p:cNvPr id="3" name="Υπότιτλος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l-GR"/>
              <a:t>Στυλ κύριου υπότιτλου</a:t>
            </a:r>
          </a:p>
        </p:txBody>
      </p:sp>
    </p:spTree>
    <p:extLst>
      <p:ext uri="{BB962C8B-B14F-4D97-AF65-F5344CB8AC3E}">
        <p14:creationId xmlns:p14="http://schemas.microsoft.com/office/powerpoint/2010/main" val="381476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4320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880" y="4406863"/>
            <a:ext cx="7771680" cy="1362383"/>
          </a:xfrm>
        </p:spPr>
        <p:txBody>
          <a:bodyPr anchor="t"/>
          <a:lstStyle>
            <a:lvl1pPr algn="l">
              <a:defRPr sz="3600" b="1" cap="all"/>
            </a:lvl1pPr>
          </a:lstStyle>
          <a:p>
            <a:r>
              <a:rPr lang="el-GR"/>
              <a:t>Στυλ κύριου τίτλου</a:t>
            </a:r>
          </a:p>
        </p:txBody>
      </p:sp>
      <p:sp>
        <p:nvSpPr>
          <p:cNvPr id="3" name="Θέση κειμένου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l-GR"/>
              <a:t>Στυλ υποδείγματος κειμένου</a:t>
            </a:r>
          </a:p>
        </p:txBody>
      </p:sp>
    </p:spTree>
    <p:extLst>
      <p:ext uri="{BB962C8B-B14F-4D97-AF65-F5344CB8AC3E}">
        <p14:creationId xmlns:p14="http://schemas.microsoft.com/office/powerpoint/2010/main" val="2556462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95858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921" y="275070"/>
            <a:ext cx="8229600" cy="1142039"/>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96014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Tree>
    <p:extLst>
      <p:ext uri="{BB962C8B-B14F-4D97-AF65-F5344CB8AC3E}">
        <p14:creationId xmlns:p14="http://schemas.microsoft.com/office/powerpoint/2010/main" val="1375185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3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4" name="Date Placeholder 3"/>
          <p:cNvSpPr>
            <a:spLocks noGrp="1"/>
          </p:cNvSpPr>
          <p:nvPr>
            <p:ph type="dt" sz="half" idx="10"/>
          </p:nvPr>
        </p:nvSpPr>
        <p:spPr/>
        <p:txBody>
          <a:bodyPr/>
          <a:lstStyle/>
          <a:p>
            <a:fld id="{A4A1E3FA-946D-4BCB-80FF-85BE5BFFC553}" type="datetimeFigureOut">
              <a:rPr lang="el-GR" smtClean="0"/>
              <a:t>4/2/2016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20C8-F46C-4A8F-95D1-D5BC452CF335}" type="slidenum">
              <a:rPr lang="el-GR" smtClean="0"/>
              <a:t>‹#›</a:t>
            </a:fld>
            <a:endParaRPr lang="el-GR"/>
          </a:p>
        </p:txBody>
      </p:sp>
      <p:sp>
        <p:nvSpPr>
          <p:cNvPr id="8" name="Content Placeholder 7"/>
          <p:cNvSpPr>
            <a:spLocks noGrp="1"/>
          </p:cNvSpPr>
          <p:nvPr>
            <p:ph sz="quarter" idx="13"/>
          </p:nvPr>
        </p:nvSpPr>
        <p:spPr>
          <a:xfrm>
            <a:off x="609600" y="1600200"/>
            <a:ext cx="79248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920" y="273629"/>
            <a:ext cx="3008160" cy="1160762"/>
          </a:xfrm>
        </p:spPr>
        <p:txBody>
          <a:bodyPr anchor="b"/>
          <a:lstStyle>
            <a:lvl1pPr algn="l">
              <a:defRPr sz="1800" b="1"/>
            </a:lvl1pPr>
          </a:lstStyle>
          <a:p>
            <a:r>
              <a:rPr lang="el-GR"/>
              <a:t>Στυλ κύριου τίτλου</a:t>
            </a:r>
          </a:p>
        </p:txBody>
      </p:sp>
      <p:sp>
        <p:nvSpPr>
          <p:cNvPr id="3" name="Θέση περιεχομένου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l-GR"/>
              <a:t>Στυλ υποδείγματος κειμένου</a:t>
            </a:r>
          </a:p>
        </p:txBody>
      </p:sp>
    </p:spTree>
    <p:extLst>
      <p:ext uri="{BB962C8B-B14F-4D97-AF65-F5344CB8AC3E}">
        <p14:creationId xmlns:p14="http://schemas.microsoft.com/office/powerpoint/2010/main" val="143844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801" y="4800025"/>
            <a:ext cx="5486400" cy="567420"/>
          </a:xfrm>
        </p:spPr>
        <p:txBody>
          <a:bodyPr anchor="b"/>
          <a:lstStyle>
            <a:lvl1pPr algn="l">
              <a:defRPr sz="1800" b="1"/>
            </a:lvl1pPr>
          </a:lstStyle>
          <a:p>
            <a:r>
              <a:rPr lang="el-GR"/>
              <a:t>Στυλ κύριου τίτλου</a:t>
            </a:r>
          </a:p>
        </p:txBody>
      </p:sp>
      <p:sp>
        <p:nvSpPr>
          <p:cNvPr id="3" name="Θέση εικόνας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l-GR"/>
          </a:p>
        </p:txBody>
      </p:sp>
      <p:sp>
        <p:nvSpPr>
          <p:cNvPr id="4" name="Θέση κειμένου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l-GR"/>
              <a:t>Στυλ υποδείγματος κειμένου</a:t>
            </a:r>
          </a:p>
        </p:txBody>
      </p:sp>
    </p:spTree>
    <p:extLst>
      <p:ext uri="{BB962C8B-B14F-4D97-AF65-F5344CB8AC3E}">
        <p14:creationId xmlns:p14="http://schemas.microsoft.com/office/powerpoint/2010/main" val="1133837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437009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26081" y="568860"/>
            <a:ext cx="1951200" cy="5656914"/>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71040" y="568860"/>
            <a:ext cx="5716800" cy="565691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044622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1125538"/>
            <a:ext cx="9144000" cy="142875"/>
          </a:xfrm>
          <a:prstGeom prst="rect">
            <a:avLst/>
          </a:prstGeom>
          <a:solidFill>
            <a:srgbClr val="CDE2EB"/>
          </a:solidFill>
          <a:ln w="9525">
            <a:noFill/>
            <a:miter lim="800000"/>
            <a:headEnd/>
            <a:tailEnd/>
          </a:ln>
          <a:effectLst/>
        </p:spPr>
        <p:txBody>
          <a:bodyPr wrap="none" anchor="ctr"/>
          <a:lstStyle/>
          <a:p>
            <a:pPr defTabSz="914400" fontAlgn="base">
              <a:spcBef>
                <a:spcPct val="0"/>
              </a:spcBef>
              <a:spcAft>
                <a:spcPct val="0"/>
              </a:spcAft>
            </a:pPr>
            <a:endParaRPr lang="en-GB" smtClean="0">
              <a:solidFill>
                <a:srgbClr val="000000"/>
              </a:solidFill>
              <a:cs typeface="Arial" pitchFamily="34" charset="0"/>
            </a:endParaRPr>
          </a:p>
        </p:txBody>
      </p:sp>
      <p:pic>
        <p:nvPicPr>
          <p:cNvPr id="5" name="Picture 5" descr="elipse 1.png"/>
          <p:cNvPicPr>
            <a:picLocks noChangeAspect="1"/>
          </p:cNvPicPr>
          <p:nvPr/>
        </p:nvPicPr>
        <p:blipFill>
          <a:blip r:embed="rId2">
            <a:lum bright="-30000"/>
            <a:extLst>
              <a:ext uri="{28A0092B-C50C-407E-A947-70E740481C1C}">
                <a14:useLocalDpi xmlns:a14="http://schemas.microsoft.com/office/drawing/2010/main" val="0"/>
              </a:ext>
            </a:extLst>
          </a:blip>
          <a:srcRect l="56711"/>
          <a:stretch>
            <a:fillRect/>
          </a:stretch>
        </p:blipFill>
        <p:spPr bwMode="auto">
          <a:xfrm>
            <a:off x="0" y="428625"/>
            <a:ext cx="261143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elipse 1.png"/>
          <p:cNvPicPr>
            <a:picLocks noChangeAspect="1"/>
          </p:cNvPicPr>
          <p:nvPr/>
        </p:nvPicPr>
        <p:blipFill>
          <a:blip r:embed="rId2">
            <a:lum bright="-30000" contrast="30000"/>
            <a:extLst>
              <a:ext uri="{28A0092B-C50C-407E-A947-70E740481C1C}">
                <a14:useLocalDpi xmlns:a14="http://schemas.microsoft.com/office/drawing/2010/main" val="0"/>
              </a:ext>
            </a:extLst>
          </a:blip>
          <a:srcRect l="56808"/>
          <a:stretch>
            <a:fillRect/>
          </a:stretch>
        </p:blipFill>
        <p:spPr bwMode="auto">
          <a:xfrm>
            <a:off x="6350" y="428625"/>
            <a:ext cx="260508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p:cNvSpPr>
            <a:spLocks noChangeArrowheads="1"/>
          </p:cNvSpPr>
          <p:nvPr/>
        </p:nvSpPr>
        <p:spPr bwMode="auto">
          <a:xfrm>
            <a:off x="0" y="1125538"/>
            <a:ext cx="9144000" cy="142875"/>
          </a:xfrm>
          <a:prstGeom prst="rect">
            <a:avLst/>
          </a:prstGeom>
          <a:solidFill>
            <a:srgbClr val="CDE2EB"/>
          </a:solidFill>
          <a:ln w="9525">
            <a:noFill/>
            <a:miter lim="800000"/>
            <a:headEnd/>
            <a:tailEnd/>
          </a:ln>
          <a:effectLst/>
        </p:spPr>
        <p:txBody>
          <a:bodyPr wrap="none" anchor="ctr"/>
          <a:lstStyle/>
          <a:p>
            <a:pPr defTabSz="914400" fontAlgn="base">
              <a:spcBef>
                <a:spcPct val="0"/>
              </a:spcBef>
              <a:spcAft>
                <a:spcPct val="0"/>
              </a:spcAft>
            </a:pPr>
            <a:endParaRPr lang="en-GB" smtClean="0">
              <a:solidFill>
                <a:srgbClr val="000000"/>
              </a:solidFill>
              <a:cs typeface="Arial" pitchFamily="34" charset="0"/>
            </a:endParaRPr>
          </a:p>
        </p:txBody>
      </p:sp>
      <p:pic>
        <p:nvPicPr>
          <p:cNvPr id="8" name="Picture 791"/>
          <p:cNvPicPr>
            <a:picLocks noChangeAspect="1" noChangeArrowheads="1"/>
          </p:cNvPicPr>
          <p:nvPr userDrawn="1"/>
        </p:nvPicPr>
        <p:blipFill>
          <a:blip r:embed="rId3">
            <a:clrChange>
              <a:clrFrom>
                <a:srgbClr val="5D0C7B"/>
              </a:clrFrom>
              <a:clrTo>
                <a:srgbClr val="5D0C7B">
                  <a:alpha val="0"/>
                </a:srgbClr>
              </a:clrTo>
            </a:clrChange>
            <a:extLst>
              <a:ext uri="{28A0092B-C50C-407E-A947-70E740481C1C}">
                <a14:useLocalDpi xmlns:a14="http://schemas.microsoft.com/office/drawing/2010/main" val="0"/>
              </a:ext>
            </a:extLst>
          </a:blip>
          <a:srcRect/>
          <a:stretch>
            <a:fillRect/>
          </a:stretch>
        </p:blipFill>
        <p:spPr bwMode="auto">
          <a:xfrm>
            <a:off x="4473575" y="5827713"/>
            <a:ext cx="46799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2" name="Title Placeholder 1"/>
          <p:cNvSpPr>
            <a:spLocks noGrp="1"/>
          </p:cNvSpPr>
          <p:nvPr>
            <p:ph type="ctrTitle"/>
          </p:nvPr>
        </p:nvSpPr>
        <p:spPr>
          <a:xfrm>
            <a:off x="2843213" y="2130425"/>
            <a:ext cx="5614987" cy="1470025"/>
          </a:xfrm>
        </p:spPr>
        <p:txBody>
          <a:bodyPr/>
          <a:lstStyle>
            <a:lvl1pPr algn="ctr">
              <a:defRPr smtClean="0"/>
            </a:lvl1pPr>
          </a:lstStyle>
          <a:p>
            <a:r>
              <a:rPr lang="en-US" smtClean="0"/>
              <a:t>Click to edit Master title style</a:t>
            </a:r>
          </a:p>
        </p:txBody>
      </p:sp>
      <p:sp>
        <p:nvSpPr>
          <p:cNvPr id="178183" name="Text Placeholder 2"/>
          <p:cNvSpPr>
            <a:spLocks noGrp="1"/>
          </p:cNvSpPr>
          <p:nvPr>
            <p:ph type="subTitle" idx="1"/>
          </p:nvPr>
        </p:nvSpPr>
        <p:spPr>
          <a:xfrm>
            <a:off x="3338513" y="3886200"/>
            <a:ext cx="4624387" cy="1752600"/>
          </a:xfrm>
        </p:spPr>
        <p:txBody>
          <a:bodyPr/>
          <a:lstStyle>
            <a:lvl1pPr marL="0" indent="0" algn="ctr">
              <a:buFont typeface="Arial" pitchFamily="34" charset="0"/>
              <a:buNone/>
              <a:defRPr smtClean="0"/>
            </a:lvl1pPr>
          </a:lstStyle>
          <a:p>
            <a:r>
              <a:rPr lang="en-US" smtClean="0"/>
              <a:t>Click to edit Master subtitle style</a:t>
            </a:r>
          </a:p>
        </p:txBody>
      </p:sp>
      <p:sp>
        <p:nvSpPr>
          <p:cNvPr id="9" name="Rectangle 12"/>
          <p:cNvSpPr>
            <a:spLocks noGrp="1" noChangeArrowheads="1"/>
          </p:cNvSpPr>
          <p:nvPr>
            <p:ph type="sldNum" sz="quarter" idx="10"/>
          </p:nvPr>
        </p:nvSpPr>
        <p:spPr/>
        <p:txBody>
          <a:bodyPr/>
          <a:lstStyle>
            <a:lvl1pPr>
              <a:defRPr/>
            </a:lvl1pPr>
          </a:lstStyle>
          <a:p>
            <a:fld id="{39C04DC0-48B1-4755-88BD-69DA39DD4B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6194357"/>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fld id="{C58EE2DE-C0B5-4008-8767-381F606D78A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3601305"/>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383A5045-66F9-4D70-8DB5-F38DF820B55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955315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412875"/>
            <a:ext cx="4244975"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244975"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fld id="{EFBD78DE-C4F9-4610-A629-06668BECDE8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99690699"/>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fld id="{D7237779-70D8-4D10-A7B5-B7FB143735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46513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fld id="{0C1152B3-3F3B-4BA3-9674-D79BFA86D3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503278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601" y="4962527"/>
            <a:ext cx="7885113" cy="1362075"/>
          </a:xfrm>
        </p:spPr>
        <p:txBody>
          <a:bodyPr anchor="t"/>
          <a:lstStyle>
            <a:lvl1pPr algn="l">
              <a:defRPr sz="32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609601" y="3462338"/>
            <a:ext cx="7885113" cy="1500187"/>
          </a:xfrm>
        </p:spPr>
        <p:txBody>
          <a:bodyPr anchor="b">
            <a:normAutofit/>
          </a:bodyPr>
          <a:lstStyle>
            <a:lvl1pPr marL="0" indent="0">
              <a:buNone/>
              <a:defRPr sz="1700" baseline="0">
                <a:solidFill>
                  <a:schemeClr val="tx2"/>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4A1E3FA-946D-4BCB-80FF-85BE5BFFC553}" type="datetimeFigureOut">
              <a:rPr lang="el-GR" smtClean="0"/>
              <a:t>4/2/2016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F60D196C-080F-4FE6-A791-6A581F5283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238408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CDE18196-CF7E-4521-B74E-FFF5C0CFC7C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51994337"/>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7E72797A-56D5-4FA1-834B-AFA942CDD6A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750102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fld id="{29A034A8-C21B-4E6E-A333-1F36351D64C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7532962"/>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5976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60350"/>
            <a:ext cx="6329363"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fld id="{29948FDA-82D1-4DC8-BF43-A08DA6AF5E4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7471212"/>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50825" y="1412875"/>
            <a:ext cx="8642350" cy="4824413"/>
          </a:xfrm>
        </p:spPr>
        <p:txBody>
          <a:bodyPr/>
          <a:lstStyle/>
          <a:p>
            <a:pPr lvl="0"/>
            <a:endParaRPr lang="en-GB" noProof="0" smtClean="0"/>
          </a:p>
        </p:txBody>
      </p:sp>
      <p:sp>
        <p:nvSpPr>
          <p:cNvPr id="4" name="Rectangle 9"/>
          <p:cNvSpPr>
            <a:spLocks noGrp="1" noChangeArrowheads="1"/>
          </p:cNvSpPr>
          <p:nvPr>
            <p:ph type="sldNum" sz="quarter" idx="10"/>
          </p:nvPr>
        </p:nvSpPr>
        <p:spPr>
          <a:ln/>
        </p:spPr>
        <p:txBody>
          <a:bodyPr/>
          <a:lstStyle>
            <a:lvl1pPr>
              <a:defRPr/>
            </a:lvl1pPr>
          </a:lstStyle>
          <a:p>
            <a:fld id="{D24A4A39-FA6E-4973-9B67-042D989A1D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958751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412875"/>
            <a:ext cx="4244975"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244975"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fld id="{659F7712-38F1-49A1-87A7-10222B8B6A8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3043069"/>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Date Placeholder 3"/>
          <p:cNvSpPr>
            <a:spLocks noGrp="1"/>
          </p:cNvSpPr>
          <p:nvPr>
            <p:ph type="dt" sz="half" idx="10"/>
          </p:nvPr>
        </p:nvSpPr>
        <p:spPr>
          <a:ln/>
        </p:spPr>
        <p:txBody>
          <a:bodyPr/>
          <a:lstStyle>
            <a:lvl1pPr>
              <a:defRPr/>
            </a:lvl1pPr>
          </a:lstStyle>
          <a:p>
            <a:pPr>
              <a:defRPr/>
            </a:pPr>
            <a:fld id="{26CDA2EA-D51B-4B78-8C40-78768722F7D2}" type="datetimeFigureOut">
              <a:rPr lang="en-US"/>
              <a:pPr>
                <a:defRPr/>
              </a:pPr>
              <a:t>2/4/2016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l-GR"/>
          </a:p>
        </p:txBody>
      </p:sp>
      <p:sp>
        <p:nvSpPr>
          <p:cNvPr id="6" name="Slide Number Placeholder 5"/>
          <p:cNvSpPr>
            <a:spLocks noGrp="1"/>
          </p:cNvSpPr>
          <p:nvPr>
            <p:ph type="sldNum" sz="quarter" idx="12"/>
          </p:nvPr>
        </p:nvSpPr>
        <p:spPr>
          <a:ln/>
        </p:spPr>
        <p:txBody>
          <a:bodyPr/>
          <a:lstStyle>
            <a:lvl1pPr>
              <a:defRPr/>
            </a:lvl1pPr>
          </a:lstStyle>
          <a:p>
            <a:pPr>
              <a:defRPr/>
            </a:pPr>
            <a:fld id="{242EE409-B8B7-439B-B29C-F5384B198105}" type="slidenum">
              <a:rPr lang="en-US"/>
              <a:pPr>
                <a:defRPr/>
              </a:pPr>
              <a:t>‹#›</a:t>
            </a:fld>
            <a:endParaRPr lang="en-US"/>
          </a:p>
        </p:txBody>
      </p:sp>
    </p:spTree>
    <p:extLst>
      <p:ext uri="{BB962C8B-B14F-4D97-AF65-F5344CB8AC3E}">
        <p14:creationId xmlns:p14="http://schemas.microsoft.com/office/powerpoint/2010/main" val="6964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ln/>
        </p:spPr>
        <p:txBody>
          <a:bodyPr/>
          <a:lstStyle>
            <a:lvl1pPr>
              <a:defRPr/>
            </a:lvl1pPr>
          </a:lstStyle>
          <a:p>
            <a:pPr>
              <a:defRPr/>
            </a:pPr>
            <a:fld id="{80F69D8B-7285-4C5D-AC88-2A37692365B4}" type="datetimeFigureOut">
              <a:rPr lang="en-US"/>
              <a:pPr>
                <a:defRPr/>
              </a:pPr>
              <a:t>2/4/2016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l-GR"/>
          </a:p>
        </p:txBody>
      </p:sp>
      <p:sp>
        <p:nvSpPr>
          <p:cNvPr id="6" name="Slide Number Placeholder 5"/>
          <p:cNvSpPr>
            <a:spLocks noGrp="1"/>
          </p:cNvSpPr>
          <p:nvPr>
            <p:ph type="sldNum" sz="quarter" idx="12"/>
          </p:nvPr>
        </p:nvSpPr>
        <p:spPr>
          <a:ln/>
        </p:spPr>
        <p:txBody>
          <a:bodyPr/>
          <a:lstStyle>
            <a:lvl1pPr>
              <a:defRPr/>
            </a:lvl1pPr>
          </a:lstStyle>
          <a:p>
            <a:pPr>
              <a:defRPr/>
            </a:pPr>
            <a:fld id="{96FD3D6B-FB91-4907-B55C-6B5B002D2FD9}" type="slidenum">
              <a:rPr lang="en-US"/>
              <a:pPr>
                <a:defRPr/>
              </a:pPr>
              <a:t>‹#›</a:t>
            </a:fld>
            <a:endParaRPr lang="en-US"/>
          </a:p>
        </p:txBody>
      </p:sp>
    </p:spTree>
    <p:extLst>
      <p:ext uri="{BB962C8B-B14F-4D97-AF65-F5344CB8AC3E}">
        <p14:creationId xmlns:p14="http://schemas.microsoft.com/office/powerpoint/2010/main" val="3309444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Date Placeholder 3"/>
          <p:cNvSpPr>
            <a:spLocks noGrp="1"/>
          </p:cNvSpPr>
          <p:nvPr>
            <p:ph type="dt" sz="half" idx="10"/>
          </p:nvPr>
        </p:nvSpPr>
        <p:spPr>
          <a:ln/>
        </p:spPr>
        <p:txBody>
          <a:bodyPr/>
          <a:lstStyle>
            <a:lvl1pPr>
              <a:defRPr/>
            </a:lvl1pPr>
          </a:lstStyle>
          <a:p>
            <a:pPr>
              <a:defRPr/>
            </a:pPr>
            <a:fld id="{1FC5419D-212B-4EE2-89B3-B7CA54398E2E}" type="datetimeFigureOut">
              <a:rPr lang="en-US"/>
              <a:pPr>
                <a:defRPr/>
              </a:pPr>
              <a:t>2/4/2016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l-GR"/>
          </a:p>
        </p:txBody>
      </p:sp>
      <p:sp>
        <p:nvSpPr>
          <p:cNvPr id="6" name="Slide Number Placeholder 5"/>
          <p:cNvSpPr>
            <a:spLocks noGrp="1"/>
          </p:cNvSpPr>
          <p:nvPr>
            <p:ph type="sldNum" sz="quarter" idx="12"/>
          </p:nvPr>
        </p:nvSpPr>
        <p:spPr>
          <a:ln/>
        </p:spPr>
        <p:txBody>
          <a:bodyPr/>
          <a:lstStyle>
            <a:lvl1pPr>
              <a:defRPr/>
            </a:lvl1pPr>
          </a:lstStyle>
          <a:p>
            <a:pPr>
              <a:defRPr/>
            </a:pPr>
            <a:fld id="{1CB017CC-3F58-4669-9E10-E25DAEF7EEE6}" type="slidenum">
              <a:rPr lang="en-US"/>
              <a:pPr>
                <a:defRPr/>
              </a:pPr>
              <a:t>‹#›</a:t>
            </a:fld>
            <a:endParaRPr lang="en-US"/>
          </a:p>
        </p:txBody>
      </p:sp>
    </p:spTree>
    <p:extLst>
      <p:ext uri="{BB962C8B-B14F-4D97-AF65-F5344CB8AC3E}">
        <p14:creationId xmlns:p14="http://schemas.microsoft.com/office/powerpoint/2010/main" val="147187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2"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5" name="Date Placeholder 4"/>
          <p:cNvSpPr>
            <a:spLocks noGrp="1"/>
          </p:cNvSpPr>
          <p:nvPr>
            <p:ph type="dt" sz="half" idx="10"/>
          </p:nvPr>
        </p:nvSpPr>
        <p:spPr/>
        <p:txBody>
          <a:bodyPr/>
          <a:lstStyle/>
          <a:p>
            <a:fld id="{A4A1E3FA-946D-4BCB-80FF-85BE5BFFC553}" type="datetimeFigureOut">
              <a:rPr lang="el-GR" smtClean="0"/>
              <a:t>4/2/2016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3"/>
          <p:cNvSpPr>
            <a:spLocks noGrp="1"/>
          </p:cNvSpPr>
          <p:nvPr>
            <p:ph type="dt" sz="half" idx="10"/>
          </p:nvPr>
        </p:nvSpPr>
        <p:spPr>
          <a:ln/>
        </p:spPr>
        <p:txBody>
          <a:bodyPr/>
          <a:lstStyle>
            <a:lvl1pPr>
              <a:defRPr/>
            </a:lvl1pPr>
          </a:lstStyle>
          <a:p>
            <a:pPr>
              <a:defRPr/>
            </a:pPr>
            <a:fld id="{69EAC463-316B-446C-AEFA-F5E6F6BA7383}" type="datetimeFigureOut">
              <a:rPr lang="en-US"/>
              <a:pPr>
                <a:defRPr/>
              </a:pPr>
              <a:t>2/4/2016</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l-GR"/>
          </a:p>
        </p:txBody>
      </p:sp>
      <p:sp>
        <p:nvSpPr>
          <p:cNvPr id="7" name="Slide Number Placeholder 5"/>
          <p:cNvSpPr>
            <a:spLocks noGrp="1"/>
          </p:cNvSpPr>
          <p:nvPr>
            <p:ph type="sldNum" sz="quarter" idx="12"/>
          </p:nvPr>
        </p:nvSpPr>
        <p:spPr>
          <a:ln/>
        </p:spPr>
        <p:txBody>
          <a:bodyPr/>
          <a:lstStyle>
            <a:lvl1pPr>
              <a:defRPr/>
            </a:lvl1pPr>
          </a:lstStyle>
          <a:p>
            <a:pPr>
              <a:defRPr/>
            </a:pPr>
            <a:fld id="{27CF7ABF-8A4A-4A57-A646-0C2D6CDD4EB6}" type="slidenum">
              <a:rPr lang="en-US"/>
              <a:pPr>
                <a:defRPr/>
              </a:pPr>
              <a:t>‹#›</a:t>
            </a:fld>
            <a:endParaRPr lang="en-US"/>
          </a:p>
        </p:txBody>
      </p:sp>
    </p:spTree>
    <p:extLst>
      <p:ext uri="{BB962C8B-B14F-4D97-AF65-F5344CB8AC3E}">
        <p14:creationId xmlns:p14="http://schemas.microsoft.com/office/powerpoint/2010/main" val="10759943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a:ln/>
        </p:spPr>
        <p:txBody>
          <a:bodyPr/>
          <a:lstStyle>
            <a:lvl1pPr>
              <a:defRPr/>
            </a:lvl1pPr>
          </a:lstStyle>
          <a:p>
            <a:pPr>
              <a:defRPr/>
            </a:pPr>
            <a:fld id="{66483D22-23B8-4F41-A304-4587F483A2CB}" type="datetimeFigureOut">
              <a:rPr lang="en-US"/>
              <a:pPr>
                <a:defRPr/>
              </a:pPr>
              <a:t>2/4/2016</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l-GR"/>
          </a:p>
        </p:txBody>
      </p:sp>
      <p:sp>
        <p:nvSpPr>
          <p:cNvPr id="9" name="Slide Number Placeholder 5"/>
          <p:cNvSpPr>
            <a:spLocks noGrp="1"/>
          </p:cNvSpPr>
          <p:nvPr>
            <p:ph type="sldNum" sz="quarter" idx="12"/>
          </p:nvPr>
        </p:nvSpPr>
        <p:spPr>
          <a:ln/>
        </p:spPr>
        <p:txBody>
          <a:bodyPr/>
          <a:lstStyle>
            <a:lvl1pPr>
              <a:defRPr/>
            </a:lvl1pPr>
          </a:lstStyle>
          <a:p>
            <a:pPr>
              <a:defRPr/>
            </a:pPr>
            <a:fld id="{6CE4FEB6-2BEF-48B7-821C-D433A024A2EE}" type="slidenum">
              <a:rPr lang="en-US"/>
              <a:pPr>
                <a:defRPr/>
              </a:pPr>
              <a:t>‹#›</a:t>
            </a:fld>
            <a:endParaRPr lang="en-US"/>
          </a:p>
        </p:txBody>
      </p:sp>
    </p:spTree>
    <p:extLst>
      <p:ext uri="{BB962C8B-B14F-4D97-AF65-F5344CB8AC3E}">
        <p14:creationId xmlns:p14="http://schemas.microsoft.com/office/powerpoint/2010/main" val="90839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Date Placeholder 3"/>
          <p:cNvSpPr>
            <a:spLocks noGrp="1"/>
          </p:cNvSpPr>
          <p:nvPr>
            <p:ph type="dt" sz="half" idx="10"/>
          </p:nvPr>
        </p:nvSpPr>
        <p:spPr>
          <a:ln/>
        </p:spPr>
        <p:txBody>
          <a:bodyPr/>
          <a:lstStyle>
            <a:lvl1pPr>
              <a:defRPr/>
            </a:lvl1pPr>
          </a:lstStyle>
          <a:p>
            <a:pPr>
              <a:defRPr/>
            </a:pPr>
            <a:fld id="{A8A343EE-EDD4-448B-A521-E8670CE1DE8A}" type="datetimeFigureOut">
              <a:rPr lang="en-US"/>
              <a:pPr>
                <a:defRPr/>
              </a:pPr>
              <a:t>2/4/2016</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l-GR"/>
          </a:p>
        </p:txBody>
      </p:sp>
      <p:sp>
        <p:nvSpPr>
          <p:cNvPr id="5" name="Slide Number Placeholder 5"/>
          <p:cNvSpPr>
            <a:spLocks noGrp="1"/>
          </p:cNvSpPr>
          <p:nvPr>
            <p:ph type="sldNum" sz="quarter" idx="12"/>
          </p:nvPr>
        </p:nvSpPr>
        <p:spPr>
          <a:ln/>
        </p:spPr>
        <p:txBody>
          <a:bodyPr/>
          <a:lstStyle>
            <a:lvl1pPr>
              <a:defRPr/>
            </a:lvl1pPr>
          </a:lstStyle>
          <a:p>
            <a:pPr>
              <a:defRPr/>
            </a:pPr>
            <a:fld id="{842C60F2-5120-412F-8665-6B64E78B5105}" type="slidenum">
              <a:rPr lang="en-US"/>
              <a:pPr>
                <a:defRPr/>
              </a:pPr>
              <a:t>‹#›</a:t>
            </a:fld>
            <a:endParaRPr lang="en-US"/>
          </a:p>
        </p:txBody>
      </p:sp>
    </p:spTree>
    <p:extLst>
      <p:ext uri="{BB962C8B-B14F-4D97-AF65-F5344CB8AC3E}">
        <p14:creationId xmlns:p14="http://schemas.microsoft.com/office/powerpoint/2010/main" val="1372588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F27B5485-522C-47AC-8250-5A97B5776547}" type="datetimeFigureOut">
              <a:rPr lang="en-US"/>
              <a:pPr>
                <a:defRPr/>
              </a:pPr>
              <a:t>2/4/2016</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l-GR"/>
          </a:p>
        </p:txBody>
      </p:sp>
      <p:sp>
        <p:nvSpPr>
          <p:cNvPr id="4" name="Slide Number Placeholder 5"/>
          <p:cNvSpPr>
            <a:spLocks noGrp="1"/>
          </p:cNvSpPr>
          <p:nvPr>
            <p:ph type="sldNum" sz="quarter" idx="12"/>
          </p:nvPr>
        </p:nvSpPr>
        <p:spPr>
          <a:ln/>
        </p:spPr>
        <p:txBody>
          <a:bodyPr/>
          <a:lstStyle>
            <a:lvl1pPr>
              <a:defRPr/>
            </a:lvl1pPr>
          </a:lstStyle>
          <a:p>
            <a:pPr>
              <a:defRPr/>
            </a:pPr>
            <a:fld id="{E8717967-267A-4C0B-9D91-E715EEC96A6C}" type="slidenum">
              <a:rPr lang="en-US"/>
              <a:pPr>
                <a:defRPr/>
              </a:pPr>
              <a:t>‹#›</a:t>
            </a:fld>
            <a:endParaRPr lang="en-US"/>
          </a:p>
        </p:txBody>
      </p:sp>
    </p:spTree>
    <p:extLst>
      <p:ext uri="{BB962C8B-B14F-4D97-AF65-F5344CB8AC3E}">
        <p14:creationId xmlns:p14="http://schemas.microsoft.com/office/powerpoint/2010/main" val="140377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a:ln/>
        </p:spPr>
        <p:txBody>
          <a:bodyPr/>
          <a:lstStyle>
            <a:lvl1pPr>
              <a:defRPr/>
            </a:lvl1pPr>
          </a:lstStyle>
          <a:p>
            <a:pPr>
              <a:defRPr/>
            </a:pPr>
            <a:fld id="{71D5A05B-7916-4368-AA2B-E99F1C047BAF}" type="datetimeFigureOut">
              <a:rPr lang="en-US"/>
              <a:pPr>
                <a:defRPr/>
              </a:pPr>
              <a:t>2/4/2016</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l-GR"/>
          </a:p>
        </p:txBody>
      </p:sp>
      <p:sp>
        <p:nvSpPr>
          <p:cNvPr id="7" name="Slide Number Placeholder 5"/>
          <p:cNvSpPr>
            <a:spLocks noGrp="1"/>
          </p:cNvSpPr>
          <p:nvPr>
            <p:ph type="sldNum" sz="quarter" idx="12"/>
          </p:nvPr>
        </p:nvSpPr>
        <p:spPr>
          <a:ln/>
        </p:spPr>
        <p:txBody>
          <a:bodyPr/>
          <a:lstStyle>
            <a:lvl1pPr>
              <a:defRPr/>
            </a:lvl1pPr>
          </a:lstStyle>
          <a:p>
            <a:pPr>
              <a:defRPr/>
            </a:pPr>
            <a:fld id="{35A2A8E4-BBBF-4248-82BE-FDC2FD5BB511}" type="slidenum">
              <a:rPr lang="en-US"/>
              <a:pPr>
                <a:defRPr/>
              </a:pPr>
              <a:t>‹#›</a:t>
            </a:fld>
            <a:endParaRPr lang="en-US"/>
          </a:p>
        </p:txBody>
      </p:sp>
    </p:spTree>
    <p:extLst>
      <p:ext uri="{BB962C8B-B14F-4D97-AF65-F5344CB8AC3E}">
        <p14:creationId xmlns:p14="http://schemas.microsoft.com/office/powerpoint/2010/main" val="2916632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a:ln/>
        </p:spPr>
        <p:txBody>
          <a:bodyPr/>
          <a:lstStyle>
            <a:lvl1pPr>
              <a:defRPr/>
            </a:lvl1pPr>
          </a:lstStyle>
          <a:p>
            <a:pPr>
              <a:defRPr/>
            </a:pPr>
            <a:fld id="{BAB408D2-A8FC-4F25-BB52-C6104573B3A0}" type="datetimeFigureOut">
              <a:rPr lang="en-US"/>
              <a:pPr>
                <a:defRPr/>
              </a:pPr>
              <a:t>2/4/2016</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l-GR"/>
          </a:p>
        </p:txBody>
      </p:sp>
      <p:sp>
        <p:nvSpPr>
          <p:cNvPr id="7" name="Slide Number Placeholder 5"/>
          <p:cNvSpPr>
            <a:spLocks noGrp="1"/>
          </p:cNvSpPr>
          <p:nvPr>
            <p:ph type="sldNum" sz="quarter" idx="12"/>
          </p:nvPr>
        </p:nvSpPr>
        <p:spPr>
          <a:ln/>
        </p:spPr>
        <p:txBody>
          <a:bodyPr/>
          <a:lstStyle>
            <a:lvl1pPr>
              <a:defRPr/>
            </a:lvl1pPr>
          </a:lstStyle>
          <a:p>
            <a:pPr>
              <a:defRPr/>
            </a:pPr>
            <a:fld id="{576B721D-6455-4C17-9BA8-F86701468AFA}" type="slidenum">
              <a:rPr lang="en-US"/>
              <a:pPr>
                <a:defRPr/>
              </a:pPr>
              <a:t>‹#›</a:t>
            </a:fld>
            <a:endParaRPr lang="en-US"/>
          </a:p>
        </p:txBody>
      </p:sp>
    </p:spTree>
    <p:extLst>
      <p:ext uri="{BB962C8B-B14F-4D97-AF65-F5344CB8AC3E}">
        <p14:creationId xmlns:p14="http://schemas.microsoft.com/office/powerpoint/2010/main" val="2526917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ln/>
        </p:spPr>
        <p:txBody>
          <a:bodyPr/>
          <a:lstStyle>
            <a:lvl1pPr>
              <a:defRPr/>
            </a:lvl1pPr>
          </a:lstStyle>
          <a:p>
            <a:pPr>
              <a:defRPr/>
            </a:pPr>
            <a:fld id="{9518C145-EC04-476D-B931-DA8607B019C8}" type="datetimeFigureOut">
              <a:rPr lang="en-US"/>
              <a:pPr>
                <a:defRPr/>
              </a:pPr>
              <a:t>2/4/2016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l-GR"/>
          </a:p>
        </p:txBody>
      </p:sp>
      <p:sp>
        <p:nvSpPr>
          <p:cNvPr id="6" name="Slide Number Placeholder 5"/>
          <p:cNvSpPr>
            <a:spLocks noGrp="1"/>
          </p:cNvSpPr>
          <p:nvPr>
            <p:ph type="sldNum" sz="quarter" idx="12"/>
          </p:nvPr>
        </p:nvSpPr>
        <p:spPr>
          <a:ln/>
        </p:spPr>
        <p:txBody>
          <a:bodyPr/>
          <a:lstStyle>
            <a:lvl1pPr>
              <a:defRPr/>
            </a:lvl1pPr>
          </a:lstStyle>
          <a:p>
            <a:pPr>
              <a:defRPr/>
            </a:pPr>
            <a:fld id="{34494719-FD63-478A-8C4A-D4E2429E06B1}" type="slidenum">
              <a:rPr lang="en-US"/>
              <a:pPr>
                <a:defRPr/>
              </a:pPr>
              <a:t>‹#›</a:t>
            </a:fld>
            <a:endParaRPr lang="en-US"/>
          </a:p>
        </p:txBody>
      </p:sp>
    </p:spTree>
    <p:extLst>
      <p:ext uri="{BB962C8B-B14F-4D97-AF65-F5344CB8AC3E}">
        <p14:creationId xmlns:p14="http://schemas.microsoft.com/office/powerpoint/2010/main" val="606406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ln/>
        </p:spPr>
        <p:txBody>
          <a:bodyPr/>
          <a:lstStyle>
            <a:lvl1pPr>
              <a:defRPr/>
            </a:lvl1pPr>
          </a:lstStyle>
          <a:p>
            <a:pPr>
              <a:defRPr/>
            </a:pPr>
            <a:fld id="{CDE39E5B-B386-4ED2-AA22-3C7DAD6ED2C5}" type="datetimeFigureOut">
              <a:rPr lang="en-US"/>
              <a:pPr>
                <a:defRPr/>
              </a:pPr>
              <a:t>2/4/2016</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l-GR"/>
          </a:p>
        </p:txBody>
      </p:sp>
      <p:sp>
        <p:nvSpPr>
          <p:cNvPr id="6" name="Slide Number Placeholder 5"/>
          <p:cNvSpPr>
            <a:spLocks noGrp="1"/>
          </p:cNvSpPr>
          <p:nvPr>
            <p:ph type="sldNum" sz="quarter" idx="12"/>
          </p:nvPr>
        </p:nvSpPr>
        <p:spPr>
          <a:ln/>
        </p:spPr>
        <p:txBody>
          <a:bodyPr/>
          <a:lstStyle>
            <a:lvl1pPr>
              <a:defRPr/>
            </a:lvl1pPr>
          </a:lstStyle>
          <a:p>
            <a:pPr>
              <a:defRPr/>
            </a:pPr>
            <a:fld id="{315A21D2-E562-4C60-A9D0-50BDCFAA8ABB}" type="slidenum">
              <a:rPr lang="en-US"/>
              <a:pPr>
                <a:defRPr/>
              </a:pPr>
              <a:t>‹#›</a:t>
            </a:fld>
            <a:endParaRPr lang="en-US"/>
          </a:p>
        </p:txBody>
      </p:sp>
    </p:spTree>
    <p:extLst>
      <p:ext uri="{BB962C8B-B14F-4D97-AF65-F5344CB8AC3E}">
        <p14:creationId xmlns:p14="http://schemas.microsoft.com/office/powerpoint/2010/main" val="1436675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5" name="Footer Placeholder 4"/>
          <p:cNvSpPr>
            <a:spLocks noGrp="1"/>
          </p:cNvSpPr>
          <p:nvPr>
            <p:ph type="ftr" sz="quarter" idx="11"/>
          </p:nvPr>
        </p:nvSpPr>
        <p:spPr/>
        <p:txBody>
          <a:bodyPr/>
          <a:lstStyle/>
          <a:p>
            <a:endParaRPr lang="el-GR">
              <a:solidFill>
                <a:prstClr val="white"/>
              </a:solidFill>
            </a:endParaRPr>
          </a:p>
        </p:txBody>
      </p:sp>
      <p:sp>
        <p:nvSpPr>
          <p:cNvPr id="6" name="Slide Number Placeholder 5"/>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
        <p:nvSpPr>
          <p:cNvPr id="3" name="Subtitle 2"/>
          <p:cNvSpPr>
            <a:spLocks noGrp="1"/>
          </p:cNvSpPr>
          <p:nvPr>
            <p:ph type="subTitle" idx="1"/>
          </p:nvPr>
        </p:nvSpPr>
        <p:spPr>
          <a:xfrm>
            <a:off x="1219200" y="3886202"/>
            <a:ext cx="6400800" cy="1752600"/>
          </a:xfrm>
        </p:spPr>
        <p:txBody>
          <a:bodyPr>
            <a:normAutofit/>
          </a:bodyPr>
          <a:lstStyle>
            <a:lvl1pPr marL="0" indent="0" algn="ctr">
              <a:buNone/>
              <a:defRPr sz="1700" baseline="0">
                <a:solidFill>
                  <a:schemeClr val="tx2"/>
                </a:solidFill>
              </a:defRPr>
            </a:lvl1pPr>
            <a:lvl2pPr marL="457106" indent="0" algn="ctr">
              <a:buNone/>
              <a:defRPr>
                <a:solidFill>
                  <a:schemeClr val="tx1">
                    <a:tint val="75000"/>
                  </a:schemeClr>
                </a:solidFill>
              </a:defRPr>
            </a:lvl2pPr>
            <a:lvl3pPr marL="914210" indent="0" algn="ctr">
              <a:buNone/>
              <a:defRPr>
                <a:solidFill>
                  <a:schemeClr val="tx1">
                    <a:tint val="75000"/>
                  </a:schemeClr>
                </a:solidFill>
              </a:defRPr>
            </a:lvl3pPr>
            <a:lvl4pPr marL="1371316" indent="0" algn="ctr">
              <a:buNone/>
              <a:defRPr>
                <a:solidFill>
                  <a:schemeClr val="tx1">
                    <a:tint val="75000"/>
                  </a:schemeClr>
                </a:solidFill>
              </a:defRPr>
            </a:lvl4pPr>
            <a:lvl5pPr marL="1828421" indent="0" algn="ctr">
              <a:buNone/>
              <a:defRPr>
                <a:solidFill>
                  <a:schemeClr val="tx1">
                    <a:tint val="75000"/>
                  </a:schemeClr>
                </a:solidFill>
              </a:defRPr>
            </a:lvl5pPr>
            <a:lvl6pPr marL="2285526" indent="0" algn="ctr">
              <a:buNone/>
              <a:defRPr>
                <a:solidFill>
                  <a:schemeClr val="tx1">
                    <a:tint val="75000"/>
                  </a:schemeClr>
                </a:solidFill>
              </a:defRPr>
            </a:lvl6pPr>
            <a:lvl7pPr marL="2742630" indent="0" algn="ctr">
              <a:buNone/>
              <a:defRPr>
                <a:solidFill>
                  <a:schemeClr val="tx1">
                    <a:tint val="75000"/>
                  </a:schemeClr>
                </a:solidFill>
              </a:defRPr>
            </a:lvl7pPr>
            <a:lvl8pPr marL="3199736" indent="0" algn="ctr">
              <a:buNone/>
              <a:defRPr>
                <a:solidFill>
                  <a:schemeClr val="tx1">
                    <a:tint val="75000"/>
                  </a:schemeClr>
                </a:solidFill>
              </a:defRPr>
            </a:lvl8pPr>
            <a:lvl9pPr marL="3656841"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l-GR" smtClean="0"/>
              <a:t>Στυλ κύριου τίτλου</a:t>
            </a:r>
            <a:endParaRPr lang="en-US" dirty="0"/>
          </a:p>
        </p:txBody>
      </p:sp>
    </p:spTree>
    <p:extLst>
      <p:ext uri="{BB962C8B-B14F-4D97-AF65-F5344CB8AC3E}">
        <p14:creationId xmlns:p14="http://schemas.microsoft.com/office/powerpoint/2010/main" val="996190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4" name="Date Placeholder 3"/>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5" name="Footer Placeholder 4"/>
          <p:cNvSpPr>
            <a:spLocks noGrp="1"/>
          </p:cNvSpPr>
          <p:nvPr>
            <p:ph type="ftr" sz="quarter" idx="11"/>
          </p:nvPr>
        </p:nvSpPr>
        <p:spPr/>
        <p:txBody>
          <a:bodyPr/>
          <a:lstStyle/>
          <a:p>
            <a:endParaRPr lang="el-GR">
              <a:solidFill>
                <a:prstClr val="white"/>
              </a:solidFill>
            </a:endParaRPr>
          </a:p>
        </p:txBody>
      </p:sp>
      <p:sp>
        <p:nvSpPr>
          <p:cNvPr id="6" name="Slide Number Placeholder 5"/>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extLst>
      <p:ext uri="{BB962C8B-B14F-4D97-AF65-F5344CB8AC3E}">
        <p14:creationId xmlns:p14="http://schemas.microsoft.com/office/powerpoint/2010/main" val="33022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1" name="Content Placeholder 10"/>
          <p:cNvSpPr>
            <a:spLocks noGrp="1"/>
          </p:cNvSpPr>
          <p:nvPr>
            <p:ph sz="quarter" idx="13"/>
          </p:nvPr>
        </p:nvSpPr>
        <p:spPr>
          <a:xfrm>
            <a:off x="609602"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09602" y="1600201"/>
            <a:ext cx="3733800" cy="574675"/>
          </a:xfrm>
        </p:spPr>
        <p:txBody>
          <a:bodyPr anchor="b">
            <a:normAutofit/>
          </a:bodyPr>
          <a:lstStyle>
            <a:lvl1pPr marL="0" indent="0">
              <a:buNone/>
              <a:defRPr sz="1700" b="0" i="0" baseline="0">
                <a:solidFill>
                  <a:schemeClr val="tx2"/>
                </a:solidFill>
              </a:defRPr>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800600" y="1600201"/>
            <a:ext cx="3733800" cy="574675"/>
          </a:xfrm>
        </p:spPr>
        <p:txBody>
          <a:bodyPr anchor="b">
            <a:normAutofit/>
          </a:bodyPr>
          <a:lstStyle>
            <a:lvl1pPr marL="0" indent="0">
              <a:buNone/>
              <a:defRPr sz="1700" b="0" i="0" baseline="0">
                <a:solidFill>
                  <a:schemeClr val="tx2"/>
                </a:solidFill>
              </a:defRPr>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A4A1E3FA-946D-4BCB-80FF-85BE5BFFC553}" type="datetimeFigureOut">
              <a:rPr lang="el-GR" smtClean="0"/>
              <a:t>4/2/2016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601" y="4962527"/>
            <a:ext cx="7885113" cy="1362075"/>
          </a:xfrm>
        </p:spPr>
        <p:txBody>
          <a:bodyPr anchor="t"/>
          <a:lstStyle>
            <a:lvl1pPr algn="l">
              <a:defRPr sz="32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609601" y="3462338"/>
            <a:ext cx="7885113" cy="1500187"/>
          </a:xfrm>
        </p:spPr>
        <p:txBody>
          <a:bodyPr anchor="b">
            <a:normAutofit/>
          </a:bodyPr>
          <a:lstStyle>
            <a:lvl1pPr marL="0" indent="0">
              <a:buNone/>
              <a:defRPr sz="1700" baseline="0">
                <a:solidFill>
                  <a:schemeClr val="tx2"/>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5" name="Footer Placeholder 4"/>
          <p:cNvSpPr>
            <a:spLocks noGrp="1"/>
          </p:cNvSpPr>
          <p:nvPr>
            <p:ph type="ftr" sz="quarter" idx="11"/>
          </p:nvPr>
        </p:nvSpPr>
        <p:spPr/>
        <p:txBody>
          <a:bodyPr/>
          <a:lstStyle/>
          <a:p>
            <a:endParaRPr lang="el-GR">
              <a:solidFill>
                <a:prstClr val="white"/>
              </a:solidFill>
            </a:endParaRPr>
          </a:p>
        </p:txBody>
      </p:sp>
      <p:sp>
        <p:nvSpPr>
          <p:cNvPr id="6" name="Slide Number Placeholder 5"/>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2976997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2"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5" name="Date Placeholder 4"/>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6" name="Footer Placeholder 5"/>
          <p:cNvSpPr>
            <a:spLocks noGrp="1"/>
          </p:cNvSpPr>
          <p:nvPr>
            <p:ph type="ftr" sz="quarter" idx="11"/>
          </p:nvPr>
        </p:nvSpPr>
        <p:spPr/>
        <p:txBody>
          <a:bodyPr/>
          <a:lstStyle/>
          <a:p>
            <a:endParaRPr lang="el-GR">
              <a:solidFill>
                <a:prstClr val="white"/>
              </a:solidFill>
            </a:endParaRPr>
          </a:p>
        </p:txBody>
      </p:sp>
      <p:sp>
        <p:nvSpPr>
          <p:cNvPr id="7" name="Slide Number Placeholder 6"/>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2452380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11" name="Content Placeholder 10"/>
          <p:cNvSpPr>
            <a:spLocks noGrp="1"/>
          </p:cNvSpPr>
          <p:nvPr>
            <p:ph sz="quarter" idx="13"/>
          </p:nvPr>
        </p:nvSpPr>
        <p:spPr>
          <a:xfrm>
            <a:off x="609602"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09602" y="1600201"/>
            <a:ext cx="3733800" cy="574675"/>
          </a:xfrm>
        </p:spPr>
        <p:txBody>
          <a:bodyPr anchor="b">
            <a:normAutofit/>
          </a:bodyPr>
          <a:lstStyle>
            <a:lvl1pPr marL="0" indent="0">
              <a:buNone/>
              <a:defRPr sz="1700" b="0" i="0" baseline="0">
                <a:solidFill>
                  <a:schemeClr val="tx2"/>
                </a:solidFill>
              </a:defRPr>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800600" y="1600201"/>
            <a:ext cx="3733800" cy="574675"/>
          </a:xfrm>
        </p:spPr>
        <p:txBody>
          <a:bodyPr anchor="b">
            <a:normAutofit/>
          </a:bodyPr>
          <a:lstStyle>
            <a:lvl1pPr marL="0" indent="0">
              <a:buNone/>
              <a:defRPr sz="1700" b="0" i="0" baseline="0">
                <a:solidFill>
                  <a:schemeClr val="tx2"/>
                </a:solidFill>
              </a:defRPr>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8" name="Footer Placeholder 7"/>
          <p:cNvSpPr>
            <a:spLocks noGrp="1"/>
          </p:cNvSpPr>
          <p:nvPr>
            <p:ph type="ftr" sz="quarter" idx="11"/>
          </p:nvPr>
        </p:nvSpPr>
        <p:spPr/>
        <p:txBody>
          <a:bodyPr/>
          <a:lstStyle/>
          <a:p>
            <a:endParaRPr lang="el-GR">
              <a:solidFill>
                <a:prstClr val="white"/>
              </a:solidFill>
            </a:endParaRPr>
          </a:p>
        </p:txBody>
      </p:sp>
      <p:sp>
        <p:nvSpPr>
          <p:cNvPr id="9" name="Slide Number Placeholder 8"/>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687523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4" name="Footer Placeholder 3"/>
          <p:cNvSpPr>
            <a:spLocks noGrp="1"/>
          </p:cNvSpPr>
          <p:nvPr>
            <p:ph type="ftr" sz="quarter" idx="11"/>
          </p:nvPr>
        </p:nvSpPr>
        <p:spPr/>
        <p:txBody>
          <a:bodyPr/>
          <a:lstStyle/>
          <a:p>
            <a:endParaRPr lang="el-GR">
              <a:solidFill>
                <a:prstClr val="white"/>
              </a:solidFill>
            </a:endParaRPr>
          </a:p>
        </p:txBody>
      </p:sp>
      <p:sp>
        <p:nvSpPr>
          <p:cNvPr id="5" name="Slide Number Placeholder 4"/>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2681078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3" name="Footer Placeholder 2"/>
          <p:cNvSpPr>
            <a:spLocks noGrp="1"/>
          </p:cNvSpPr>
          <p:nvPr>
            <p:ph type="ftr" sz="quarter" idx="11"/>
          </p:nvPr>
        </p:nvSpPr>
        <p:spPr/>
        <p:txBody>
          <a:bodyPr/>
          <a:lstStyle/>
          <a:p>
            <a:endParaRPr lang="el-GR">
              <a:solidFill>
                <a:prstClr val="white"/>
              </a:solidFill>
            </a:endParaRPr>
          </a:p>
        </p:txBody>
      </p:sp>
      <p:sp>
        <p:nvSpPr>
          <p:cNvPr id="4" name="Slide Number Placeholder 3"/>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2491432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a:xfrm>
            <a:off x="612649"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612649" y="2547893"/>
            <a:ext cx="2971800" cy="3167109"/>
          </a:xfrm>
        </p:spPr>
        <p:txBody>
          <a:bodyPr tIns="9142">
            <a:normAutofit/>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6" name="Footer Placeholder 5"/>
          <p:cNvSpPr>
            <a:spLocks noGrp="1"/>
          </p:cNvSpPr>
          <p:nvPr>
            <p:ph type="ftr" sz="quarter" idx="11"/>
          </p:nvPr>
        </p:nvSpPr>
        <p:spPr/>
        <p:txBody>
          <a:bodyPr/>
          <a:lstStyle/>
          <a:p>
            <a:endParaRPr lang="el-GR">
              <a:solidFill>
                <a:prstClr val="white"/>
              </a:solidFill>
            </a:endParaRPr>
          </a:p>
        </p:txBody>
      </p:sp>
      <p:sp>
        <p:nvSpPr>
          <p:cNvPr id="7" name="Slide Number Placeholder 6"/>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40220891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2"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4657344" y="1447802"/>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09602" y="2547892"/>
            <a:ext cx="2971800" cy="2405109"/>
          </a:xfrm>
        </p:spPr>
        <p:txBody>
          <a:bodyPr tIns="9142">
            <a:normAutofit/>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6" name="Footer Placeholder 5"/>
          <p:cNvSpPr>
            <a:spLocks noGrp="1"/>
          </p:cNvSpPr>
          <p:nvPr>
            <p:ph type="ftr" sz="quarter" idx="11"/>
          </p:nvPr>
        </p:nvSpPr>
        <p:spPr/>
        <p:txBody>
          <a:bodyPr/>
          <a:lstStyle/>
          <a:p>
            <a:endParaRPr lang="el-GR">
              <a:solidFill>
                <a:prstClr val="white"/>
              </a:solidFill>
            </a:endParaRPr>
          </a:p>
        </p:txBody>
      </p:sp>
      <p:sp>
        <p:nvSpPr>
          <p:cNvPr id="7" name="Slide Number Placeholder 6"/>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1376289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5" name="Footer Placeholder 4"/>
          <p:cNvSpPr>
            <a:spLocks noGrp="1"/>
          </p:cNvSpPr>
          <p:nvPr>
            <p:ph type="ftr" sz="quarter" idx="11"/>
          </p:nvPr>
        </p:nvSpPr>
        <p:spPr/>
        <p:txBody>
          <a:bodyPr/>
          <a:lstStyle/>
          <a:p>
            <a:endParaRPr lang="el-GR">
              <a:solidFill>
                <a:prstClr val="white"/>
              </a:solidFill>
            </a:endParaRPr>
          </a:p>
        </p:txBody>
      </p:sp>
      <p:sp>
        <p:nvSpPr>
          <p:cNvPr id="6" name="Slide Number Placeholder 5"/>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2290218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A4A1E3FA-946D-4BCB-80FF-85BE5BFFC553}" type="datetimeFigureOut">
              <a:rPr lang="el-GR" smtClean="0">
                <a:solidFill>
                  <a:prstClr val="white"/>
                </a:solidFill>
              </a:rPr>
              <a:pPr/>
              <a:t>4/2/2016</a:t>
            </a:fld>
            <a:endParaRPr lang="el-GR">
              <a:solidFill>
                <a:prstClr val="white"/>
              </a:solidFill>
            </a:endParaRPr>
          </a:p>
        </p:txBody>
      </p:sp>
      <p:sp>
        <p:nvSpPr>
          <p:cNvPr id="5" name="Footer Placeholder 4"/>
          <p:cNvSpPr>
            <a:spLocks noGrp="1"/>
          </p:cNvSpPr>
          <p:nvPr>
            <p:ph type="ftr" sz="quarter" idx="11"/>
          </p:nvPr>
        </p:nvSpPr>
        <p:spPr/>
        <p:txBody>
          <a:bodyPr/>
          <a:lstStyle/>
          <a:p>
            <a:endParaRPr lang="el-GR">
              <a:solidFill>
                <a:prstClr val="white"/>
              </a:solidFill>
            </a:endParaRPr>
          </a:p>
        </p:txBody>
      </p:sp>
      <p:sp>
        <p:nvSpPr>
          <p:cNvPr id="6" name="Slide Number Placeholder 5"/>
          <p:cNvSpPr>
            <a:spLocks noGrp="1"/>
          </p:cNvSpPr>
          <p:nvPr>
            <p:ph type="sldNum" sz="quarter" idx="12"/>
          </p:nvPr>
        </p:nvSpPr>
        <p:spPr/>
        <p:txBody>
          <a:body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8242702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473075"/>
            <a:ext cx="8153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828800"/>
            <a:ext cx="4000500" cy="4038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86300" y="1828800"/>
            <a:ext cx="4000500" cy="4038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solidFill>
                <a:srgbClr val="DFDCB7"/>
              </a:solidFill>
            </a:endParaRPr>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solidFill>
                <a:srgbClr val="DFDCB7"/>
              </a:solidFill>
            </a:endParaRPr>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2DE78F9-8CFC-4655-87E9-79FC926082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4389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4A1E3FA-946D-4BCB-80FF-85BE5BFFC553}" type="datetimeFigureOut">
              <a:rPr lang="el-GR" smtClean="0"/>
              <a:t>4/2/2016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ειμένου 2"/>
          <p:cNvSpPr>
            <a:spLocks noGrp="1"/>
          </p:cNvSpPr>
          <p:nvPr>
            <p:ph type="body"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endParaRPr lang="en-US" altLang="el-GR">
              <a:solidFill>
                <a:prstClr val="white"/>
              </a:solidFill>
            </a:endParaRPr>
          </a:p>
        </p:txBody>
      </p:sp>
      <p:sp>
        <p:nvSpPr>
          <p:cNvPr id="5" name="Θέση υποσέλιδου 4"/>
          <p:cNvSpPr>
            <a:spLocks noGrp="1"/>
          </p:cNvSpPr>
          <p:nvPr>
            <p:ph type="ftr" sz="quarter" idx="11"/>
          </p:nvPr>
        </p:nvSpPr>
        <p:spPr/>
        <p:txBody>
          <a:bodyPr/>
          <a:lstStyle/>
          <a:p>
            <a:endParaRPr lang="en-US" altLang="el-GR">
              <a:solidFill>
                <a:prstClr val="white"/>
              </a:solidFill>
            </a:endParaRPr>
          </a:p>
        </p:txBody>
      </p:sp>
      <p:sp>
        <p:nvSpPr>
          <p:cNvPr id="6" name="Θέση αριθμού διαφάνειας 5"/>
          <p:cNvSpPr>
            <a:spLocks noGrp="1"/>
          </p:cNvSpPr>
          <p:nvPr>
            <p:ph type="sldNum" sz="quarter" idx="12"/>
          </p:nvPr>
        </p:nvSpPr>
        <p:spPr/>
        <p:txBody>
          <a:bodyPr/>
          <a:lstStyle/>
          <a:p>
            <a:fld id="{4099CC1C-C1DC-4660-9CBA-127CF0067673}" type="slidenum">
              <a:rPr lang="en-US" altLang="el-GR" smtClean="0">
                <a:solidFill>
                  <a:prstClr val="white"/>
                </a:solidFill>
              </a:rPr>
              <a:pPr/>
              <a:t>‹#›</a:t>
            </a:fld>
            <a:endParaRPr lang="en-US" altLang="el-GR">
              <a:solidFill>
                <a:prstClr val="white"/>
              </a:solidFill>
            </a:endParaRPr>
          </a:p>
        </p:txBody>
      </p:sp>
    </p:spTree>
    <p:extLst>
      <p:ext uri="{BB962C8B-B14F-4D97-AF65-F5344CB8AC3E}">
        <p14:creationId xmlns:p14="http://schemas.microsoft.com/office/powerpoint/2010/main" val="224105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1E3FA-946D-4BCB-80FF-85BE5BFFC553}" type="datetimeFigureOut">
              <a:rPr lang="el-GR" smtClean="0"/>
              <a:t>4/2/2016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a:xfrm>
            <a:off x="612649"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612649" y="2547893"/>
            <a:ext cx="2971800" cy="3167109"/>
          </a:xfrm>
        </p:spPr>
        <p:txBody>
          <a:bodyPr tIns="9142">
            <a:normAutofit/>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4A1E3FA-946D-4BCB-80FF-85BE5BFFC553}" type="datetimeFigureOut">
              <a:rPr lang="el-GR" smtClean="0"/>
              <a:t>4/2/2016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2" y="1447800"/>
            <a:ext cx="2971800" cy="1097280"/>
          </a:xfrm>
        </p:spPr>
        <p:txBody>
          <a:bodyPr anchor="b"/>
          <a:lstStyle>
            <a:lvl1pPr algn="l">
              <a:defRPr sz="1800" b="0" i="0" cap="none" baseline="0">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4657344" y="1447802"/>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09602" y="2547892"/>
            <a:ext cx="2971800" cy="2405109"/>
          </a:xfrm>
        </p:spPr>
        <p:txBody>
          <a:bodyPr tIns="9142">
            <a:normAutofit/>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4A1E3FA-946D-4BCB-80FF-85BE5BFFC553}" type="datetimeFigureOut">
              <a:rPr lang="el-GR" smtClean="0"/>
              <a:t>4/2/2016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6220C8-F46C-4A8F-95D1-D5BC452CF335}"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6.png"/><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20" tIns="45711" rIns="91420" bIns="45711" rtlCol="0" anchor="b"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09600" y="1600202"/>
            <a:ext cx="7924800" cy="4525963"/>
          </a:xfrm>
          <a:prstGeom prst="rect">
            <a:avLst/>
          </a:prstGeom>
        </p:spPr>
        <p:txBody>
          <a:bodyPr vert="horz" lIns="91420" tIns="45711" rIns="91420" bIns="45711"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5715000" y="6356352"/>
            <a:ext cx="1524000" cy="365125"/>
          </a:xfrm>
          <a:prstGeom prst="rect">
            <a:avLst/>
          </a:prstGeom>
        </p:spPr>
        <p:txBody>
          <a:bodyPr vert="horz" lIns="91420" tIns="45711" rIns="91420" bIns="45711" rtlCol="0" anchor="ctr"/>
          <a:lstStyle>
            <a:lvl1pPr algn="r">
              <a:defRPr sz="1000" strike="noStrike" spc="60" baseline="0">
                <a:solidFill>
                  <a:schemeClr val="tx1"/>
                </a:solidFill>
              </a:defRPr>
            </a:lvl1pPr>
          </a:lstStyle>
          <a:p>
            <a:fld id="{A4A1E3FA-946D-4BCB-80FF-85BE5BFFC553}" type="datetimeFigureOut">
              <a:rPr lang="el-GR" smtClean="0"/>
              <a:t>4/2/2016</a:t>
            </a:fld>
            <a:endParaRPr lang="el-GR"/>
          </a:p>
        </p:txBody>
      </p:sp>
      <p:sp>
        <p:nvSpPr>
          <p:cNvPr id="5" name="Footer Placeholder 4"/>
          <p:cNvSpPr>
            <a:spLocks noGrp="1"/>
          </p:cNvSpPr>
          <p:nvPr>
            <p:ph type="ftr" sz="quarter" idx="3"/>
          </p:nvPr>
        </p:nvSpPr>
        <p:spPr>
          <a:xfrm>
            <a:off x="609600" y="6356352"/>
            <a:ext cx="2895600" cy="365125"/>
          </a:xfrm>
          <a:prstGeom prst="rect">
            <a:avLst/>
          </a:prstGeom>
        </p:spPr>
        <p:txBody>
          <a:bodyPr vert="horz" lIns="91420" tIns="45711" rIns="91420" bIns="45711" rtlCol="0" anchor="ctr"/>
          <a:lstStyle>
            <a:lvl1pPr algn="l">
              <a:defRPr sz="1000" cap="all" spc="60" baseline="0">
                <a:solidFill>
                  <a:schemeClr val="tx1"/>
                </a:solidFill>
              </a:defRPr>
            </a:lvl1pPr>
          </a:lstStyle>
          <a:p>
            <a:endParaRPr lang="el-GR"/>
          </a:p>
        </p:txBody>
      </p:sp>
      <p:sp>
        <p:nvSpPr>
          <p:cNvPr id="6" name="Slide Number Placeholder 5"/>
          <p:cNvSpPr>
            <a:spLocks noGrp="1"/>
          </p:cNvSpPr>
          <p:nvPr>
            <p:ph type="sldNum" sz="quarter" idx="4"/>
          </p:nvPr>
        </p:nvSpPr>
        <p:spPr>
          <a:xfrm>
            <a:off x="7543800" y="6356352"/>
            <a:ext cx="990600" cy="365125"/>
          </a:xfrm>
          <a:prstGeom prst="rect">
            <a:avLst/>
          </a:prstGeom>
        </p:spPr>
        <p:txBody>
          <a:bodyPr vert="horz" lIns="91420" tIns="45711" rIns="91420" bIns="45711" rtlCol="0" anchor="ctr"/>
          <a:lstStyle>
            <a:lvl1pPr algn="r">
              <a:defRPr sz="1100" baseline="0">
                <a:solidFill>
                  <a:schemeClr val="tx1"/>
                </a:solidFill>
              </a:defRPr>
            </a:lvl1pPr>
          </a:lstStyle>
          <a:p>
            <a:fld id="{296220C8-F46C-4A8F-95D1-D5BC452CF335}"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7" r:id="rId12"/>
  </p:sldLayoutIdLst>
  <p:txStyles>
    <p:titleStyle>
      <a:lvl1pPr algn="l" defTabSz="91421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29" indent="-342829"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796" indent="-285690"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2764"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599868"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6974"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079"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184"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8289"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5394"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746061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l-GR"/>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D43AF"/>
        </a:solidFill>
        <a:effectLst/>
      </p:bgPr>
    </p:bg>
    <p:spTree>
      <p:nvGrpSpPr>
        <p:cNvPr id="1" name=""/>
        <p:cNvGrpSpPr/>
        <p:nvPr/>
      </p:nvGrpSpPr>
      <p:grpSpPr>
        <a:xfrm>
          <a:off x="0" y="0"/>
          <a:ext cx="0" cy="0"/>
          <a:chOff x="0" y="0"/>
          <a:chExt cx="0" cy="0"/>
        </a:xfrm>
      </p:grpSpPr>
      <p:sp>
        <p:nvSpPr>
          <p:cNvPr id="7" name="Rectangle 14"/>
          <p:cNvSpPr>
            <a:spLocks noChangeArrowheads="1"/>
          </p:cNvSpPr>
          <p:nvPr/>
        </p:nvSpPr>
        <p:spPr bwMode="auto">
          <a:xfrm>
            <a:off x="0" y="1125538"/>
            <a:ext cx="9144000" cy="142875"/>
          </a:xfrm>
          <a:prstGeom prst="rect">
            <a:avLst/>
          </a:prstGeom>
          <a:solidFill>
            <a:srgbClr val="CDE2EB"/>
          </a:solidFill>
          <a:ln w="9525">
            <a:noFill/>
            <a:miter lim="800000"/>
            <a:headEnd/>
            <a:tailEnd/>
          </a:ln>
          <a:effectLst/>
        </p:spPr>
        <p:txBody>
          <a:bodyPr wrap="none" anchor="ctr"/>
          <a:lstStyle/>
          <a:p>
            <a:pPr defTabSz="914400" fontAlgn="base">
              <a:spcBef>
                <a:spcPct val="0"/>
              </a:spcBef>
              <a:spcAft>
                <a:spcPct val="0"/>
              </a:spcAft>
            </a:pPr>
            <a:endParaRPr lang="en-GB" smtClean="0">
              <a:solidFill>
                <a:srgbClr val="000000"/>
              </a:solidFill>
              <a:cs typeface="Arial" pitchFamily="34" charset="0"/>
            </a:endParaRPr>
          </a:p>
        </p:txBody>
      </p:sp>
      <p:pic>
        <p:nvPicPr>
          <p:cNvPr id="1027" name="Picture 5" descr="elipse 1.png"/>
          <p:cNvPicPr>
            <a:picLocks noChangeAspect="1"/>
          </p:cNvPicPr>
          <p:nvPr/>
        </p:nvPicPr>
        <p:blipFill>
          <a:blip r:embed="rId15">
            <a:lum bright="-30000"/>
            <a:extLst>
              <a:ext uri="{28A0092B-C50C-407E-A947-70E740481C1C}">
                <a14:useLocalDpi xmlns:a14="http://schemas.microsoft.com/office/drawing/2010/main" val="0"/>
              </a:ext>
            </a:extLst>
          </a:blip>
          <a:srcRect l="56711"/>
          <a:stretch>
            <a:fillRect/>
          </a:stretch>
        </p:blipFill>
        <p:spPr bwMode="auto">
          <a:xfrm>
            <a:off x="0" y="428625"/>
            <a:ext cx="261143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elipse 1.png"/>
          <p:cNvPicPr>
            <a:picLocks noChangeAspect="1"/>
          </p:cNvPicPr>
          <p:nvPr/>
        </p:nvPicPr>
        <p:blipFill>
          <a:blip r:embed="rId15">
            <a:lum bright="-30000" contrast="30000"/>
            <a:extLst>
              <a:ext uri="{28A0092B-C50C-407E-A947-70E740481C1C}">
                <a14:useLocalDpi xmlns:a14="http://schemas.microsoft.com/office/drawing/2010/main" val="0"/>
              </a:ext>
            </a:extLst>
          </a:blip>
          <a:srcRect l="56808"/>
          <a:stretch>
            <a:fillRect/>
          </a:stretch>
        </p:blipFill>
        <p:spPr bwMode="auto">
          <a:xfrm>
            <a:off x="6350" y="428625"/>
            <a:ext cx="260508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p:nvSpPr>
        <p:spPr bwMode="auto">
          <a:xfrm>
            <a:off x="0" y="1125538"/>
            <a:ext cx="9144000" cy="142875"/>
          </a:xfrm>
          <a:prstGeom prst="rect">
            <a:avLst/>
          </a:prstGeom>
          <a:solidFill>
            <a:srgbClr val="CDE2EB"/>
          </a:solidFill>
          <a:ln w="9525">
            <a:noFill/>
            <a:miter lim="800000"/>
            <a:headEnd/>
            <a:tailEnd/>
          </a:ln>
          <a:effectLst/>
        </p:spPr>
        <p:txBody>
          <a:bodyPr wrap="none" anchor="ctr"/>
          <a:lstStyle/>
          <a:p>
            <a:pPr defTabSz="914400" fontAlgn="base">
              <a:spcBef>
                <a:spcPct val="0"/>
              </a:spcBef>
              <a:spcAft>
                <a:spcPct val="0"/>
              </a:spcAft>
            </a:pPr>
            <a:endParaRPr lang="en-GB" smtClean="0">
              <a:solidFill>
                <a:srgbClr val="000000"/>
              </a:solidFill>
              <a:cs typeface="Arial" pitchFamily="34" charset="0"/>
            </a:endParaRPr>
          </a:p>
        </p:txBody>
      </p:sp>
      <p:sp>
        <p:nvSpPr>
          <p:cNvPr id="2054" name="Title Placeholder 1"/>
          <p:cNvSpPr>
            <a:spLocks noGrp="1"/>
          </p:cNvSpPr>
          <p:nvPr>
            <p:ph type="title"/>
          </p:nvPr>
        </p:nvSpPr>
        <p:spPr bwMode="auto">
          <a:xfrm>
            <a:off x="250825" y="260350"/>
            <a:ext cx="8642350"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5" name="Text Placeholder 2"/>
          <p:cNvSpPr>
            <a:spLocks noGrp="1"/>
          </p:cNvSpPr>
          <p:nvPr>
            <p:ph type="body" idx="1"/>
          </p:nvPr>
        </p:nvSpPr>
        <p:spPr bwMode="auto">
          <a:xfrm>
            <a:off x="250825" y="1412875"/>
            <a:ext cx="8642350"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2" name="Picture 11"/>
          <p:cNvPicPr>
            <a:picLocks noChangeAspect="1" noChangeArrowheads="1"/>
          </p:cNvPicPr>
          <p:nvPr/>
        </p:nvPicPr>
        <p:blipFill>
          <a:blip r:embed="rId16" cstate="print">
            <a:clrChange>
              <a:clrFrom>
                <a:srgbClr val="5D0C7B"/>
              </a:clrFrom>
              <a:clrTo>
                <a:srgbClr val="5D0C7B">
                  <a:alpha val="0"/>
                </a:srgbClr>
              </a:clrTo>
            </a:clrChange>
            <a:extLst>
              <a:ext uri="{28A0092B-C50C-407E-A947-70E740481C1C}">
                <a14:useLocalDpi xmlns:a14="http://schemas.microsoft.com/office/drawing/2010/main" val="0"/>
              </a:ext>
            </a:extLst>
          </a:blip>
          <a:srcRect/>
          <a:stretch>
            <a:fillRect/>
          </a:stretch>
        </p:blipFill>
        <p:spPr bwMode="auto">
          <a:xfrm>
            <a:off x="7019925" y="6308725"/>
            <a:ext cx="21240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p:cNvSpPr>
            <a:spLocks noGrp="1" noChangeArrowheads="1"/>
          </p:cNvSpPr>
          <p:nvPr>
            <p:ph type="sldNum" sz="quarter" idx="4"/>
          </p:nvPr>
        </p:nvSpPr>
        <p:spPr bwMode="auto">
          <a:xfrm>
            <a:off x="250825"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chemeClr val="bg1"/>
                </a:solidFill>
                <a:effectLst>
                  <a:outerShdw blurRad="38100" dist="38100" dir="2700000" algn="tl">
                    <a:srgbClr val="000000"/>
                  </a:outerShdw>
                </a:effectLst>
              </a:defRPr>
            </a:lvl1pPr>
          </a:lstStyle>
          <a:p>
            <a:pPr defTabSz="914400" fontAlgn="base">
              <a:spcBef>
                <a:spcPct val="0"/>
              </a:spcBef>
              <a:spcAft>
                <a:spcPct val="0"/>
              </a:spcAft>
            </a:pPr>
            <a:fld id="{8CC9B5DC-8B14-486A-8B37-A5406587E242}" type="slidenum">
              <a:rPr lang="en-US" b="1" smtClean="0">
                <a:solidFill>
                  <a:srgbClr val="FFFFFF"/>
                </a:solidFill>
                <a:cs typeface="Arial" pitchFamily="34" charset="0"/>
              </a:rPr>
              <a:pPr defTabSz="914400" fontAlgn="base">
                <a:spcBef>
                  <a:spcPct val="0"/>
                </a:spcBef>
                <a:spcAft>
                  <a:spcPct val="0"/>
                </a:spcAft>
              </a:pPr>
              <a:t>‹#›</a:t>
            </a:fld>
            <a:endParaRPr lang="en-US" b="1" smtClean="0">
              <a:solidFill>
                <a:srgbClr val="FFFFFF"/>
              </a:solidFill>
              <a:cs typeface="Arial" pitchFamily="34" charset="0"/>
            </a:endParaRPr>
          </a:p>
        </p:txBody>
      </p:sp>
    </p:spTree>
    <p:extLst>
      <p:ext uri="{BB962C8B-B14F-4D97-AF65-F5344CB8AC3E}">
        <p14:creationId xmlns:p14="http://schemas.microsoft.com/office/powerpoint/2010/main" val="176285129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ransition>
    <p:wipe dir="r"/>
  </p:transition>
  <p:hf hdr="0" ftr="0" dt="0"/>
  <p:txStyles>
    <p:titleStyle>
      <a:lvl1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lnSpc>
          <a:spcPct val="90000"/>
        </a:lnSpc>
        <a:spcBef>
          <a:spcPct val="40000"/>
        </a:spcBef>
        <a:spcAft>
          <a:spcPct val="0"/>
        </a:spcAft>
        <a:buFont typeface="Arial" pitchFamily="34" charset="0"/>
        <a:buBlip>
          <a:blip r:embed="rId17"/>
        </a:buBlip>
        <a:defRPr sz="26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90000"/>
        </a:lnSpc>
        <a:spcBef>
          <a:spcPct val="25000"/>
        </a:spcBef>
        <a:spcAft>
          <a:spcPct val="0"/>
        </a:spcAft>
        <a:buClr>
          <a:srgbClr val="9BDEFF"/>
        </a:buClr>
        <a:buFont typeface="Wingdings" pitchFamily="2" charset="2"/>
        <a:buChar char="n"/>
        <a:defRPr sz="2400">
          <a:solidFill>
            <a:schemeClr val="bg1"/>
          </a:solidFill>
          <a:effectLst>
            <a:outerShdw blurRad="38100" dist="38100" dir="2700000" algn="tl">
              <a:srgbClr val="000000"/>
            </a:outerShdw>
          </a:effectLst>
          <a:latin typeface="+mn-lt"/>
        </a:defRPr>
      </a:lvl2pPr>
      <a:lvl3pPr marL="1143000" indent="-228600" algn="l" rtl="0" eaLnBrk="0" fontAlgn="base" hangingPunct="0">
        <a:lnSpc>
          <a:spcPct val="90000"/>
        </a:lnSpc>
        <a:spcBef>
          <a:spcPct val="15000"/>
        </a:spcBef>
        <a:spcAft>
          <a:spcPct val="0"/>
        </a:spcAft>
        <a:buClr>
          <a:srgbClr val="9BDEFF"/>
        </a:buClr>
        <a:buSzPct val="120000"/>
        <a:buFont typeface="Arial" pitchFamily="34" charset="0"/>
        <a:buChar char="●"/>
        <a:defRPr sz="2000">
          <a:solidFill>
            <a:schemeClr val="bg1"/>
          </a:solidFill>
          <a:effectLst>
            <a:outerShdw blurRad="38100" dist="38100" dir="2700000" algn="tl">
              <a:srgbClr val="000000"/>
            </a:outerShdw>
          </a:effectLst>
          <a:latin typeface="+mn-lt"/>
        </a:defRPr>
      </a:lvl3pPr>
      <a:lvl4pPr marL="1600200" indent="-228600" algn="l" rtl="0" eaLnBrk="0" fontAlgn="base" hangingPunct="0">
        <a:lnSpc>
          <a:spcPct val="90000"/>
        </a:lnSpc>
        <a:spcBef>
          <a:spcPct val="15000"/>
        </a:spcBef>
        <a:spcAft>
          <a:spcPct val="0"/>
        </a:spcAft>
        <a:buClr>
          <a:srgbClr val="9BDEFF"/>
        </a:buClr>
        <a:buFont typeface="Arial" pitchFamily="34" charset="0"/>
        <a:buChar char="–"/>
        <a:defRPr sz="2000">
          <a:solidFill>
            <a:schemeClr val="bg1"/>
          </a:solidFill>
          <a:effectLst>
            <a:outerShdw blurRad="38100" dist="38100" dir="2700000" algn="tl">
              <a:srgbClr val="000000"/>
            </a:outerShdw>
          </a:effectLst>
          <a:latin typeface="+mn-lt"/>
        </a:defRPr>
      </a:lvl4pPr>
      <a:lvl5pPr marL="2057400" indent="-228600" algn="l" rtl="0" eaLnBrk="0" fontAlgn="base" hangingPunct="0">
        <a:lnSpc>
          <a:spcPct val="90000"/>
        </a:lnSpc>
        <a:spcBef>
          <a:spcPct val="15000"/>
        </a:spcBef>
        <a:spcAft>
          <a:spcPct val="0"/>
        </a:spcAft>
        <a:buClr>
          <a:srgbClr val="9BDEFF"/>
        </a:buClr>
        <a:buFont typeface="Arial" pitchFamily="34" charset="0"/>
        <a:buChar char="»"/>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Font typeface="Arial" charset="0"/>
        <a:buChar char="»"/>
        <a:defRPr sz="2000">
          <a:solidFill>
            <a:schemeClr val="bg1"/>
          </a:solidFill>
          <a:latin typeface="+mn-lt"/>
        </a:defRPr>
      </a:lvl6pPr>
      <a:lvl7pPr marL="2971800" indent="-228600" algn="l" rtl="0" fontAlgn="base">
        <a:spcBef>
          <a:spcPct val="20000"/>
        </a:spcBef>
        <a:spcAft>
          <a:spcPct val="0"/>
        </a:spcAft>
        <a:buFont typeface="Arial" charset="0"/>
        <a:buChar char="»"/>
        <a:defRPr sz="2000">
          <a:solidFill>
            <a:schemeClr val="bg1"/>
          </a:solidFill>
          <a:latin typeface="+mn-lt"/>
        </a:defRPr>
      </a:lvl7pPr>
      <a:lvl8pPr marL="3429000" indent="-228600" algn="l" rtl="0" fontAlgn="base">
        <a:spcBef>
          <a:spcPct val="20000"/>
        </a:spcBef>
        <a:spcAft>
          <a:spcPct val="0"/>
        </a:spcAft>
        <a:buFont typeface="Arial" charset="0"/>
        <a:buChar char="»"/>
        <a:defRPr sz="2000">
          <a:solidFill>
            <a:schemeClr val="bg1"/>
          </a:solidFill>
          <a:latin typeface="+mn-lt"/>
        </a:defRPr>
      </a:lvl8pPr>
      <a:lvl9pPr marL="3886200" indent="-228600" algn="l" rtl="0" fontAlgn="base">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defRPr/>
            </a:pPr>
            <a:endParaRPr lang="el-GR" sz="1200" smtClean="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defTabSz="914400" fontAlgn="base">
              <a:spcBef>
                <a:spcPct val="0"/>
              </a:spcBef>
              <a:spcAft>
                <a:spcPct val="0"/>
              </a:spcAft>
              <a:defRPr/>
            </a:pPr>
            <a:fld id="{2B4F9593-BCB2-4501-BB67-4F8474ED22E2}" type="datetimeFigureOut">
              <a:rPr lang="en-US"/>
              <a:pPr defTabSz="914400" fontAlgn="base">
                <a:spcBef>
                  <a:spcPct val="0"/>
                </a:spcBef>
                <a:spcAft>
                  <a:spcPct val="0"/>
                </a:spcAft>
                <a:defRPr/>
              </a:pPr>
              <a:t>2/4/2016</a:t>
            </a:fld>
            <a:endParaRPr lang="en-US"/>
          </a:p>
        </p:txBody>
      </p:sp>
      <p:sp>
        <p:nvSpPr>
          <p:cNvPr id="3078"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defTabSz="914400" fontAlgn="base">
              <a:spcBef>
                <a:spcPct val="0"/>
              </a:spcBef>
              <a:spcAft>
                <a:spcPct val="0"/>
              </a:spcAft>
              <a:defRPr/>
            </a:pPr>
            <a:endParaRPr lang="el-GR"/>
          </a:p>
        </p:txBody>
      </p:sp>
      <p:sp>
        <p:nvSpPr>
          <p:cNvPr id="3079"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914400" fontAlgn="base">
              <a:spcBef>
                <a:spcPct val="0"/>
              </a:spcBef>
              <a:spcAft>
                <a:spcPct val="0"/>
              </a:spcAft>
              <a:defRPr/>
            </a:pPr>
            <a:fld id="{3C13F3CD-5642-47F7-BADB-9BB441CD7AB2}"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4478305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20" tIns="45711" rIns="91420" bIns="45711" rtlCol="0" anchor="b"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09600" y="1600202"/>
            <a:ext cx="7924800" cy="4525963"/>
          </a:xfrm>
          <a:prstGeom prst="rect">
            <a:avLst/>
          </a:prstGeom>
        </p:spPr>
        <p:txBody>
          <a:bodyPr vert="horz" lIns="91420" tIns="45711" rIns="91420" bIns="45711"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5715000" y="6356352"/>
            <a:ext cx="1524000" cy="365125"/>
          </a:xfrm>
          <a:prstGeom prst="rect">
            <a:avLst/>
          </a:prstGeom>
        </p:spPr>
        <p:txBody>
          <a:bodyPr vert="horz" lIns="91420" tIns="45711" rIns="91420" bIns="45711" rtlCol="0" anchor="ctr"/>
          <a:lstStyle>
            <a:lvl1pPr algn="r">
              <a:defRPr sz="1000" strike="noStrike" spc="60" baseline="0">
                <a:solidFill>
                  <a:schemeClr val="tx1"/>
                </a:solidFill>
              </a:defRPr>
            </a:lvl1pPr>
          </a:lstStyle>
          <a:p>
            <a:fld id="{A4A1E3FA-946D-4BCB-80FF-85BE5BFFC553}" type="datetimeFigureOut">
              <a:rPr lang="el-GR" smtClean="0">
                <a:solidFill>
                  <a:prstClr val="white"/>
                </a:solidFill>
              </a:rPr>
              <a:pPr/>
              <a:t>4/2/2016</a:t>
            </a:fld>
            <a:endParaRPr lang="el-GR">
              <a:solidFill>
                <a:prstClr val="white"/>
              </a:solidFill>
            </a:endParaRPr>
          </a:p>
        </p:txBody>
      </p:sp>
      <p:sp>
        <p:nvSpPr>
          <p:cNvPr id="5" name="Footer Placeholder 4"/>
          <p:cNvSpPr>
            <a:spLocks noGrp="1"/>
          </p:cNvSpPr>
          <p:nvPr>
            <p:ph type="ftr" sz="quarter" idx="3"/>
          </p:nvPr>
        </p:nvSpPr>
        <p:spPr>
          <a:xfrm>
            <a:off x="609600" y="6356352"/>
            <a:ext cx="2895600" cy="365125"/>
          </a:xfrm>
          <a:prstGeom prst="rect">
            <a:avLst/>
          </a:prstGeom>
        </p:spPr>
        <p:txBody>
          <a:bodyPr vert="horz" lIns="91420" tIns="45711" rIns="91420" bIns="45711" rtlCol="0" anchor="ctr"/>
          <a:lstStyle>
            <a:lvl1pPr algn="l">
              <a:defRPr sz="1000" cap="all" spc="60" baseline="0">
                <a:solidFill>
                  <a:schemeClr val="tx1"/>
                </a:solidFill>
              </a:defRPr>
            </a:lvl1pPr>
          </a:lstStyle>
          <a:p>
            <a:endParaRPr lang="el-GR">
              <a:solidFill>
                <a:prstClr val="white"/>
              </a:solidFill>
            </a:endParaRPr>
          </a:p>
        </p:txBody>
      </p:sp>
      <p:sp>
        <p:nvSpPr>
          <p:cNvPr id="6" name="Slide Number Placeholder 5"/>
          <p:cNvSpPr>
            <a:spLocks noGrp="1"/>
          </p:cNvSpPr>
          <p:nvPr>
            <p:ph type="sldNum" sz="quarter" idx="4"/>
          </p:nvPr>
        </p:nvSpPr>
        <p:spPr>
          <a:xfrm>
            <a:off x="7543800" y="6356352"/>
            <a:ext cx="990600" cy="365125"/>
          </a:xfrm>
          <a:prstGeom prst="rect">
            <a:avLst/>
          </a:prstGeom>
        </p:spPr>
        <p:txBody>
          <a:bodyPr vert="horz" lIns="91420" tIns="45711" rIns="91420" bIns="45711" rtlCol="0" anchor="ctr"/>
          <a:lstStyle>
            <a:lvl1pPr algn="r">
              <a:defRPr sz="1100" baseline="0">
                <a:solidFill>
                  <a:schemeClr val="tx1"/>
                </a:solidFill>
              </a:defRPr>
            </a:lvl1pPr>
          </a:lstStyle>
          <a:p>
            <a:fld id="{296220C8-F46C-4A8F-95D1-D5BC452CF335}" type="slidenum">
              <a:rPr lang="el-GR" smtClean="0">
                <a:solidFill>
                  <a:prstClr val="white"/>
                </a:solidFill>
              </a:rPr>
              <a:pPr/>
              <a:t>‹#›</a:t>
            </a:fld>
            <a:endParaRPr lang="el-GR">
              <a:solidFill>
                <a:prstClr val="white"/>
              </a:solidFill>
            </a:endParaRPr>
          </a:p>
        </p:txBody>
      </p:sp>
    </p:spTree>
    <p:extLst>
      <p:ext uri="{BB962C8B-B14F-4D97-AF65-F5344CB8AC3E}">
        <p14:creationId xmlns:p14="http://schemas.microsoft.com/office/powerpoint/2010/main" val="2288986124"/>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l" defTabSz="91421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29" indent="-342829"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796" indent="-285690"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2764"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599868"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6974"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079"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184"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8289"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5394" indent="-228553" algn="l" defTabSz="91421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1.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59.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59.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4.xml"/><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16632"/>
            <a:ext cx="453650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Υπότιτλος 2"/>
          <p:cNvSpPr>
            <a:spLocks noGrp="1"/>
          </p:cNvSpPr>
          <p:nvPr>
            <p:ph type="subTitle" idx="1"/>
          </p:nvPr>
        </p:nvSpPr>
        <p:spPr>
          <a:xfrm>
            <a:off x="683568" y="4653136"/>
            <a:ext cx="7848872" cy="1656184"/>
          </a:xfrm>
        </p:spPr>
        <p:txBody>
          <a:bodyPr>
            <a:normAutofit/>
          </a:bodyPr>
          <a:lstStyle/>
          <a:p>
            <a:r>
              <a:rPr lang="el-GR" sz="1600" b="1" dirty="0" smtClean="0"/>
              <a:t>Κουρέα Καλλιρρόη</a:t>
            </a:r>
          </a:p>
          <a:p>
            <a:r>
              <a:rPr lang="el-GR" sz="1600" dirty="0" smtClean="0"/>
              <a:t>Καρδιολόγος</a:t>
            </a:r>
          </a:p>
          <a:p>
            <a:r>
              <a:rPr lang="el-GR" sz="1400" dirty="0" smtClean="0"/>
              <a:t>Ιατρείο Διακοπής καπνίσματος Β’ Πανεπιστημιακής Καρδιολογικής Κλινικής</a:t>
            </a:r>
          </a:p>
          <a:p>
            <a:r>
              <a:rPr lang="el-GR" sz="1600" dirty="0" smtClean="0"/>
              <a:t>Π.Γ.Ν.ΑΤΤΙΚΟΝ</a:t>
            </a:r>
            <a:endParaRPr lang="el-GR" sz="1600" dirty="0"/>
          </a:p>
        </p:txBody>
      </p:sp>
      <p:sp>
        <p:nvSpPr>
          <p:cNvPr id="2" name="Τίτλος 1"/>
          <p:cNvSpPr>
            <a:spLocks noGrp="1"/>
          </p:cNvSpPr>
          <p:nvPr>
            <p:ph type="ctrTitle"/>
          </p:nvPr>
        </p:nvSpPr>
        <p:spPr>
          <a:xfrm>
            <a:off x="539552" y="2924944"/>
            <a:ext cx="8280920" cy="1512168"/>
          </a:xfrm>
        </p:spPr>
        <p:txBody>
          <a:bodyPr/>
          <a:lstStyle/>
          <a:p>
            <a:r>
              <a:rPr lang="el-GR" sz="2400" b="1" dirty="0" err="1" smtClean="0">
                <a:solidFill>
                  <a:srgbClr val="0070C0"/>
                </a:solidFill>
                <a:latin typeface="+mn-lt"/>
              </a:rPr>
              <a:t>Καπνισμα</a:t>
            </a:r>
            <a:r>
              <a:rPr lang="el-GR" sz="2400" b="1" dirty="0" smtClean="0">
                <a:solidFill>
                  <a:srgbClr val="0070C0"/>
                </a:solidFill>
                <a:latin typeface="+mn-lt"/>
              </a:rPr>
              <a:t> και </a:t>
            </a:r>
            <a:r>
              <a:rPr lang="el-GR" sz="2400" b="1" dirty="0" err="1" smtClean="0">
                <a:solidFill>
                  <a:srgbClr val="0070C0"/>
                </a:solidFill>
                <a:latin typeface="+mn-lt"/>
              </a:rPr>
              <a:t>καρδιαγγειακα</a:t>
            </a:r>
            <a:r>
              <a:rPr lang="el-GR" sz="2400" b="1" dirty="0" smtClean="0">
                <a:solidFill>
                  <a:srgbClr val="0070C0"/>
                </a:solidFill>
                <a:latin typeface="+mn-lt"/>
              </a:rPr>
              <a:t> </a:t>
            </a:r>
            <a:r>
              <a:rPr lang="el-GR" sz="2400" b="1" dirty="0" err="1" smtClean="0">
                <a:solidFill>
                  <a:srgbClr val="0070C0"/>
                </a:solidFill>
                <a:latin typeface="+mn-lt"/>
              </a:rPr>
              <a:t>νοσηματα</a:t>
            </a:r>
            <a:endParaRPr lang="el-GR" sz="2400" b="1" dirty="0">
              <a:solidFill>
                <a:srgbClr val="0070C0"/>
              </a:solidFill>
              <a:latin typeface="+mn-lt"/>
            </a:endParaRPr>
          </a:p>
        </p:txBody>
      </p:sp>
    </p:spTree>
    <p:extLst>
      <p:ext uri="{BB962C8B-B14F-4D97-AF65-F5344CB8AC3E}">
        <p14:creationId xmlns:p14="http://schemas.microsoft.com/office/powerpoint/2010/main" val="3439097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4" name="Straight Connector 8"/>
          <p:cNvCxnSpPr>
            <a:cxnSpLocks noChangeShapeType="1"/>
          </p:cNvCxnSpPr>
          <p:nvPr/>
        </p:nvCxnSpPr>
        <p:spPr bwMode="auto">
          <a:xfrm>
            <a:off x="381000" y="64770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pic>
        <p:nvPicPr>
          <p:cNvPr id="13315" name="Picture 3" descr="JACC_JOURNALS_PPT_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Date Placeholder 3"/>
          <p:cNvSpPr txBox="1">
            <a:spLocks noGrp="1"/>
          </p:cNvSpPr>
          <p:nvPr/>
        </p:nvSpPr>
        <p:spPr bwMode="auto">
          <a:xfrm>
            <a:off x="420688" y="6559550"/>
            <a:ext cx="22669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700" smtClean="0">
                <a:solidFill>
                  <a:srgbClr val="898989"/>
                </a:solidFill>
              </a:rPr>
              <a:t>Date of download: 1/31/2016</a:t>
            </a:r>
          </a:p>
        </p:txBody>
      </p:sp>
      <p:sp>
        <p:nvSpPr>
          <p:cNvPr id="13317" name="Footer Placeholder 4"/>
          <p:cNvSpPr txBox="1">
            <a:spLocks noGrp="1"/>
          </p:cNvSpPr>
          <p:nvPr/>
        </p:nvSpPr>
        <p:spPr bwMode="auto">
          <a:xfrm>
            <a:off x="2743200" y="6559550"/>
            <a:ext cx="61722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n-US" sz="700" smtClean="0">
                <a:solidFill>
                  <a:srgbClr val="898989"/>
                </a:solidFill>
              </a:rPr>
              <a:t>Copyright © The American College of Cardiology. All rights reserved.</a:t>
            </a:r>
          </a:p>
        </p:txBody>
      </p:sp>
      <p:sp>
        <p:nvSpPr>
          <p:cNvPr id="13318" name="Text Placeholder 2"/>
          <p:cNvSpPr txBox="1">
            <a:spLocks/>
          </p:cNvSpPr>
          <p:nvPr/>
        </p:nvSpPr>
        <p:spPr bwMode="auto">
          <a:xfrm>
            <a:off x="304800" y="735013"/>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20000"/>
              </a:spcBef>
              <a:spcAft>
                <a:spcPct val="0"/>
              </a:spcAft>
            </a:pPr>
            <a:r>
              <a:rPr lang="en-US" sz="1200" b="1" smtClean="0">
                <a:solidFill>
                  <a:srgbClr val="000000"/>
                </a:solidFill>
              </a:rPr>
              <a:t>From: Cardiovascular Effects of Exposure to Cigarette Smoke and Electronic Cigarettes: Clinical Perspectives From the Prevention of Cardiovascular Disease Section Leadership Council and Early Career Councils of the American College of Cardiology</a:t>
            </a:r>
          </a:p>
        </p:txBody>
      </p:sp>
      <p:sp>
        <p:nvSpPr>
          <p:cNvPr id="13319" name="Text Placeholder 2"/>
          <p:cNvSpPr txBox="1">
            <a:spLocks/>
          </p:cNvSpPr>
          <p:nvPr/>
        </p:nvSpPr>
        <p:spPr bwMode="auto">
          <a:xfrm>
            <a:off x="304800" y="1344613"/>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20000"/>
              </a:spcBef>
              <a:spcAft>
                <a:spcPct val="0"/>
              </a:spcAft>
            </a:pPr>
            <a:r>
              <a:rPr lang="en-US" sz="800" b="1" smtClean="0">
                <a:solidFill>
                  <a:srgbClr val="000000"/>
                </a:solidFill>
              </a:rPr>
              <a:t>J Am Coll Cardiol. 2015;66(12):1378-1391. doi:10.1016/j.jacc.2015.07.037</a:t>
            </a:r>
          </a:p>
        </p:txBody>
      </p:sp>
      <p:sp>
        <p:nvSpPr>
          <p:cNvPr id="13320" name="Text Placeholder 2"/>
          <p:cNvSpPr txBox="1">
            <a:spLocks/>
          </p:cNvSpPr>
          <p:nvPr/>
        </p:nvSpPr>
        <p:spPr bwMode="auto">
          <a:xfrm>
            <a:off x="609600" y="5562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20000"/>
              </a:spcBef>
              <a:spcAft>
                <a:spcPct val="0"/>
              </a:spcAft>
            </a:pPr>
            <a:r>
              <a:rPr lang="en-US" sz="1000" b="1" dirty="0" smtClean="0">
                <a:solidFill>
                  <a:srgbClr val="000000"/>
                </a:solidFill>
              </a:rPr>
              <a:t>Dose-Response Relationship Between Cigarette Smoke Exposure and Risk for Ischemic Heart Disease Events
Data from studies of environmental tobacco smoke exposure and of active smoking indicate that the relative risk of coronary heart disease events is significantly increased at even low levels of exposure.
</a:t>
            </a:r>
          </a:p>
        </p:txBody>
      </p:sp>
      <p:sp>
        <p:nvSpPr>
          <p:cNvPr id="13321" name="TextBox 11"/>
          <p:cNvSpPr txBox="1">
            <a:spLocks noChangeArrowheads="1"/>
          </p:cNvSpPr>
          <p:nvPr/>
        </p:nvSpPr>
        <p:spPr bwMode="auto">
          <a:xfrm>
            <a:off x="609600" y="52863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1200" b="1" smtClean="0">
                <a:solidFill>
                  <a:srgbClr val="000000"/>
                </a:solidFill>
              </a:rPr>
              <a:t>Figure Legend: </a:t>
            </a:r>
          </a:p>
        </p:txBody>
      </p:sp>
      <p:pic>
        <p:nvPicPr>
          <p:cNvPr id="13322"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996" y="1694372"/>
            <a:ext cx="5472608" cy="3729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Έλλειψη 1"/>
          <p:cNvSpPr/>
          <p:nvPr/>
        </p:nvSpPr>
        <p:spPr>
          <a:xfrm>
            <a:off x="1949996" y="3717032"/>
            <a:ext cx="3126060" cy="2036068"/>
          </a:xfrm>
          <a:prstGeom prst="ellipse">
            <a:avLst/>
          </a:prstGeom>
          <a:solidFill>
            <a:srgbClr val="4F81BD">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287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250825"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42" name="Text Box 2"/>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3200" b="1" dirty="0">
                <a:solidFill>
                  <a:srgbClr val="FFC000"/>
                </a:solidFill>
                <a:latin typeface="Trebuchet MS" pitchFamily="32" charset="0"/>
              </a:rPr>
              <a:t>Ο </a:t>
            </a:r>
            <a:r>
              <a:rPr lang="en-US" sz="3200" b="1" dirty="0" err="1">
                <a:solidFill>
                  <a:srgbClr val="FFC000"/>
                </a:solidFill>
                <a:latin typeface="Trebuchet MS" pitchFamily="32" charset="0"/>
              </a:rPr>
              <a:t>κίνδυνος</a:t>
            </a:r>
            <a:r>
              <a:rPr lang="en-US" sz="3200" b="1" dirty="0">
                <a:solidFill>
                  <a:srgbClr val="FFC000"/>
                </a:solidFill>
                <a:latin typeface="Trebuchet MS" pitchFamily="32" charset="0"/>
              </a:rPr>
              <a:t> </a:t>
            </a:r>
            <a:r>
              <a:rPr lang="en-US" sz="3200" b="1" dirty="0" err="1">
                <a:solidFill>
                  <a:srgbClr val="FFC000"/>
                </a:solidFill>
                <a:latin typeface="Trebuchet MS" pitchFamily="32" charset="0"/>
              </a:rPr>
              <a:t>γι</a:t>
            </a:r>
            <a:r>
              <a:rPr lang="en-US" sz="3200" b="1" dirty="0">
                <a:solidFill>
                  <a:srgbClr val="FFC000"/>
                </a:solidFill>
                <a:latin typeface="Trebuchet MS" pitchFamily="32" charset="0"/>
              </a:rPr>
              <a:t>α εμφάνιση στηθάγχης </a:t>
            </a:r>
          </a:p>
        </p:txBody>
      </p:sp>
      <p:sp>
        <p:nvSpPr>
          <p:cNvPr id="35843" name="Text Box 3"/>
          <p:cNvSpPr txBox="1">
            <a:spLocks noChangeArrowheads="1"/>
          </p:cNvSpPr>
          <p:nvPr/>
        </p:nvSpPr>
        <p:spPr bwMode="auto">
          <a:xfrm>
            <a:off x="733425" y="5919788"/>
            <a:ext cx="7546975"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nSpc>
                <a:spcPct val="85000"/>
              </a:lnSpc>
            </a:pPr>
            <a:r>
              <a:rPr lang="en-US" sz="1500" baseline="30000" dirty="0" err="1">
                <a:solidFill>
                  <a:srgbClr val="FFFF00"/>
                </a:solidFill>
                <a:effectLst>
                  <a:outerShdw blurRad="38100" dist="38100" dir="2700000" algn="tl">
                    <a:srgbClr val="C0C0C0"/>
                  </a:outerShdw>
                </a:effectLst>
                <a:latin typeface="Calibri" pitchFamily="32" charset="0"/>
              </a:rPr>
              <a:t>a</a:t>
            </a:r>
            <a:r>
              <a:rPr lang="en-US" sz="1500" dirty="0" err="1">
                <a:solidFill>
                  <a:srgbClr val="FFFF00"/>
                </a:solidFill>
                <a:effectLst>
                  <a:outerShdw blurRad="38100" dist="38100" dir="2700000" algn="tl">
                    <a:srgbClr val="C0C0C0"/>
                  </a:outerShdw>
                </a:effectLst>
                <a:latin typeface="Calibri" pitchFamily="32" charset="0"/>
              </a:rPr>
              <a:t>The</a:t>
            </a:r>
            <a:r>
              <a:rPr lang="en-US" sz="1500" dirty="0">
                <a:solidFill>
                  <a:srgbClr val="FFFF00"/>
                </a:solidFill>
                <a:effectLst>
                  <a:outerShdw blurRad="38100" dist="38100" dir="2700000" algn="tl">
                    <a:srgbClr val="C0C0C0"/>
                  </a:outerShdw>
                </a:effectLst>
                <a:latin typeface="Calibri" pitchFamily="32" charset="0"/>
              </a:rPr>
              <a:t> probability of an event (developing a disease) occurring in exposed people compared with the probability of the event in non-exposed people. Adjusted for age.   </a:t>
            </a:r>
            <a:r>
              <a:rPr lang="en-US" sz="1500" dirty="0">
                <a:solidFill>
                  <a:srgbClr val="9BDEFF"/>
                </a:solidFill>
                <a:effectLst>
                  <a:outerShdw blurRad="38100" dist="38100" dir="2700000" algn="tl">
                    <a:srgbClr val="C0C0C0"/>
                  </a:outerShdw>
                </a:effectLst>
                <a:latin typeface="Calibri" pitchFamily="32" charset="0"/>
              </a:rPr>
              <a:t>Willett et al (1987) </a:t>
            </a:r>
            <a:r>
              <a:rPr lang="en-US" sz="1500" i="1" dirty="0">
                <a:solidFill>
                  <a:srgbClr val="9BDEFF"/>
                </a:solidFill>
                <a:effectLst>
                  <a:outerShdw blurRad="38100" dist="38100" dir="2700000" algn="tl">
                    <a:srgbClr val="C0C0C0"/>
                  </a:outerShdw>
                </a:effectLst>
                <a:latin typeface="Calibri" pitchFamily="32" charset="0"/>
              </a:rPr>
              <a:t>N </a:t>
            </a:r>
            <a:r>
              <a:rPr lang="en-US" sz="1500" i="1" dirty="0" err="1">
                <a:solidFill>
                  <a:srgbClr val="9BDEFF"/>
                </a:solidFill>
                <a:effectLst>
                  <a:outerShdw blurRad="38100" dist="38100" dir="2700000" algn="tl">
                    <a:srgbClr val="C0C0C0"/>
                  </a:outerShdw>
                </a:effectLst>
                <a:latin typeface="Calibri" pitchFamily="32" charset="0"/>
              </a:rPr>
              <a:t>Engl</a:t>
            </a:r>
            <a:r>
              <a:rPr lang="en-US" sz="1500" i="1" dirty="0">
                <a:solidFill>
                  <a:srgbClr val="9BDEFF"/>
                </a:solidFill>
                <a:effectLst>
                  <a:outerShdw blurRad="38100" dist="38100" dir="2700000" algn="tl">
                    <a:srgbClr val="C0C0C0"/>
                  </a:outerShdw>
                </a:effectLst>
                <a:latin typeface="Calibri" pitchFamily="32" charset="0"/>
              </a:rPr>
              <a:t> J Med</a:t>
            </a:r>
            <a:r>
              <a:rPr lang="en-US" sz="1500" dirty="0">
                <a:solidFill>
                  <a:srgbClr val="9BDEFF"/>
                </a:solidFill>
                <a:effectLst>
                  <a:outerShdw blurRad="38100" dist="38100" dir="2700000" algn="tl">
                    <a:srgbClr val="C0C0C0"/>
                  </a:outerShdw>
                </a:effectLst>
                <a:latin typeface="Calibri" pitchFamily="32" charset="0"/>
              </a:rPr>
              <a:t> 317(21): 1303-1309</a:t>
            </a:r>
          </a:p>
        </p:txBody>
      </p:sp>
      <p:grpSp>
        <p:nvGrpSpPr>
          <p:cNvPr id="35844" name="Group 4"/>
          <p:cNvGrpSpPr>
            <a:grpSpLocks/>
          </p:cNvGrpSpPr>
          <p:nvPr/>
        </p:nvGrpSpPr>
        <p:grpSpPr bwMode="auto">
          <a:xfrm>
            <a:off x="1008063" y="1573213"/>
            <a:ext cx="6840537" cy="4371975"/>
            <a:chOff x="635" y="991"/>
            <a:chExt cx="4309" cy="2754"/>
          </a:xfrm>
        </p:grpSpPr>
        <p:sp>
          <p:nvSpPr>
            <p:cNvPr id="35845" name="Text Box 5"/>
            <p:cNvSpPr txBox="1">
              <a:spLocks noChangeArrowheads="1"/>
            </p:cNvSpPr>
            <p:nvPr/>
          </p:nvSpPr>
          <p:spPr bwMode="auto">
            <a:xfrm rot="16200000">
              <a:off x="-207" y="1878"/>
              <a:ext cx="1935"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000" b="1">
                  <a:solidFill>
                    <a:srgbClr val="FFFFFF"/>
                  </a:solidFill>
                  <a:effectLst>
                    <a:outerShdw blurRad="38100" dist="38100" dir="2700000" algn="tl">
                      <a:srgbClr val="C0C0C0"/>
                    </a:outerShdw>
                  </a:effectLst>
                  <a:latin typeface="Calibri" pitchFamily="32" charset="0"/>
                </a:rPr>
                <a:t>Σχετικός κίνδυνος (95% CI)</a:t>
              </a:r>
              <a:r>
                <a:rPr lang="en-US" sz="2000" b="1" baseline="30000">
                  <a:solidFill>
                    <a:srgbClr val="FFFFFF"/>
                  </a:solidFill>
                  <a:effectLst>
                    <a:outerShdw blurRad="38100" dist="38100" dir="2700000" algn="tl">
                      <a:srgbClr val="C0C0C0"/>
                    </a:outerShdw>
                  </a:effectLst>
                  <a:latin typeface="Calibri" pitchFamily="32" charset="0"/>
                </a:rPr>
                <a:t>a</a:t>
              </a:r>
            </a:p>
          </p:txBody>
        </p:sp>
        <p:sp>
          <p:nvSpPr>
            <p:cNvPr id="35846" name="Text Box 6"/>
            <p:cNvSpPr txBox="1">
              <a:spLocks noChangeArrowheads="1"/>
            </p:cNvSpPr>
            <p:nvPr/>
          </p:nvSpPr>
          <p:spPr bwMode="auto">
            <a:xfrm>
              <a:off x="2123" y="3060"/>
              <a:ext cx="891"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000">
                  <a:solidFill>
                    <a:srgbClr val="FFFFFF"/>
                  </a:solidFill>
                  <a:effectLst>
                    <a:outerShdw blurRad="38100" dist="38100" dir="2700000" algn="tl">
                      <a:srgbClr val="C0C0C0"/>
                    </a:outerShdw>
                  </a:effectLst>
                  <a:latin typeface="Calibri" pitchFamily="32" charset="0"/>
                </a:rPr>
                <a:t>1-14/ημέρα</a:t>
              </a:r>
            </a:p>
          </p:txBody>
        </p:sp>
        <p:sp>
          <p:nvSpPr>
            <p:cNvPr id="35847" name="Text Box 7"/>
            <p:cNvSpPr txBox="1">
              <a:spLocks noChangeArrowheads="1"/>
            </p:cNvSpPr>
            <p:nvPr/>
          </p:nvSpPr>
          <p:spPr bwMode="auto">
            <a:xfrm>
              <a:off x="1059" y="3060"/>
              <a:ext cx="1054"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000" b="1">
                  <a:solidFill>
                    <a:srgbClr val="FFFFFF"/>
                  </a:solidFill>
                  <a:effectLst>
                    <a:outerShdw blurRad="38100" dist="38100" dir="2700000" algn="tl">
                      <a:srgbClr val="C0C0C0"/>
                    </a:outerShdw>
                  </a:effectLst>
                  <a:latin typeface="Calibri" pitchFamily="32" charset="0"/>
                </a:rPr>
                <a:t>Μη καπνιστές</a:t>
              </a:r>
            </a:p>
          </p:txBody>
        </p:sp>
        <p:sp>
          <p:nvSpPr>
            <p:cNvPr id="35848" name="Text Box 8"/>
            <p:cNvSpPr txBox="1">
              <a:spLocks noChangeArrowheads="1"/>
            </p:cNvSpPr>
            <p:nvPr/>
          </p:nvSpPr>
          <p:spPr bwMode="auto">
            <a:xfrm>
              <a:off x="3056" y="3079"/>
              <a:ext cx="908"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a:solidFill>
                    <a:srgbClr val="FFFFFF"/>
                  </a:solidFill>
                  <a:effectLst>
                    <a:outerShdw blurRad="38100" dist="38100" dir="2700000" algn="tl">
                      <a:srgbClr val="C0C0C0"/>
                    </a:outerShdw>
                  </a:effectLst>
                  <a:latin typeface="Calibri" pitchFamily="32" charset="0"/>
                </a:rPr>
                <a:t>15-24/ημέρα</a:t>
              </a:r>
            </a:p>
          </p:txBody>
        </p:sp>
        <p:sp>
          <p:nvSpPr>
            <p:cNvPr id="35849" name="Text Box 9"/>
            <p:cNvSpPr txBox="1">
              <a:spLocks noChangeArrowheads="1"/>
            </p:cNvSpPr>
            <p:nvPr/>
          </p:nvSpPr>
          <p:spPr bwMode="auto">
            <a:xfrm>
              <a:off x="3917" y="3060"/>
              <a:ext cx="954"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000">
                  <a:solidFill>
                    <a:srgbClr val="FFFFFF"/>
                  </a:solidFill>
                  <a:effectLst>
                    <a:outerShdw blurRad="38100" dist="38100" dir="2700000" algn="tl">
                      <a:srgbClr val="C0C0C0"/>
                    </a:outerShdw>
                  </a:effectLst>
                  <a:latin typeface="Symbol" pitchFamily="16" charset="2"/>
                </a:rPr>
                <a:t></a:t>
              </a:r>
              <a:r>
                <a:rPr lang="en-US" sz="2000">
                  <a:solidFill>
                    <a:srgbClr val="FFFFFF"/>
                  </a:solidFill>
                  <a:effectLst>
                    <a:outerShdw blurRad="38100" dist="38100" dir="2700000" algn="tl">
                      <a:srgbClr val="C0C0C0"/>
                    </a:outerShdw>
                  </a:effectLst>
                  <a:latin typeface="Calibri" pitchFamily="32" charset="0"/>
                </a:rPr>
                <a:t>25/ημέρα</a:t>
              </a:r>
            </a:p>
          </p:txBody>
        </p:sp>
        <p:sp>
          <p:nvSpPr>
            <p:cNvPr id="35850" name="Rectangle 10"/>
            <p:cNvSpPr>
              <a:spLocks noChangeArrowheads="1"/>
            </p:cNvSpPr>
            <p:nvPr/>
          </p:nvSpPr>
          <p:spPr bwMode="auto">
            <a:xfrm>
              <a:off x="2477" y="3362"/>
              <a:ext cx="2077"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FFFF"/>
                  </a:solidFill>
                  <a:effectLst>
                    <a:outerShdw blurRad="38100" dist="38100" dir="2700000" algn="tl">
                      <a:srgbClr val="C0C0C0"/>
                    </a:outerShdw>
                  </a:effectLst>
                  <a:latin typeface="Calibri" pitchFamily="32" charset="0"/>
                </a:rPr>
                <a:t>Τσιγάρα/ημέρα</a:t>
              </a:r>
              <a:br>
                <a:rPr lang="en-US" sz="2000">
                  <a:solidFill>
                    <a:srgbClr val="FFFFFF"/>
                  </a:solidFill>
                  <a:effectLst>
                    <a:outerShdw blurRad="38100" dist="38100" dir="2700000" algn="tl">
                      <a:srgbClr val="C0C0C0"/>
                    </a:outerShdw>
                  </a:effectLst>
                  <a:latin typeface="Calibri" pitchFamily="32" charset="0"/>
                </a:rPr>
              </a:br>
              <a:r>
                <a:rPr lang="en-US" sz="2000" b="1">
                  <a:solidFill>
                    <a:srgbClr val="FFFFFF"/>
                  </a:solidFill>
                  <a:effectLst>
                    <a:outerShdw blurRad="38100" dist="38100" dir="2700000" algn="tl">
                      <a:srgbClr val="C0C0C0"/>
                    </a:outerShdw>
                  </a:effectLst>
                  <a:latin typeface="Calibri" pitchFamily="32" charset="0"/>
                </a:rPr>
                <a:t>Καπνιστές</a:t>
              </a:r>
            </a:p>
          </p:txBody>
        </p:sp>
        <p:sp>
          <p:nvSpPr>
            <p:cNvPr id="35851" name="Line 11"/>
            <p:cNvSpPr>
              <a:spLocks noChangeShapeType="1"/>
            </p:cNvSpPr>
            <p:nvPr/>
          </p:nvSpPr>
          <p:spPr bwMode="auto">
            <a:xfrm>
              <a:off x="2013" y="3338"/>
              <a:ext cx="2905"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5852" name="Text Box 12"/>
            <p:cNvSpPr txBox="1">
              <a:spLocks noChangeArrowheads="1"/>
            </p:cNvSpPr>
            <p:nvPr/>
          </p:nvSpPr>
          <p:spPr bwMode="auto">
            <a:xfrm>
              <a:off x="2512" y="2156"/>
              <a:ext cx="317"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l-GR" sz="2000">
                  <a:solidFill>
                    <a:srgbClr val="FFFF00"/>
                  </a:solidFill>
                  <a:effectLst>
                    <a:outerShdw blurRad="38100" dist="38100" dir="2700000" algn="tl">
                      <a:srgbClr val="C0C0C0"/>
                    </a:outerShdw>
                  </a:effectLst>
                  <a:latin typeface="Calibri" pitchFamily="32" charset="0"/>
                </a:rPr>
                <a:t>1.6</a:t>
              </a:r>
            </a:p>
          </p:txBody>
        </p:sp>
        <p:sp>
          <p:nvSpPr>
            <p:cNvPr id="35853" name="Text Box 13"/>
            <p:cNvSpPr txBox="1">
              <a:spLocks noChangeArrowheads="1"/>
            </p:cNvSpPr>
            <p:nvPr/>
          </p:nvSpPr>
          <p:spPr bwMode="auto">
            <a:xfrm>
              <a:off x="1423" y="2383"/>
              <a:ext cx="317"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l-GR" sz="2000">
                  <a:solidFill>
                    <a:srgbClr val="FFFF00"/>
                  </a:solidFill>
                  <a:effectLst>
                    <a:outerShdw blurRad="38100" dist="38100" dir="2700000" algn="tl">
                      <a:srgbClr val="C0C0C0"/>
                    </a:outerShdw>
                  </a:effectLst>
                  <a:latin typeface="Calibri" pitchFamily="32" charset="0"/>
                </a:rPr>
                <a:t>1.0</a:t>
              </a:r>
            </a:p>
          </p:txBody>
        </p:sp>
        <p:sp>
          <p:nvSpPr>
            <p:cNvPr id="35854" name="Text Box 14"/>
            <p:cNvSpPr txBox="1">
              <a:spLocks noChangeArrowheads="1"/>
            </p:cNvSpPr>
            <p:nvPr/>
          </p:nvSpPr>
          <p:spPr bwMode="auto">
            <a:xfrm>
              <a:off x="3466" y="1963"/>
              <a:ext cx="317"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l-GR" sz="2000">
                  <a:solidFill>
                    <a:srgbClr val="FFFF00"/>
                  </a:solidFill>
                  <a:effectLst>
                    <a:outerShdw blurRad="38100" dist="38100" dir="2700000" algn="tl">
                      <a:srgbClr val="C0C0C0"/>
                    </a:outerShdw>
                  </a:effectLst>
                  <a:latin typeface="Calibri" pitchFamily="32" charset="0"/>
                </a:rPr>
                <a:t>2.0</a:t>
              </a:r>
            </a:p>
          </p:txBody>
        </p:sp>
        <p:sp>
          <p:nvSpPr>
            <p:cNvPr id="35855" name="Text Box 15"/>
            <p:cNvSpPr txBox="1">
              <a:spLocks noChangeArrowheads="1"/>
            </p:cNvSpPr>
            <p:nvPr/>
          </p:nvSpPr>
          <p:spPr bwMode="auto">
            <a:xfrm>
              <a:off x="4413" y="1755"/>
              <a:ext cx="317"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l-GR" sz="2000">
                  <a:solidFill>
                    <a:srgbClr val="FFFF00"/>
                  </a:solidFill>
                  <a:effectLst>
                    <a:outerShdw blurRad="38100" dist="38100" dir="2700000" algn="tl">
                      <a:srgbClr val="C0C0C0"/>
                    </a:outerShdw>
                  </a:effectLst>
                  <a:latin typeface="Calibri" pitchFamily="32" charset="0"/>
                </a:rPr>
                <a:t>2.6</a:t>
              </a:r>
            </a:p>
          </p:txBody>
        </p:sp>
        <p:grpSp>
          <p:nvGrpSpPr>
            <p:cNvPr id="35856" name="Group 16"/>
            <p:cNvGrpSpPr>
              <a:grpSpLocks/>
            </p:cNvGrpSpPr>
            <p:nvPr/>
          </p:nvGrpSpPr>
          <p:grpSpPr bwMode="auto">
            <a:xfrm>
              <a:off x="1092" y="991"/>
              <a:ext cx="3849" cy="2029"/>
              <a:chOff x="1092" y="991"/>
              <a:chExt cx="3849" cy="2029"/>
            </a:xfrm>
          </p:grpSpPr>
          <p:sp>
            <p:nvSpPr>
              <p:cNvPr id="35857" name="Line 17"/>
              <p:cNvSpPr>
                <a:spLocks noChangeShapeType="1"/>
              </p:cNvSpPr>
              <p:nvPr/>
            </p:nvSpPr>
            <p:spPr bwMode="auto">
              <a:xfrm>
                <a:off x="1092" y="2612"/>
                <a:ext cx="3850"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5858" name="Line 18"/>
              <p:cNvSpPr>
                <a:spLocks noChangeShapeType="1"/>
              </p:cNvSpPr>
              <p:nvPr/>
            </p:nvSpPr>
            <p:spPr bwMode="auto">
              <a:xfrm>
                <a:off x="1092" y="2208"/>
                <a:ext cx="3850"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5859" name="Line 19"/>
              <p:cNvSpPr>
                <a:spLocks noChangeShapeType="1"/>
              </p:cNvSpPr>
              <p:nvPr/>
            </p:nvSpPr>
            <p:spPr bwMode="auto">
              <a:xfrm>
                <a:off x="1092" y="1798"/>
                <a:ext cx="3850"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5860" name="Line 20"/>
              <p:cNvSpPr>
                <a:spLocks noChangeShapeType="1"/>
              </p:cNvSpPr>
              <p:nvPr/>
            </p:nvSpPr>
            <p:spPr bwMode="auto">
              <a:xfrm>
                <a:off x="1092" y="1396"/>
                <a:ext cx="3850"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5861" name="Line 21"/>
              <p:cNvSpPr>
                <a:spLocks noChangeShapeType="1"/>
              </p:cNvSpPr>
              <p:nvPr/>
            </p:nvSpPr>
            <p:spPr bwMode="auto">
              <a:xfrm>
                <a:off x="1092" y="991"/>
                <a:ext cx="3850"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5862" name="Rectangle 22"/>
              <p:cNvSpPr>
                <a:spLocks noChangeArrowheads="1"/>
              </p:cNvSpPr>
              <p:nvPr/>
            </p:nvSpPr>
            <p:spPr bwMode="auto">
              <a:xfrm>
                <a:off x="1767" y="2623"/>
                <a:ext cx="15" cy="398"/>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63" name="Rectangle 23"/>
              <p:cNvSpPr>
                <a:spLocks noChangeArrowheads="1"/>
              </p:cNvSpPr>
              <p:nvPr/>
            </p:nvSpPr>
            <p:spPr bwMode="auto">
              <a:xfrm>
                <a:off x="1389" y="3015"/>
                <a:ext cx="395" cy="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64" name="Rectangle 24"/>
              <p:cNvSpPr>
                <a:spLocks noChangeArrowheads="1"/>
              </p:cNvSpPr>
              <p:nvPr/>
            </p:nvSpPr>
            <p:spPr bwMode="auto">
              <a:xfrm>
                <a:off x="2732" y="2376"/>
                <a:ext cx="15" cy="64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65" name="Rectangle 25"/>
              <p:cNvSpPr>
                <a:spLocks noChangeArrowheads="1"/>
              </p:cNvSpPr>
              <p:nvPr/>
            </p:nvSpPr>
            <p:spPr bwMode="auto">
              <a:xfrm>
                <a:off x="2351" y="3015"/>
                <a:ext cx="395" cy="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66" name="Rectangle 26"/>
              <p:cNvSpPr>
                <a:spLocks noChangeArrowheads="1"/>
              </p:cNvSpPr>
              <p:nvPr/>
            </p:nvSpPr>
            <p:spPr bwMode="auto">
              <a:xfrm>
                <a:off x="3690" y="2218"/>
                <a:ext cx="15" cy="802"/>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67" name="Rectangle 27"/>
              <p:cNvSpPr>
                <a:spLocks noChangeArrowheads="1"/>
              </p:cNvSpPr>
              <p:nvPr/>
            </p:nvSpPr>
            <p:spPr bwMode="auto">
              <a:xfrm>
                <a:off x="3314" y="3015"/>
                <a:ext cx="390" cy="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68" name="Rectangle 28"/>
              <p:cNvSpPr>
                <a:spLocks noChangeArrowheads="1"/>
              </p:cNvSpPr>
              <p:nvPr/>
            </p:nvSpPr>
            <p:spPr bwMode="auto">
              <a:xfrm>
                <a:off x="4654" y="1971"/>
                <a:ext cx="15" cy="1049"/>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69" name="Rectangle 29"/>
              <p:cNvSpPr>
                <a:spLocks noChangeArrowheads="1"/>
              </p:cNvSpPr>
              <p:nvPr/>
            </p:nvSpPr>
            <p:spPr bwMode="auto">
              <a:xfrm>
                <a:off x="4274" y="3015"/>
                <a:ext cx="395" cy="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0" name="Rectangle 30"/>
              <p:cNvSpPr>
                <a:spLocks noChangeArrowheads="1"/>
              </p:cNvSpPr>
              <p:nvPr/>
            </p:nvSpPr>
            <p:spPr bwMode="auto">
              <a:xfrm>
                <a:off x="1379" y="2612"/>
                <a:ext cx="391" cy="19"/>
              </a:xfrm>
              <a:prstGeom prst="rect">
                <a:avLst/>
              </a:prstGeom>
              <a:solidFill>
                <a:srgbClr val="4EE25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1" name="Rectangle 31"/>
              <p:cNvSpPr>
                <a:spLocks noChangeArrowheads="1"/>
              </p:cNvSpPr>
              <p:nvPr/>
            </p:nvSpPr>
            <p:spPr bwMode="auto">
              <a:xfrm>
                <a:off x="1379" y="2631"/>
                <a:ext cx="391" cy="20"/>
              </a:xfrm>
              <a:prstGeom prst="rect">
                <a:avLst/>
              </a:prstGeom>
              <a:solidFill>
                <a:srgbClr val="4EE15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2" name="Rectangle 32"/>
              <p:cNvSpPr>
                <a:spLocks noChangeArrowheads="1"/>
              </p:cNvSpPr>
              <p:nvPr/>
            </p:nvSpPr>
            <p:spPr bwMode="auto">
              <a:xfrm>
                <a:off x="1379" y="2651"/>
                <a:ext cx="391" cy="10"/>
              </a:xfrm>
              <a:prstGeom prst="rect">
                <a:avLst/>
              </a:prstGeom>
              <a:solidFill>
                <a:srgbClr val="4DE15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3" name="Rectangle 33"/>
              <p:cNvSpPr>
                <a:spLocks noChangeArrowheads="1"/>
              </p:cNvSpPr>
              <p:nvPr/>
            </p:nvSpPr>
            <p:spPr bwMode="auto">
              <a:xfrm>
                <a:off x="1379" y="2662"/>
                <a:ext cx="391" cy="15"/>
              </a:xfrm>
              <a:prstGeom prst="rect">
                <a:avLst/>
              </a:prstGeom>
              <a:solidFill>
                <a:srgbClr val="4DE05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4" name="Rectangle 34"/>
              <p:cNvSpPr>
                <a:spLocks noChangeArrowheads="1"/>
              </p:cNvSpPr>
              <p:nvPr/>
            </p:nvSpPr>
            <p:spPr bwMode="auto">
              <a:xfrm>
                <a:off x="1379" y="2676"/>
                <a:ext cx="391" cy="15"/>
              </a:xfrm>
              <a:prstGeom prst="rect">
                <a:avLst/>
              </a:prstGeom>
              <a:solidFill>
                <a:srgbClr val="4DDF5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5" name="Rectangle 35"/>
              <p:cNvSpPr>
                <a:spLocks noChangeArrowheads="1"/>
              </p:cNvSpPr>
              <p:nvPr/>
            </p:nvSpPr>
            <p:spPr bwMode="auto">
              <a:xfrm>
                <a:off x="1379" y="2691"/>
                <a:ext cx="391" cy="5"/>
              </a:xfrm>
              <a:prstGeom prst="rect">
                <a:avLst/>
              </a:prstGeom>
              <a:solidFill>
                <a:srgbClr val="4DDE5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6" name="Rectangle 36"/>
              <p:cNvSpPr>
                <a:spLocks noChangeArrowheads="1"/>
              </p:cNvSpPr>
              <p:nvPr/>
            </p:nvSpPr>
            <p:spPr bwMode="auto">
              <a:xfrm>
                <a:off x="1379" y="2696"/>
                <a:ext cx="391" cy="9"/>
              </a:xfrm>
              <a:prstGeom prst="rect">
                <a:avLst/>
              </a:prstGeom>
              <a:solidFill>
                <a:srgbClr val="4CDE5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7" name="Rectangle 37"/>
              <p:cNvSpPr>
                <a:spLocks noChangeArrowheads="1"/>
              </p:cNvSpPr>
              <p:nvPr/>
            </p:nvSpPr>
            <p:spPr bwMode="auto">
              <a:xfrm>
                <a:off x="1379" y="2706"/>
                <a:ext cx="391" cy="10"/>
              </a:xfrm>
              <a:prstGeom prst="rect">
                <a:avLst/>
              </a:prstGeom>
              <a:solidFill>
                <a:srgbClr val="4CDD5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8" name="Rectangle 38"/>
              <p:cNvSpPr>
                <a:spLocks noChangeArrowheads="1"/>
              </p:cNvSpPr>
              <p:nvPr/>
            </p:nvSpPr>
            <p:spPr bwMode="auto">
              <a:xfrm>
                <a:off x="1379" y="2715"/>
                <a:ext cx="391" cy="5"/>
              </a:xfrm>
              <a:prstGeom prst="rect">
                <a:avLst/>
              </a:prstGeom>
              <a:solidFill>
                <a:srgbClr val="4CDC5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79" name="Rectangle 39"/>
              <p:cNvSpPr>
                <a:spLocks noChangeArrowheads="1"/>
              </p:cNvSpPr>
              <p:nvPr/>
            </p:nvSpPr>
            <p:spPr bwMode="auto">
              <a:xfrm>
                <a:off x="1379" y="2720"/>
                <a:ext cx="391" cy="10"/>
              </a:xfrm>
              <a:prstGeom prst="rect">
                <a:avLst/>
              </a:prstGeom>
              <a:solidFill>
                <a:srgbClr val="4CDB5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0" name="Rectangle 40"/>
              <p:cNvSpPr>
                <a:spLocks noChangeArrowheads="1"/>
              </p:cNvSpPr>
              <p:nvPr/>
            </p:nvSpPr>
            <p:spPr bwMode="auto">
              <a:xfrm>
                <a:off x="1379" y="2730"/>
                <a:ext cx="391" cy="10"/>
              </a:xfrm>
              <a:prstGeom prst="rect">
                <a:avLst/>
              </a:prstGeom>
              <a:solidFill>
                <a:srgbClr val="4BDA5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1" name="Rectangle 41"/>
              <p:cNvSpPr>
                <a:spLocks noChangeArrowheads="1"/>
              </p:cNvSpPr>
              <p:nvPr/>
            </p:nvSpPr>
            <p:spPr bwMode="auto">
              <a:xfrm>
                <a:off x="1379" y="2739"/>
                <a:ext cx="391" cy="10"/>
              </a:xfrm>
              <a:prstGeom prst="rect">
                <a:avLst/>
              </a:prstGeom>
              <a:solidFill>
                <a:srgbClr val="4BD95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2" name="Rectangle 42"/>
              <p:cNvSpPr>
                <a:spLocks noChangeArrowheads="1"/>
              </p:cNvSpPr>
              <p:nvPr/>
            </p:nvSpPr>
            <p:spPr bwMode="auto">
              <a:xfrm>
                <a:off x="1379" y="2749"/>
                <a:ext cx="391" cy="5"/>
              </a:xfrm>
              <a:prstGeom prst="rect">
                <a:avLst/>
              </a:prstGeom>
              <a:solidFill>
                <a:srgbClr val="4AD85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3" name="Rectangle 43"/>
              <p:cNvSpPr>
                <a:spLocks noChangeArrowheads="1"/>
              </p:cNvSpPr>
              <p:nvPr/>
            </p:nvSpPr>
            <p:spPr bwMode="auto">
              <a:xfrm>
                <a:off x="1379" y="2754"/>
                <a:ext cx="391" cy="5"/>
              </a:xfrm>
              <a:prstGeom prst="rect">
                <a:avLst/>
              </a:prstGeom>
              <a:solidFill>
                <a:srgbClr val="4AD75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4" name="Rectangle 44"/>
              <p:cNvSpPr>
                <a:spLocks noChangeArrowheads="1"/>
              </p:cNvSpPr>
              <p:nvPr/>
            </p:nvSpPr>
            <p:spPr bwMode="auto">
              <a:xfrm>
                <a:off x="1379" y="2759"/>
                <a:ext cx="391" cy="5"/>
              </a:xfrm>
              <a:prstGeom prst="rect">
                <a:avLst/>
              </a:prstGeom>
              <a:solidFill>
                <a:srgbClr val="4AD65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5" name="Rectangle 45"/>
              <p:cNvSpPr>
                <a:spLocks noChangeArrowheads="1"/>
              </p:cNvSpPr>
              <p:nvPr/>
            </p:nvSpPr>
            <p:spPr bwMode="auto">
              <a:xfrm>
                <a:off x="1379" y="2764"/>
                <a:ext cx="391" cy="10"/>
              </a:xfrm>
              <a:prstGeom prst="rect">
                <a:avLst/>
              </a:prstGeom>
              <a:solidFill>
                <a:srgbClr val="49D55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6" name="Rectangle 46"/>
              <p:cNvSpPr>
                <a:spLocks noChangeArrowheads="1"/>
              </p:cNvSpPr>
              <p:nvPr/>
            </p:nvSpPr>
            <p:spPr bwMode="auto">
              <a:xfrm>
                <a:off x="1379" y="2774"/>
                <a:ext cx="391" cy="4"/>
              </a:xfrm>
              <a:prstGeom prst="rect">
                <a:avLst/>
              </a:prstGeom>
              <a:solidFill>
                <a:srgbClr val="49D4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7" name="Rectangle 47"/>
              <p:cNvSpPr>
                <a:spLocks noChangeArrowheads="1"/>
              </p:cNvSpPr>
              <p:nvPr/>
            </p:nvSpPr>
            <p:spPr bwMode="auto">
              <a:xfrm>
                <a:off x="1379" y="2778"/>
                <a:ext cx="391" cy="5"/>
              </a:xfrm>
              <a:prstGeom prst="rect">
                <a:avLst/>
              </a:prstGeom>
              <a:solidFill>
                <a:srgbClr val="49D3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8" name="Rectangle 48"/>
              <p:cNvSpPr>
                <a:spLocks noChangeArrowheads="1"/>
              </p:cNvSpPr>
              <p:nvPr/>
            </p:nvSpPr>
            <p:spPr bwMode="auto">
              <a:xfrm>
                <a:off x="1379" y="2783"/>
                <a:ext cx="391" cy="10"/>
              </a:xfrm>
              <a:prstGeom prst="rect">
                <a:avLst/>
              </a:prstGeom>
              <a:solidFill>
                <a:srgbClr val="48D2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89" name="Rectangle 49"/>
              <p:cNvSpPr>
                <a:spLocks noChangeArrowheads="1"/>
              </p:cNvSpPr>
              <p:nvPr/>
            </p:nvSpPr>
            <p:spPr bwMode="auto">
              <a:xfrm>
                <a:off x="1379" y="2793"/>
                <a:ext cx="391" cy="5"/>
              </a:xfrm>
              <a:prstGeom prst="rect">
                <a:avLst/>
              </a:prstGeom>
              <a:solidFill>
                <a:srgbClr val="48D1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0" name="Rectangle 50"/>
              <p:cNvSpPr>
                <a:spLocks noChangeArrowheads="1"/>
              </p:cNvSpPr>
              <p:nvPr/>
            </p:nvSpPr>
            <p:spPr bwMode="auto">
              <a:xfrm>
                <a:off x="1379" y="2798"/>
                <a:ext cx="391" cy="5"/>
              </a:xfrm>
              <a:prstGeom prst="rect">
                <a:avLst/>
              </a:prstGeom>
              <a:solidFill>
                <a:srgbClr val="48D05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1" name="Rectangle 51"/>
              <p:cNvSpPr>
                <a:spLocks noChangeArrowheads="1"/>
              </p:cNvSpPr>
              <p:nvPr/>
            </p:nvSpPr>
            <p:spPr bwMode="auto">
              <a:xfrm>
                <a:off x="1379" y="2803"/>
                <a:ext cx="391" cy="5"/>
              </a:xfrm>
              <a:prstGeom prst="rect">
                <a:avLst/>
              </a:prstGeom>
              <a:solidFill>
                <a:srgbClr val="47CF5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2" name="Rectangle 52"/>
              <p:cNvSpPr>
                <a:spLocks noChangeArrowheads="1"/>
              </p:cNvSpPr>
              <p:nvPr/>
            </p:nvSpPr>
            <p:spPr bwMode="auto">
              <a:xfrm>
                <a:off x="1379" y="2808"/>
                <a:ext cx="391" cy="10"/>
              </a:xfrm>
              <a:prstGeom prst="rect">
                <a:avLst/>
              </a:prstGeom>
              <a:solidFill>
                <a:srgbClr val="47CE4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3" name="Rectangle 53"/>
              <p:cNvSpPr>
                <a:spLocks noChangeArrowheads="1"/>
              </p:cNvSpPr>
              <p:nvPr/>
            </p:nvSpPr>
            <p:spPr bwMode="auto">
              <a:xfrm>
                <a:off x="1379" y="2818"/>
                <a:ext cx="391" cy="5"/>
              </a:xfrm>
              <a:prstGeom prst="rect">
                <a:avLst/>
              </a:prstGeom>
              <a:solidFill>
                <a:srgbClr val="47CD4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4" name="Rectangle 54"/>
              <p:cNvSpPr>
                <a:spLocks noChangeArrowheads="1"/>
              </p:cNvSpPr>
              <p:nvPr/>
            </p:nvSpPr>
            <p:spPr bwMode="auto">
              <a:xfrm>
                <a:off x="1379" y="2823"/>
                <a:ext cx="391" cy="5"/>
              </a:xfrm>
              <a:prstGeom prst="rect">
                <a:avLst/>
              </a:prstGeom>
              <a:solidFill>
                <a:srgbClr val="46CC4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5" name="Rectangle 55"/>
              <p:cNvSpPr>
                <a:spLocks noChangeArrowheads="1"/>
              </p:cNvSpPr>
              <p:nvPr/>
            </p:nvSpPr>
            <p:spPr bwMode="auto">
              <a:xfrm>
                <a:off x="1379" y="2829"/>
                <a:ext cx="391" cy="5"/>
              </a:xfrm>
              <a:prstGeom prst="rect">
                <a:avLst/>
              </a:prstGeom>
              <a:solidFill>
                <a:srgbClr val="46CB4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6" name="Rectangle 56"/>
              <p:cNvSpPr>
                <a:spLocks noChangeArrowheads="1"/>
              </p:cNvSpPr>
              <p:nvPr/>
            </p:nvSpPr>
            <p:spPr bwMode="auto">
              <a:xfrm>
                <a:off x="1379" y="2834"/>
                <a:ext cx="391" cy="10"/>
              </a:xfrm>
              <a:prstGeom prst="rect">
                <a:avLst/>
              </a:prstGeom>
              <a:solidFill>
                <a:srgbClr val="45C94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7" name="Rectangle 57"/>
              <p:cNvSpPr>
                <a:spLocks noChangeArrowheads="1"/>
              </p:cNvSpPr>
              <p:nvPr/>
            </p:nvSpPr>
            <p:spPr bwMode="auto">
              <a:xfrm>
                <a:off x="1379" y="2843"/>
                <a:ext cx="391" cy="5"/>
              </a:xfrm>
              <a:prstGeom prst="rect">
                <a:avLst/>
              </a:prstGeom>
              <a:solidFill>
                <a:srgbClr val="45C84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8" name="Rectangle 58"/>
              <p:cNvSpPr>
                <a:spLocks noChangeArrowheads="1"/>
              </p:cNvSpPr>
              <p:nvPr/>
            </p:nvSpPr>
            <p:spPr bwMode="auto">
              <a:xfrm>
                <a:off x="1379" y="2848"/>
                <a:ext cx="391" cy="4"/>
              </a:xfrm>
              <a:prstGeom prst="rect">
                <a:avLst/>
              </a:prstGeom>
              <a:solidFill>
                <a:srgbClr val="45C74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899" name="Rectangle 59"/>
              <p:cNvSpPr>
                <a:spLocks noChangeArrowheads="1"/>
              </p:cNvSpPr>
              <p:nvPr/>
            </p:nvSpPr>
            <p:spPr bwMode="auto">
              <a:xfrm>
                <a:off x="1379" y="2852"/>
                <a:ext cx="391" cy="10"/>
              </a:xfrm>
              <a:prstGeom prst="rect">
                <a:avLst/>
              </a:prstGeom>
              <a:solidFill>
                <a:srgbClr val="44C64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0" name="Rectangle 60"/>
              <p:cNvSpPr>
                <a:spLocks noChangeArrowheads="1"/>
              </p:cNvSpPr>
              <p:nvPr/>
            </p:nvSpPr>
            <p:spPr bwMode="auto">
              <a:xfrm>
                <a:off x="1379" y="2862"/>
                <a:ext cx="391" cy="5"/>
              </a:xfrm>
              <a:prstGeom prst="rect">
                <a:avLst/>
              </a:prstGeom>
              <a:solidFill>
                <a:srgbClr val="44C54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1" name="Rectangle 61"/>
              <p:cNvSpPr>
                <a:spLocks noChangeArrowheads="1"/>
              </p:cNvSpPr>
              <p:nvPr/>
            </p:nvSpPr>
            <p:spPr bwMode="auto">
              <a:xfrm>
                <a:off x="1379" y="2867"/>
                <a:ext cx="391" cy="5"/>
              </a:xfrm>
              <a:prstGeom prst="rect">
                <a:avLst/>
              </a:prstGeom>
              <a:solidFill>
                <a:srgbClr val="44C44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2" name="Rectangle 62"/>
              <p:cNvSpPr>
                <a:spLocks noChangeArrowheads="1"/>
              </p:cNvSpPr>
              <p:nvPr/>
            </p:nvSpPr>
            <p:spPr bwMode="auto">
              <a:xfrm>
                <a:off x="1379" y="2873"/>
                <a:ext cx="391" cy="5"/>
              </a:xfrm>
              <a:prstGeom prst="rect">
                <a:avLst/>
              </a:prstGeom>
              <a:solidFill>
                <a:srgbClr val="43C34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3" name="Rectangle 63"/>
              <p:cNvSpPr>
                <a:spLocks noChangeArrowheads="1"/>
              </p:cNvSpPr>
              <p:nvPr/>
            </p:nvSpPr>
            <p:spPr bwMode="auto">
              <a:xfrm>
                <a:off x="1379" y="2878"/>
                <a:ext cx="391" cy="10"/>
              </a:xfrm>
              <a:prstGeom prst="rect">
                <a:avLst/>
              </a:prstGeom>
              <a:solidFill>
                <a:srgbClr val="43C24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4" name="Rectangle 64"/>
              <p:cNvSpPr>
                <a:spLocks noChangeArrowheads="1"/>
              </p:cNvSpPr>
              <p:nvPr/>
            </p:nvSpPr>
            <p:spPr bwMode="auto">
              <a:xfrm>
                <a:off x="1379" y="2887"/>
                <a:ext cx="391" cy="5"/>
              </a:xfrm>
              <a:prstGeom prst="rect">
                <a:avLst/>
              </a:prstGeom>
              <a:solidFill>
                <a:srgbClr val="42C14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5" name="Rectangle 65"/>
              <p:cNvSpPr>
                <a:spLocks noChangeArrowheads="1"/>
              </p:cNvSpPr>
              <p:nvPr/>
            </p:nvSpPr>
            <p:spPr bwMode="auto">
              <a:xfrm>
                <a:off x="1379" y="2892"/>
                <a:ext cx="391" cy="5"/>
              </a:xfrm>
              <a:prstGeom prst="rect">
                <a:avLst/>
              </a:prstGeom>
              <a:solidFill>
                <a:srgbClr val="42C04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6" name="Rectangle 66"/>
              <p:cNvSpPr>
                <a:spLocks noChangeArrowheads="1"/>
              </p:cNvSpPr>
              <p:nvPr/>
            </p:nvSpPr>
            <p:spPr bwMode="auto">
              <a:xfrm>
                <a:off x="1379" y="2897"/>
                <a:ext cx="391" cy="15"/>
              </a:xfrm>
              <a:prstGeom prst="rect">
                <a:avLst/>
              </a:prstGeom>
              <a:solidFill>
                <a:srgbClr val="42BF4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7" name="Rectangle 67"/>
              <p:cNvSpPr>
                <a:spLocks noChangeArrowheads="1"/>
              </p:cNvSpPr>
              <p:nvPr/>
            </p:nvSpPr>
            <p:spPr bwMode="auto">
              <a:xfrm>
                <a:off x="1379" y="2912"/>
                <a:ext cx="391" cy="5"/>
              </a:xfrm>
              <a:prstGeom prst="rect">
                <a:avLst/>
              </a:prstGeom>
              <a:solidFill>
                <a:srgbClr val="41BE4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8" name="Rectangle 68"/>
              <p:cNvSpPr>
                <a:spLocks noChangeArrowheads="1"/>
              </p:cNvSpPr>
              <p:nvPr/>
            </p:nvSpPr>
            <p:spPr bwMode="auto">
              <a:xfrm>
                <a:off x="1379" y="2917"/>
                <a:ext cx="391" cy="5"/>
              </a:xfrm>
              <a:prstGeom prst="rect">
                <a:avLst/>
              </a:prstGeom>
              <a:solidFill>
                <a:srgbClr val="41BD4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09" name="Rectangle 69"/>
              <p:cNvSpPr>
                <a:spLocks noChangeArrowheads="1"/>
              </p:cNvSpPr>
              <p:nvPr/>
            </p:nvSpPr>
            <p:spPr bwMode="auto">
              <a:xfrm>
                <a:off x="1379" y="2922"/>
                <a:ext cx="391" cy="14"/>
              </a:xfrm>
              <a:prstGeom prst="rect">
                <a:avLst/>
              </a:prstGeom>
              <a:solidFill>
                <a:srgbClr val="41BC4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0" name="Rectangle 70"/>
              <p:cNvSpPr>
                <a:spLocks noChangeArrowheads="1"/>
              </p:cNvSpPr>
              <p:nvPr/>
            </p:nvSpPr>
            <p:spPr bwMode="auto">
              <a:xfrm>
                <a:off x="1379" y="2936"/>
                <a:ext cx="391" cy="5"/>
              </a:xfrm>
              <a:prstGeom prst="rect">
                <a:avLst/>
              </a:prstGeom>
              <a:solidFill>
                <a:srgbClr val="41BB4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1" name="Rectangle 71"/>
              <p:cNvSpPr>
                <a:spLocks noChangeArrowheads="1"/>
              </p:cNvSpPr>
              <p:nvPr/>
            </p:nvSpPr>
            <p:spPr bwMode="auto">
              <a:xfrm>
                <a:off x="1379" y="2941"/>
                <a:ext cx="391" cy="10"/>
              </a:xfrm>
              <a:prstGeom prst="rect">
                <a:avLst/>
              </a:prstGeom>
              <a:solidFill>
                <a:srgbClr val="40BB4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2" name="Rectangle 72"/>
              <p:cNvSpPr>
                <a:spLocks noChangeArrowheads="1"/>
              </p:cNvSpPr>
              <p:nvPr/>
            </p:nvSpPr>
            <p:spPr bwMode="auto">
              <a:xfrm>
                <a:off x="1379" y="2951"/>
                <a:ext cx="391" cy="10"/>
              </a:xfrm>
              <a:prstGeom prst="rect">
                <a:avLst/>
              </a:prstGeom>
              <a:solidFill>
                <a:srgbClr val="40BA4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3" name="Rectangle 73"/>
              <p:cNvSpPr>
                <a:spLocks noChangeArrowheads="1"/>
              </p:cNvSpPr>
              <p:nvPr/>
            </p:nvSpPr>
            <p:spPr bwMode="auto">
              <a:xfrm>
                <a:off x="1379" y="2961"/>
                <a:ext cx="391" cy="5"/>
              </a:xfrm>
              <a:prstGeom prst="rect">
                <a:avLst/>
              </a:prstGeom>
              <a:solidFill>
                <a:srgbClr val="40B94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4" name="Rectangle 74"/>
              <p:cNvSpPr>
                <a:spLocks noChangeArrowheads="1"/>
              </p:cNvSpPr>
              <p:nvPr/>
            </p:nvSpPr>
            <p:spPr bwMode="auto">
              <a:xfrm>
                <a:off x="1379" y="2966"/>
                <a:ext cx="391" cy="15"/>
              </a:xfrm>
              <a:prstGeom prst="rect">
                <a:avLst/>
              </a:prstGeom>
              <a:solidFill>
                <a:srgbClr val="3FB94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5" name="Rectangle 75"/>
              <p:cNvSpPr>
                <a:spLocks noChangeArrowheads="1"/>
              </p:cNvSpPr>
              <p:nvPr/>
            </p:nvSpPr>
            <p:spPr bwMode="auto">
              <a:xfrm>
                <a:off x="1379" y="2981"/>
                <a:ext cx="391" cy="20"/>
              </a:xfrm>
              <a:prstGeom prst="rect">
                <a:avLst/>
              </a:prstGeom>
              <a:solidFill>
                <a:srgbClr val="3FB84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6" name="Rectangle 76"/>
              <p:cNvSpPr>
                <a:spLocks noChangeArrowheads="1"/>
              </p:cNvSpPr>
              <p:nvPr/>
            </p:nvSpPr>
            <p:spPr bwMode="auto">
              <a:xfrm>
                <a:off x="1379" y="3001"/>
                <a:ext cx="391" cy="14"/>
              </a:xfrm>
              <a:prstGeom prst="rect">
                <a:avLst/>
              </a:prstGeom>
              <a:solidFill>
                <a:srgbClr val="3FB74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7" name="Rectangle 77"/>
              <p:cNvSpPr>
                <a:spLocks noChangeArrowheads="1"/>
              </p:cNvSpPr>
              <p:nvPr/>
            </p:nvSpPr>
            <p:spPr bwMode="auto">
              <a:xfrm>
                <a:off x="1379" y="2612"/>
                <a:ext cx="391"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8" name="Rectangle 78"/>
              <p:cNvSpPr>
                <a:spLocks noChangeArrowheads="1"/>
              </p:cNvSpPr>
              <p:nvPr/>
            </p:nvSpPr>
            <p:spPr bwMode="auto">
              <a:xfrm>
                <a:off x="2341" y="2366"/>
                <a:ext cx="391" cy="15"/>
              </a:xfrm>
              <a:prstGeom prst="rect">
                <a:avLst/>
              </a:prstGeom>
              <a:solidFill>
                <a:srgbClr val="9BC1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19" name="Rectangle 79"/>
              <p:cNvSpPr>
                <a:spLocks noChangeArrowheads="1"/>
              </p:cNvSpPr>
              <p:nvPr/>
            </p:nvSpPr>
            <p:spPr bwMode="auto">
              <a:xfrm>
                <a:off x="2341" y="2381"/>
                <a:ext cx="391" cy="19"/>
              </a:xfrm>
              <a:prstGeom prst="rect">
                <a:avLst/>
              </a:prstGeom>
              <a:solidFill>
                <a:srgbClr val="99C0F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0" name="Rectangle 80"/>
              <p:cNvSpPr>
                <a:spLocks noChangeArrowheads="1"/>
              </p:cNvSpPr>
              <p:nvPr/>
            </p:nvSpPr>
            <p:spPr bwMode="auto">
              <a:xfrm>
                <a:off x="2341" y="2400"/>
                <a:ext cx="391" cy="20"/>
              </a:xfrm>
              <a:prstGeom prst="rect">
                <a:avLst/>
              </a:prstGeom>
              <a:solidFill>
                <a:srgbClr val="97BE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1" name="Rectangle 81"/>
              <p:cNvSpPr>
                <a:spLocks noChangeArrowheads="1"/>
              </p:cNvSpPr>
              <p:nvPr/>
            </p:nvSpPr>
            <p:spPr bwMode="auto">
              <a:xfrm>
                <a:off x="2341" y="2420"/>
                <a:ext cx="391" cy="20"/>
              </a:xfrm>
              <a:prstGeom prst="rect">
                <a:avLst/>
              </a:prstGeom>
              <a:solidFill>
                <a:srgbClr val="95BCF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2" name="Rectangle 82"/>
              <p:cNvSpPr>
                <a:spLocks noChangeArrowheads="1"/>
              </p:cNvSpPr>
              <p:nvPr/>
            </p:nvSpPr>
            <p:spPr bwMode="auto">
              <a:xfrm>
                <a:off x="2341" y="2440"/>
                <a:ext cx="391" cy="15"/>
              </a:xfrm>
              <a:prstGeom prst="rect">
                <a:avLst/>
              </a:prstGeom>
              <a:solidFill>
                <a:srgbClr val="94BBF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3" name="Rectangle 83"/>
              <p:cNvSpPr>
                <a:spLocks noChangeArrowheads="1"/>
              </p:cNvSpPr>
              <p:nvPr/>
            </p:nvSpPr>
            <p:spPr bwMode="auto">
              <a:xfrm>
                <a:off x="2341" y="2455"/>
                <a:ext cx="391" cy="19"/>
              </a:xfrm>
              <a:prstGeom prst="rect">
                <a:avLst/>
              </a:prstGeom>
              <a:solidFill>
                <a:srgbClr val="92B9F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4" name="Rectangle 84"/>
              <p:cNvSpPr>
                <a:spLocks noChangeArrowheads="1"/>
              </p:cNvSpPr>
              <p:nvPr/>
            </p:nvSpPr>
            <p:spPr bwMode="auto">
              <a:xfrm>
                <a:off x="2341" y="2474"/>
                <a:ext cx="391" cy="20"/>
              </a:xfrm>
              <a:prstGeom prst="rect">
                <a:avLst/>
              </a:prstGeom>
              <a:solidFill>
                <a:srgbClr val="90B8F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5" name="Rectangle 85"/>
              <p:cNvSpPr>
                <a:spLocks noChangeArrowheads="1"/>
              </p:cNvSpPr>
              <p:nvPr/>
            </p:nvSpPr>
            <p:spPr bwMode="auto">
              <a:xfrm>
                <a:off x="2341" y="2494"/>
                <a:ext cx="391" cy="20"/>
              </a:xfrm>
              <a:prstGeom prst="rect">
                <a:avLst/>
              </a:prstGeom>
              <a:solidFill>
                <a:srgbClr val="8EB6F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6" name="Rectangle 86"/>
              <p:cNvSpPr>
                <a:spLocks noChangeArrowheads="1"/>
              </p:cNvSpPr>
              <p:nvPr/>
            </p:nvSpPr>
            <p:spPr bwMode="auto">
              <a:xfrm>
                <a:off x="2341" y="2513"/>
                <a:ext cx="391" cy="20"/>
              </a:xfrm>
              <a:prstGeom prst="rect">
                <a:avLst/>
              </a:prstGeom>
              <a:solidFill>
                <a:srgbClr val="8CB4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7" name="Rectangle 87"/>
              <p:cNvSpPr>
                <a:spLocks noChangeArrowheads="1"/>
              </p:cNvSpPr>
              <p:nvPr/>
            </p:nvSpPr>
            <p:spPr bwMode="auto">
              <a:xfrm>
                <a:off x="2341" y="2533"/>
                <a:ext cx="391" cy="14"/>
              </a:xfrm>
              <a:prstGeom prst="rect">
                <a:avLst/>
              </a:prstGeom>
              <a:solidFill>
                <a:srgbClr val="8AB2F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8" name="Rectangle 88"/>
              <p:cNvSpPr>
                <a:spLocks noChangeArrowheads="1"/>
              </p:cNvSpPr>
              <p:nvPr/>
            </p:nvSpPr>
            <p:spPr bwMode="auto">
              <a:xfrm>
                <a:off x="2341" y="2547"/>
                <a:ext cx="391" cy="15"/>
              </a:xfrm>
              <a:prstGeom prst="rect">
                <a:avLst/>
              </a:prstGeom>
              <a:solidFill>
                <a:srgbClr val="88B1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29" name="Rectangle 89"/>
              <p:cNvSpPr>
                <a:spLocks noChangeArrowheads="1"/>
              </p:cNvSpPr>
              <p:nvPr/>
            </p:nvSpPr>
            <p:spPr bwMode="auto">
              <a:xfrm>
                <a:off x="2341" y="2562"/>
                <a:ext cx="391" cy="20"/>
              </a:xfrm>
              <a:prstGeom prst="rect">
                <a:avLst/>
              </a:prstGeom>
              <a:solidFill>
                <a:srgbClr val="86B0F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0" name="Rectangle 90"/>
              <p:cNvSpPr>
                <a:spLocks noChangeArrowheads="1"/>
              </p:cNvSpPr>
              <p:nvPr/>
            </p:nvSpPr>
            <p:spPr bwMode="auto">
              <a:xfrm>
                <a:off x="2341" y="2582"/>
                <a:ext cx="391" cy="20"/>
              </a:xfrm>
              <a:prstGeom prst="rect">
                <a:avLst/>
              </a:prstGeom>
              <a:solidFill>
                <a:srgbClr val="84AE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1" name="Rectangle 91"/>
              <p:cNvSpPr>
                <a:spLocks noChangeArrowheads="1"/>
              </p:cNvSpPr>
              <p:nvPr/>
            </p:nvSpPr>
            <p:spPr bwMode="auto">
              <a:xfrm>
                <a:off x="2341" y="2602"/>
                <a:ext cx="391" cy="20"/>
              </a:xfrm>
              <a:prstGeom prst="rect">
                <a:avLst/>
              </a:prstGeom>
              <a:solidFill>
                <a:srgbClr val="82AC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2" name="Rectangle 92"/>
              <p:cNvSpPr>
                <a:spLocks noChangeArrowheads="1"/>
              </p:cNvSpPr>
              <p:nvPr/>
            </p:nvSpPr>
            <p:spPr bwMode="auto">
              <a:xfrm>
                <a:off x="2341" y="2623"/>
                <a:ext cx="391" cy="14"/>
              </a:xfrm>
              <a:prstGeom prst="rect">
                <a:avLst/>
              </a:prstGeom>
              <a:solidFill>
                <a:srgbClr val="80AB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3" name="Rectangle 93"/>
              <p:cNvSpPr>
                <a:spLocks noChangeArrowheads="1"/>
              </p:cNvSpPr>
              <p:nvPr/>
            </p:nvSpPr>
            <p:spPr bwMode="auto">
              <a:xfrm>
                <a:off x="2341" y="2636"/>
                <a:ext cx="391" cy="20"/>
              </a:xfrm>
              <a:prstGeom prst="rect">
                <a:avLst/>
              </a:prstGeom>
              <a:solidFill>
                <a:srgbClr val="7EA9E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4" name="Rectangle 94"/>
              <p:cNvSpPr>
                <a:spLocks noChangeArrowheads="1"/>
              </p:cNvSpPr>
              <p:nvPr/>
            </p:nvSpPr>
            <p:spPr bwMode="auto">
              <a:xfrm>
                <a:off x="2341" y="2656"/>
                <a:ext cx="391" cy="15"/>
              </a:xfrm>
              <a:prstGeom prst="rect">
                <a:avLst/>
              </a:prstGeom>
              <a:solidFill>
                <a:srgbClr val="7CA7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5" name="Rectangle 95"/>
              <p:cNvSpPr>
                <a:spLocks noChangeArrowheads="1"/>
              </p:cNvSpPr>
              <p:nvPr/>
            </p:nvSpPr>
            <p:spPr bwMode="auto">
              <a:xfrm>
                <a:off x="2341" y="2672"/>
                <a:ext cx="391" cy="15"/>
              </a:xfrm>
              <a:prstGeom prst="rect">
                <a:avLst/>
              </a:prstGeom>
              <a:solidFill>
                <a:srgbClr val="7AA6E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6" name="Rectangle 96"/>
              <p:cNvSpPr>
                <a:spLocks noChangeArrowheads="1"/>
              </p:cNvSpPr>
              <p:nvPr/>
            </p:nvSpPr>
            <p:spPr bwMode="auto">
              <a:xfrm>
                <a:off x="2341" y="2686"/>
                <a:ext cx="391" cy="14"/>
              </a:xfrm>
              <a:prstGeom prst="rect">
                <a:avLst/>
              </a:prstGeom>
              <a:solidFill>
                <a:srgbClr val="78A4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7" name="Rectangle 97"/>
              <p:cNvSpPr>
                <a:spLocks noChangeArrowheads="1"/>
              </p:cNvSpPr>
              <p:nvPr/>
            </p:nvSpPr>
            <p:spPr bwMode="auto">
              <a:xfrm>
                <a:off x="2341" y="2700"/>
                <a:ext cx="391" cy="15"/>
              </a:xfrm>
              <a:prstGeom prst="rect">
                <a:avLst/>
              </a:prstGeom>
              <a:solidFill>
                <a:srgbClr val="76A3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8" name="Rectangle 98"/>
              <p:cNvSpPr>
                <a:spLocks noChangeArrowheads="1"/>
              </p:cNvSpPr>
              <p:nvPr/>
            </p:nvSpPr>
            <p:spPr bwMode="auto">
              <a:xfrm>
                <a:off x="2341" y="2715"/>
                <a:ext cx="391" cy="10"/>
              </a:xfrm>
              <a:prstGeom prst="rect">
                <a:avLst/>
              </a:prstGeom>
              <a:solidFill>
                <a:srgbClr val="75A1E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39" name="Rectangle 99"/>
              <p:cNvSpPr>
                <a:spLocks noChangeArrowheads="1"/>
              </p:cNvSpPr>
              <p:nvPr/>
            </p:nvSpPr>
            <p:spPr bwMode="auto">
              <a:xfrm>
                <a:off x="2341" y="2725"/>
                <a:ext cx="391" cy="15"/>
              </a:xfrm>
              <a:prstGeom prst="rect">
                <a:avLst/>
              </a:prstGeom>
              <a:solidFill>
                <a:srgbClr val="73A0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0" name="Rectangle 100"/>
              <p:cNvSpPr>
                <a:spLocks noChangeArrowheads="1"/>
              </p:cNvSpPr>
              <p:nvPr/>
            </p:nvSpPr>
            <p:spPr bwMode="auto">
              <a:xfrm>
                <a:off x="2341" y="2739"/>
                <a:ext cx="391" cy="15"/>
              </a:xfrm>
              <a:prstGeom prst="rect">
                <a:avLst/>
              </a:prstGeom>
              <a:solidFill>
                <a:srgbClr val="719FE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1" name="Rectangle 101"/>
              <p:cNvSpPr>
                <a:spLocks noChangeArrowheads="1"/>
              </p:cNvSpPr>
              <p:nvPr/>
            </p:nvSpPr>
            <p:spPr bwMode="auto">
              <a:xfrm>
                <a:off x="2341" y="2754"/>
                <a:ext cx="391" cy="15"/>
              </a:xfrm>
              <a:prstGeom prst="rect">
                <a:avLst/>
              </a:prstGeom>
              <a:solidFill>
                <a:srgbClr val="6F9DE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2" name="Rectangle 102"/>
              <p:cNvSpPr>
                <a:spLocks noChangeArrowheads="1"/>
              </p:cNvSpPr>
              <p:nvPr/>
            </p:nvSpPr>
            <p:spPr bwMode="auto">
              <a:xfrm>
                <a:off x="2341" y="2769"/>
                <a:ext cx="391" cy="14"/>
              </a:xfrm>
              <a:prstGeom prst="rect">
                <a:avLst/>
              </a:prstGeom>
              <a:solidFill>
                <a:srgbClr val="6D9C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3" name="Rectangle 103"/>
              <p:cNvSpPr>
                <a:spLocks noChangeArrowheads="1"/>
              </p:cNvSpPr>
              <p:nvPr/>
            </p:nvSpPr>
            <p:spPr bwMode="auto">
              <a:xfrm>
                <a:off x="2341" y="2783"/>
                <a:ext cx="391" cy="10"/>
              </a:xfrm>
              <a:prstGeom prst="rect">
                <a:avLst/>
              </a:prstGeom>
              <a:solidFill>
                <a:srgbClr val="6B9B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4" name="Rectangle 104"/>
              <p:cNvSpPr>
                <a:spLocks noChangeArrowheads="1"/>
              </p:cNvSpPr>
              <p:nvPr/>
            </p:nvSpPr>
            <p:spPr bwMode="auto">
              <a:xfrm>
                <a:off x="2341" y="2793"/>
                <a:ext cx="391" cy="15"/>
              </a:xfrm>
              <a:prstGeom prst="rect">
                <a:avLst/>
              </a:prstGeom>
              <a:solidFill>
                <a:srgbClr val="699AD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5" name="Rectangle 105"/>
              <p:cNvSpPr>
                <a:spLocks noChangeArrowheads="1"/>
              </p:cNvSpPr>
              <p:nvPr/>
            </p:nvSpPr>
            <p:spPr bwMode="auto">
              <a:xfrm>
                <a:off x="2341" y="2808"/>
                <a:ext cx="391" cy="15"/>
              </a:xfrm>
              <a:prstGeom prst="rect">
                <a:avLst/>
              </a:prstGeom>
              <a:solidFill>
                <a:srgbClr val="6798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6" name="Rectangle 106"/>
              <p:cNvSpPr>
                <a:spLocks noChangeArrowheads="1"/>
              </p:cNvSpPr>
              <p:nvPr/>
            </p:nvSpPr>
            <p:spPr bwMode="auto">
              <a:xfrm>
                <a:off x="2341" y="2823"/>
                <a:ext cx="391" cy="15"/>
              </a:xfrm>
              <a:prstGeom prst="rect">
                <a:avLst/>
              </a:prstGeom>
              <a:solidFill>
                <a:srgbClr val="6597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7" name="Rectangle 107"/>
              <p:cNvSpPr>
                <a:spLocks noChangeArrowheads="1"/>
              </p:cNvSpPr>
              <p:nvPr/>
            </p:nvSpPr>
            <p:spPr bwMode="auto">
              <a:xfrm>
                <a:off x="2341" y="2839"/>
                <a:ext cx="391" cy="10"/>
              </a:xfrm>
              <a:prstGeom prst="rect">
                <a:avLst/>
              </a:prstGeom>
              <a:solidFill>
                <a:srgbClr val="6395D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8" name="Rectangle 108"/>
              <p:cNvSpPr>
                <a:spLocks noChangeArrowheads="1"/>
              </p:cNvSpPr>
              <p:nvPr/>
            </p:nvSpPr>
            <p:spPr bwMode="auto">
              <a:xfrm>
                <a:off x="2341" y="2848"/>
                <a:ext cx="391" cy="14"/>
              </a:xfrm>
              <a:prstGeom prst="rect">
                <a:avLst/>
              </a:prstGeom>
              <a:solidFill>
                <a:srgbClr val="6194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49" name="Rectangle 109"/>
              <p:cNvSpPr>
                <a:spLocks noChangeArrowheads="1"/>
              </p:cNvSpPr>
              <p:nvPr/>
            </p:nvSpPr>
            <p:spPr bwMode="auto">
              <a:xfrm>
                <a:off x="2341" y="2862"/>
                <a:ext cx="391" cy="10"/>
              </a:xfrm>
              <a:prstGeom prst="rect">
                <a:avLst/>
              </a:prstGeom>
              <a:solidFill>
                <a:srgbClr val="5F92D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0" name="Rectangle 110"/>
              <p:cNvSpPr>
                <a:spLocks noChangeArrowheads="1"/>
              </p:cNvSpPr>
              <p:nvPr/>
            </p:nvSpPr>
            <p:spPr bwMode="auto">
              <a:xfrm>
                <a:off x="2341" y="2873"/>
                <a:ext cx="391" cy="15"/>
              </a:xfrm>
              <a:prstGeom prst="rect">
                <a:avLst/>
              </a:prstGeom>
              <a:solidFill>
                <a:srgbClr val="5D91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1" name="Rectangle 111"/>
              <p:cNvSpPr>
                <a:spLocks noChangeArrowheads="1"/>
              </p:cNvSpPr>
              <p:nvPr/>
            </p:nvSpPr>
            <p:spPr bwMode="auto">
              <a:xfrm>
                <a:off x="2341" y="2887"/>
                <a:ext cx="391" cy="10"/>
              </a:xfrm>
              <a:prstGeom prst="rect">
                <a:avLst/>
              </a:prstGeom>
              <a:solidFill>
                <a:srgbClr val="5B8FD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2" name="Rectangle 112"/>
              <p:cNvSpPr>
                <a:spLocks noChangeArrowheads="1"/>
              </p:cNvSpPr>
              <p:nvPr/>
            </p:nvSpPr>
            <p:spPr bwMode="auto">
              <a:xfrm>
                <a:off x="2341" y="2897"/>
                <a:ext cx="391" cy="10"/>
              </a:xfrm>
              <a:prstGeom prst="rect">
                <a:avLst/>
              </a:prstGeom>
              <a:solidFill>
                <a:srgbClr val="598ED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3" name="Rectangle 113"/>
              <p:cNvSpPr>
                <a:spLocks noChangeArrowheads="1"/>
              </p:cNvSpPr>
              <p:nvPr/>
            </p:nvSpPr>
            <p:spPr bwMode="auto">
              <a:xfrm>
                <a:off x="2341" y="2907"/>
                <a:ext cx="391" cy="10"/>
              </a:xfrm>
              <a:prstGeom prst="rect">
                <a:avLst/>
              </a:prstGeom>
              <a:solidFill>
                <a:srgbClr val="578D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4" name="Rectangle 114"/>
              <p:cNvSpPr>
                <a:spLocks noChangeArrowheads="1"/>
              </p:cNvSpPr>
              <p:nvPr/>
            </p:nvSpPr>
            <p:spPr bwMode="auto">
              <a:xfrm>
                <a:off x="2341" y="2917"/>
                <a:ext cx="391" cy="10"/>
              </a:xfrm>
              <a:prstGeom prst="rect">
                <a:avLst/>
              </a:prstGeom>
              <a:solidFill>
                <a:srgbClr val="558CD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5" name="Rectangle 115"/>
              <p:cNvSpPr>
                <a:spLocks noChangeArrowheads="1"/>
              </p:cNvSpPr>
              <p:nvPr/>
            </p:nvSpPr>
            <p:spPr bwMode="auto">
              <a:xfrm>
                <a:off x="2341" y="2927"/>
                <a:ext cx="391" cy="9"/>
              </a:xfrm>
              <a:prstGeom prst="rect">
                <a:avLst/>
              </a:prstGeom>
              <a:solidFill>
                <a:srgbClr val="538B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6" name="Rectangle 116"/>
              <p:cNvSpPr>
                <a:spLocks noChangeArrowheads="1"/>
              </p:cNvSpPr>
              <p:nvPr/>
            </p:nvSpPr>
            <p:spPr bwMode="auto">
              <a:xfrm>
                <a:off x="2341" y="2936"/>
                <a:ext cx="391" cy="10"/>
              </a:xfrm>
              <a:prstGeom prst="rect">
                <a:avLst/>
              </a:prstGeom>
              <a:solidFill>
                <a:srgbClr val="5189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7" name="Rectangle 117"/>
              <p:cNvSpPr>
                <a:spLocks noChangeArrowheads="1"/>
              </p:cNvSpPr>
              <p:nvPr/>
            </p:nvSpPr>
            <p:spPr bwMode="auto">
              <a:xfrm>
                <a:off x="2341" y="2946"/>
                <a:ext cx="391" cy="10"/>
              </a:xfrm>
              <a:prstGeom prst="rect">
                <a:avLst/>
              </a:prstGeom>
              <a:solidFill>
                <a:srgbClr val="4F88D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8" name="Rectangle 118"/>
              <p:cNvSpPr>
                <a:spLocks noChangeArrowheads="1"/>
              </p:cNvSpPr>
              <p:nvPr/>
            </p:nvSpPr>
            <p:spPr bwMode="auto">
              <a:xfrm>
                <a:off x="2341" y="2956"/>
                <a:ext cx="391" cy="5"/>
              </a:xfrm>
              <a:prstGeom prst="rect">
                <a:avLst/>
              </a:prstGeom>
              <a:solidFill>
                <a:srgbClr val="4D87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59" name="Rectangle 119"/>
              <p:cNvSpPr>
                <a:spLocks noChangeArrowheads="1"/>
              </p:cNvSpPr>
              <p:nvPr/>
            </p:nvSpPr>
            <p:spPr bwMode="auto">
              <a:xfrm>
                <a:off x="2341" y="2961"/>
                <a:ext cx="391" cy="10"/>
              </a:xfrm>
              <a:prstGeom prst="rect">
                <a:avLst/>
              </a:prstGeom>
              <a:solidFill>
                <a:srgbClr val="4B86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0" name="Rectangle 120"/>
              <p:cNvSpPr>
                <a:spLocks noChangeArrowheads="1"/>
              </p:cNvSpPr>
              <p:nvPr/>
            </p:nvSpPr>
            <p:spPr bwMode="auto">
              <a:xfrm>
                <a:off x="2341" y="2971"/>
                <a:ext cx="391" cy="10"/>
              </a:xfrm>
              <a:prstGeom prst="rect">
                <a:avLst/>
              </a:prstGeom>
              <a:solidFill>
                <a:srgbClr val="4985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1" name="Rectangle 121"/>
              <p:cNvSpPr>
                <a:spLocks noChangeArrowheads="1"/>
              </p:cNvSpPr>
              <p:nvPr/>
            </p:nvSpPr>
            <p:spPr bwMode="auto">
              <a:xfrm>
                <a:off x="2341" y="2981"/>
                <a:ext cx="391" cy="10"/>
              </a:xfrm>
              <a:prstGeom prst="rect">
                <a:avLst/>
              </a:prstGeom>
              <a:solidFill>
                <a:srgbClr val="4784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2" name="Rectangle 122"/>
              <p:cNvSpPr>
                <a:spLocks noChangeArrowheads="1"/>
              </p:cNvSpPr>
              <p:nvPr/>
            </p:nvSpPr>
            <p:spPr bwMode="auto">
              <a:xfrm>
                <a:off x="2341" y="2991"/>
                <a:ext cx="391" cy="10"/>
              </a:xfrm>
              <a:prstGeom prst="rect">
                <a:avLst/>
              </a:prstGeom>
              <a:solidFill>
                <a:srgbClr val="4483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3" name="Rectangle 123"/>
              <p:cNvSpPr>
                <a:spLocks noChangeArrowheads="1"/>
              </p:cNvSpPr>
              <p:nvPr/>
            </p:nvSpPr>
            <p:spPr bwMode="auto">
              <a:xfrm>
                <a:off x="2341" y="3001"/>
                <a:ext cx="391" cy="9"/>
              </a:xfrm>
              <a:prstGeom prst="rect">
                <a:avLst/>
              </a:prstGeom>
              <a:solidFill>
                <a:srgbClr val="4282C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4" name="Rectangle 124"/>
              <p:cNvSpPr>
                <a:spLocks noChangeArrowheads="1"/>
              </p:cNvSpPr>
              <p:nvPr/>
            </p:nvSpPr>
            <p:spPr bwMode="auto">
              <a:xfrm>
                <a:off x="2341" y="3010"/>
                <a:ext cx="391" cy="5"/>
              </a:xfrm>
              <a:prstGeom prst="rect">
                <a:avLst/>
              </a:prstGeom>
              <a:solidFill>
                <a:srgbClr val="4080C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5" name="Rectangle 125"/>
              <p:cNvSpPr>
                <a:spLocks noChangeArrowheads="1"/>
              </p:cNvSpPr>
              <p:nvPr/>
            </p:nvSpPr>
            <p:spPr bwMode="auto">
              <a:xfrm>
                <a:off x="2341" y="2366"/>
                <a:ext cx="391" cy="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6" name="Rectangle 126"/>
              <p:cNvSpPr>
                <a:spLocks noChangeArrowheads="1"/>
              </p:cNvSpPr>
              <p:nvPr/>
            </p:nvSpPr>
            <p:spPr bwMode="auto">
              <a:xfrm>
                <a:off x="3305" y="2208"/>
                <a:ext cx="385" cy="20"/>
              </a:xfrm>
              <a:prstGeom prst="rect">
                <a:avLst/>
              </a:prstGeom>
              <a:solidFill>
                <a:srgbClr val="9BC1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7" name="Rectangle 127"/>
              <p:cNvSpPr>
                <a:spLocks noChangeArrowheads="1"/>
              </p:cNvSpPr>
              <p:nvPr/>
            </p:nvSpPr>
            <p:spPr bwMode="auto">
              <a:xfrm>
                <a:off x="3305" y="2228"/>
                <a:ext cx="385" cy="24"/>
              </a:xfrm>
              <a:prstGeom prst="rect">
                <a:avLst/>
              </a:prstGeom>
              <a:solidFill>
                <a:srgbClr val="99C0F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8" name="Rectangle 128"/>
              <p:cNvSpPr>
                <a:spLocks noChangeArrowheads="1"/>
              </p:cNvSpPr>
              <p:nvPr/>
            </p:nvSpPr>
            <p:spPr bwMode="auto">
              <a:xfrm>
                <a:off x="3305" y="2252"/>
                <a:ext cx="385" cy="25"/>
              </a:xfrm>
              <a:prstGeom prst="rect">
                <a:avLst/>
              </a:prstGeom>
              <a:solidFill>
                <a:srgbClr val="97BE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69" name="Rectangle 129"/>
              <p:cNvSpPr>
                <a:spLocks noChangeArrowheads="1"/>
              </p:cNvSpPr>
              <p:nvPr/>
            </p:nvSpPr>
            <p:spPr bwMode="auto">
              <a:xfrm>
                <a:off x="3305" y="2277"/>
                <a:ext cx="385" cy="25"/>
              </a:xfrm>
              <a:prstGeom prst="rect">
                <a:avLst/>
              </a:prstGeom>
              <a:solidFill>
                <a:srgbClr val="95BCF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0" name="Rectangle 130"/>
              <p:cNvSpPr>
                <a:spLocks noChangeArrowheads="1"/>
              </p:cNvSpPr>
              <p:nvPr/>
            </p:nvSpPr>
            <p:spPr bwMode="auto">
              <a:xfrm>
                <a:off x="3305" y="2302"/>
                <a:ext cx="385" cy="24"/>
              </a:xfrm>
              <a:prstGeom prst="rect">
                <a:avLst/>
              </a:prstGeom>
              <a:solidFill>
                <a:srgbClr val="93BAF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1" name="Rectangle 131"/>
              <p:cNvSpPr>
                <a:spLocks noChangeArrowheads="1"/>
              </p:cNvSpPr>
              <p:nvPr/>
            </p:nvSpPr>
            <p:spPr bwMode="auto">
              <a:xfrm>
                <a:off x="3305" y="2326"/>
                <a:ext cx="385" cy="25"/>
              </a:xfrm>
              <a:prstGeom prst="rect">
                <a:avLst/>
              </a:prstGeom>
              <a:solidFill>
                <a:srgbClr val="91B9F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2" name="Rectangle 132"/>
              <p:cNvSpPr>
                <a:spLocks noChangeArrowheads="1"/>
              </p:cNvSpPr>
              <p:nvPr/>
            </p:nvSpPr>
            <p:spPr bwMode="auto">
              <a:xfrm>
                <a:off x="3305" y="2351"/>
                <a:ext cx="385" cy="15"/>
              </a:xfrm>
              <a:prstGeom prst="rect">
                <a:avLst/>
              </a:prstGeom>
              <a:solidFill>
                <a:srgbClr val="90B7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3" name="Rectangle 133"/>
              <p:cNvSpPr>
                <a:spLocks noChangeArrowheads="1"/>
              </p:cNvSpPr>
              <p:nvPr/>
            </p:nvSpPr>
            <p:spPr bwMode="auto">
              <a:xfrm>
                <a:off x="3305" y="2366"/>
                <a:ext cx="385" cy="25"/>
              </a:xfrm>
              <a:prstGeom prst="rect">
                <a:avLst/>
              </a:prstGeom>
              <a:solidFill>
                <a:srgbClr val="8EB6F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4" name="Rectangle 134"/>
              <p:cNvSpPr>
                <a:spLocks noChangeArrowheads="1"/>
              </p:cNvSpPr>
              <p:nvPr/>
            </p:nvSpPr>
            <p:spPr bwMode="auto">
              <a:xfrm>
                <a:off x="3305" y="2391"/>
                <a:ext cx="385" cy="24"/>
              </a:xfrm>
              <a:prstGeom prst="rect">
                <a:avLst/>
              </a:prstGeom>
              <a:solidFill>
                <a:srgbClr val="8CB4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5" name="Rectangle 135"/>
              <p:cNvSpPr>
                <a:spLocks noChangeArrowheads="1"/>
              </p:cNvSpPr>
              <p:nvPr/>
            </p:nvSpPr>
            <p:spPr bwMode="auto">
              <a:xfrm>
                <a:off x="3305" y="2415"/>
                <a:ext cx="385" cy="20"/>
              </a:xfrm>
              <a:prstGeom prst="rect">
                <a:avLst/>
              </a:prstGeom>
              <a:solidFill>
                <a:srgbClr val="8AB3F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6" name="Rectangle 136"/>
              <p:cNvSpPr>
                <a:spLocks noChangeArrowheads="1"/>
              </p:cNvSpPr>
              <p:nvPr/>
            </p:nvSpPr>
            <p:spPr bwMode="auto">
              <a:xfrm>
                <a:off x="3305" y="2435"/>
                <a:ext cx="385" cy="20"/>
              </a:xfrm>
              <a:prstGeom prst="rect">
                <a:avLst/>
              </a:prstGeom>
              <a:solidFill>
                <a:srgbClr val="88B1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7" name="Rectangle 137"/>
              <p:cNvSpPr>
                <a:spLocks noChangeArrowheads="1"/>
              </p:cNvSpPr>
              <p:nvPr/>
            </p:nvSpPr>
            <p:spPr bwMode="auto">
              <a:xfrm>
                <a:off x="3305" y="2455"/>
                <a:ext cx="385" cy="24"/>
              </a:xfrm>
              <a:prstGeom prst="rect">
                <a:avLst/>
              </a:prstGeom>
              <a:solidFill>
                <a:srgbClr val="86B0F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8" name="Rectangle 138"/>
              <p:cNvSpPr>
                <a:spLocks noChangeArrowheads="1"/>
              </p:cNvSpPr>
              <p:nvPr/>
            </p:nvSpPr>
            <p:spPr bwMode="auto">
              <a:xfrm>
                <a:off x="3305" y="2479"/>
                <a:ext cx="385" cy="25"/>
              </a:xfrm>
              <a:prstGeom prst="rect">
                <a:avLst/>
              </a:prstGeom>
              <a:solidFill>
                <a:srgbClr val="84AE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79" name="Rectangle 139"/>
              <p:cNvSpPr>
                <a:spLocks noChangeArrowheads="1"/>
              </p:cNvSpPr>
              <p:nvPr/>
            </p:nvSpPr>
            <p:spPr bwMode="auto">
              <a:xfrm>
                <a:off x="3305" y="2504"/>
                <a:ext cx="385" cy="25"/>
              </a:xfrm>
              <a:prstGeom prst="rect">
                <a:avLst/>
              </a:prstGeom>
              <a:solidFill>
                <a:srgbClr val="82AC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0" name="Rectangle 140"/>
              <p:cNvSpPr>
                <a:spLocks noChangeArrowheads="1"/>
              </p:cNvSpPr>
              <p:nvPr/>
            </p:nvSpPr>
            <p:spPr bwMode="auto">
              <a:xfrm>
                <a:off x="3305" y="2528"/>
                <a:ext cx="385" cy="19"/>
              </a:xfrm>
              <a:prstGeom prst="rect">
                <a:avLst/>
              </a:prstGeom>
              <a:solidFill>
                <a:srgbClr val="80AA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1" name="Rectangle 141"/>
              <p:cNvSpPr>
                <a:spLocks noChangeArrowheads="1"/>
              </p:cNvSpPr>
              <p:nvPr/>
            </p:nvSpPr>
            <p:spPr bwMode="auto">
              <a:xfrm>
                <a:off x="3305" y="2547"/>
                <a:ext cx="385" cy="20"/>
              </a:xfrm>
              <a:prstGeom prst="rect">
                <a:avLst/>
              </a:prstGeom>
              <a:solidFill>
                <a:srgbClr val="7EA9E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2" name="Rectangle 142"/>
              <p:cNvSpPr>
                <a:spLocks noChangeArrowheads="1"/>
              </p:cNvSpPr>
              <p:nvPr/>
            </p:nvSpPr>
            <p:spPr bwMode="auto">
              <a:xfrm>
                <a:off x="3305" y="2567"/>
                <a:ext cx="385" cy="20"/>
              </a:xfrm>
              <a:prstGeom prst="rect">
                <a:avLst/>
              </a:prstGeom>
              <a:solidFill>
                <a:srgbClr val="7CA7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3" name="Rectangle 143"/>
              <p:cNvSpPr>
                <a:spLocks noChangeArrowheads="1"/>
              </p:cNvSpPr>
              <p:nvPr/>
            </p:nvSpPr>
            <p:spPr bwMode="auto">
              <a:xfrm>
                <a:off x="3305" y="2587"/>
                <a:ext cx="385" cy="20"/>
              </a:xfrm>
              <a:prstGeom prst="rect">
                <a:avLst/>
              </a:prstGeom>
              <a:solidFill>
                <a:srgbClr val="7AA6E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4" name="Rectangle 144"/>
              <p:cNvSpPr>
                <a:spLocks noChangeArrowheads="1"/>
              </p:cNvSpPr>
              <p:nvPr/>
            </p:nvSpPr>
            <p:spPr bwMode="auto">
              <a:xfrm>
                <a:off x="3305" y="2607"/>
                <a:ext cx="385" cy="19"/>
              </a:xfrm>
              <a:prstGeom prst="rect">
                <a:avLst/>
              </a:prstGeom>
              <a:solidFill>
                <a:srgbClr val="78A4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5" name="Rectangle 145"/>
              <p:cNvSpPr>
                <a:spLocks noChangeArrowheads="1"/>
              </p:cNvSpPr>
              <p:nvPr/>
            </p:nvSpPr>
            <p:spPr bwMode="auto">
              <a:xfrm>
                <a:off x="3305" y="2626"/>
                <a:ext cx="385" cy="15"/>
              </a:xfrm>
              <a:prstGeom prst="rect">
                <a:avLst/>
              </a:prstGeom>
              <a:solidFill>
                <a:srgbClr val="76A3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6" name="Rectangle 146"/>
              <p:cNvSpPr>
                <a:spLocks noChangeArrowheads="1"/>
              </p:cNvSpPr>
              <p:nvPr/>
            </p:nvSpPr>
            <p:spPr bwMode="auto">
              <a:xfrm>
                <a:off x="3305" y="2641"/>
                <a:ext cx="385" cy="15"/>
              </a:xfrm>
              <a:prstGeom prst="rect">
                <a:avLst/>
              </a:prstGeom>
              <a:solidFill>
                <a:srgbClr val="75A1E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7" name="Rectangle 147"/>
              <p:cNvSpPr>
                <a:spLocks noChangeArrowheads="1"/>
              </p:cNvSpPr>
              <p:nvPr/>
            </p:nvSpPr>
            <p:spPr bwMode="auto">
              <a:xfrm>
                <a:off x="3305" y="2656"/>
                <a:ext cx="385" cy="20"/>
              </a:xfrm>
              <a:prstGeom prst="rect">
                <a:avLst/>
              </a:prstGeom>
              <a:solidFill>
                <a:srgbClr val="73A0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8" name="Rectangle 148"/>
              <p:cNvSpPr>
                <a:spLocks noChangeArrowheads="1"/>
              </p:cNvSpPr>
              <p:nvPr/>
            </p:nvSpPr>
            <p:spPr bwMode="auto">
              <a:xfrm>
                <a:off x="3305" y="2676"/>
                <a:ext cx="385" cy="15"/>
              </a:xfrm>
              <a:prstGeom prst="rect">
                <a:avLst/>
              </a:prstGeom>
              <a:solidFill>
                <a:srgbClr val="719FE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89" name="Rectangle 149"/>
              <p:cNvSpPr>
                <a:spLocks noChangeArrowheads="1"/>
              </p:cNvSpPr>
              <p:nvPr/>
            </p:nvSpPr>
            <p:spPr bwMode="auto">
              <a:xfrm>
                <a:off x="3305" y="2691"/>
                <a:ext cx="385" cy="14"/>
              </a:xfrm>
              <a:prstGeom prst="rect">
                <a:avLst/>
              </a:prstGeom>
              <a:solidFill>
                <a:srgbClr val="6F9E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0" name="Rectangle 150"/>
              <p:cNvSpPr>
                <a:spLocks noChangeArrowheads="1"/>
              </p:cNvSpPr>
              <p:nvPr/>
            </p:nvSpPr>
            <p:spPr bwMode="auto">
              <a:xfrm>
                <a:off x="3305" y="2706"/>
                <a:ext cx="385" cy="10"/>
              </a:xfrm>
              <a:prstGeom prst="rect">
                <a:avLst/>
              </a:prstGeom>
              <a:solidFill>
                <a:srgbClr val="6E9C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1" name="Rectangle 151"/>
              <p:cNvSpPr>
                <a:spLocks noChangeArrowheads="1"/>
              </p:cNvSpPr>
              <p:nvPr/>
            </p:nvSpPr>
            <p:spPr bwMode="auto">
              <a:xfrm>
                <a:off x="3305" y="2715"/>
                <a:ext cx="385" cy="15"/>
              </a:xfrm>
              <a:prstGeom prst="rect">
                <a:avLst/>
              </a:prstGeom>
              <a:solidFill>
                <a:srgbClr val="6C9C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2" name="Rectangle 152"/>
              <p:cNvSpPr>
                <a:spLocks noChangeArrowheads="1"/>
              </p:cNvSpPr>
              <p:nvPr/>
            </p:nvSpPr>
            <p:spPr bwMode="auto">
              <a:xfrm>
                <a:off x="3305" y="2730"/>
                <a:ext cx="385" cy="15"/>
              </a:xfrm>
              <a:prstGeom prst="rect">
                <a:avLst/>
              </a:prstGeom>
              <a:solidFill>
                <a:srgbClr val="6B9A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3" name="Rectangle 153"/>
              <p:cNvSpPr>
                <a:spLocks noChangeArrowheads="1"/>
              </p:cNvSpPr>
              <p:nvPr/>
            </p:nvSpPr>
            <p:spPr bwMode="auto">
              <a:xfrm>
                <a:off x="3305" y="2744"/>
                <a:ext cx="385" cy="15"/>
              </a:xfrm>
              <a:prstGeom prst="rect">
                <a:avLst/>
              </a:prstGeom>
              <a:solidFill>
                <a:srgbClr val="6999D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4" name="Rectangle 154"/>
              <p:cNvSpPr>
                <a:spLocks noChangeArrowheads="1"/>
              </p:cNvSpPr>
              <p:nvPr/>
            </p:nvSpPr>
            <p:spPr bwMode="auto">
              <a:xfrm>
                <a:off x="3305" y="2759"/>
                <a:ext cx="385" cy="15"/>
              </a:xfrm>
              <a:prstGeom prst="rect">
                <a:avLst/>
              </a:prstGeom>
              <a:solidFill>
                <a:srgbClr val="6798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5" name="Rectangle 155"/>
              <p:cNvSpPr>
                <a:spLocks noChangeArrowheads="1"/>
              </p:cNvSpPr>
              <p:nvPr/>
            </p:nvSpPr>
            <p:spPr bwMode="auto">
              <a:xfrm>
                <a:off x="3305" y="2774"/>
                <a:ext cx="385" cy="19"/>
              </a:xfrm>
              <a:prstGeom prst="rect">
                <a:avLst/>
              </a:prstGeom>
              <a:solidFill>
                <a:srgbClr val="6597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6" name="Rectangle 156"/>
              <p:cNvSpPr>
                <a:spLocks noChangeArrowheads="1"/>
              </p:cNvSpPr>
              <p:nvPr/>
            </p:nvSpPr>
            <p:spPr bwMode="auto">
              <a:xfrm>
                <a:off x="3305" y="2793"/>
                <a:ext cx="385" cy="15"/>
              </a:xfrm>
              <a:prstGeom prst="rect">
                <a:avLst/>
              </a:prstGeom>
              <a:solidFill>
                <a:srgbClr val="6395D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7" name="Rectangle 157"/>
              <p:cNvSpPr>
                <a:spLocks noChangeArrowheads="1"/>
              </p:cNvSpPr>
              <p:nvPr/>
            </p:nvSpPr>
            <p:spPr bwMode="auto">
              <a:xfrm>
                <a:off x="3305" y="2808"/>
                <a:ext cx="385" cy="15"/>
              </a:xfrm>
              <a:prstGeom prst="rect">
                <a:avLst/>
              </a:prstGeom>
              <a:solidFill>
                <a:srgbClr val="6194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8" name="Rectangle 158"/>
              <p:cNvSpPr>
                <a:spLocks noChangeArrowheads="1"/>
              </p:cNvSpPr>
              <p:nvPr/>
            </p:nvSpPr>
            <p:spPr bwMode="auto">
              <a:xfrm>
                <a:off x="3305" y="2823"/>
                <a:ext cx="385" cy="15"/>
              </a:xfrm>
              <a:prstGeom prst="rect">
                <a:avLst/>
              </a:prstGeom>
              <a:solidFill>
                <a:srgbClr val="5F93D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5999" name="Rectangle 159"/>
              <p:cNvSpPr>
                <a:spLocks noChangeArrowheads="1"/>
              </p:cNvSpPr>
              <p:nvPr/>
            </p:nvSpPr>
            <p:spPr bwMode="auto">
              <a:xfrm>
                <a:off x="3305" y="2839"/>
                <a:ext cx="385" cy="14"/>
              </a:xfrm>
              <a:prstGeom prst="rect">
                <a:avLst/>
              </a:prstGeom>
              <a:solidFill>
                <a:srgbClr val="5D91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0" name="Rectangle 160"/>
              <p:cNvSpPr>
                <a:spLocks noChangeArrowheads="1"/>
              </p:cNvSpPr>
              <p:nvPr/>
            </p:nvSpPr>
            <p:spPr bwMode="auto">
              <a:xfrm>
                <a:off x="3305" y="2852"/>
                <a:ext cx="385" cy="15"/>
              </a:xfrm>
              <a:prstGeom prst="rect">
                <a:avLst/>
              </a:prstGeom>
              <a:solidFill>
                <a:srgbClr val="5B90D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1" name="Rectangle 161"/>
              <p:cNvSpPr>
                <a:spLocks noChangeArrowheads="1"/>
              </p:cNvSpPr>
              <p:nvPr/>
            </p:nvSpPr>
            <p:spPr bwMode="auto">
              <a:xfrm>
                <a:off x="3305" y="2867"/>
                <a:ext cx="385" cy="10"/>
              </a:xfrm>
              <a:prstGeom prst="rect">
                <a:avLst/>
              </a:prstGeom>
              <a:solidFill>
                <a:srgbClr val="598ED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2" name="Rectangle 162"/>
              <p:cNvSpPr>
                <a:spLocks noChangeArrowheads="1"/>
              </p:cNvSpPr>
              <p:nvPr/>
            </p:nvSpPr>
            <p:spPr bwMode="auto">
              <a:xfrm>
                <a:off x="3305" y="2878"/>
                <a:ext cx="385" cy="15"/>
              </a:xfrm>
              <a:prstGeom prst="rect">
                <a:avLst/>
              </a:prstGeom>
              <a:solidFill>
                <a:srgbClr val="578D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3" name="Rectangle 163"/>
              <p:cNvSpPr>
                <a:spLocks noChangeArrowheads="1"/>
              </p:cNvSpPr>
              <p:nvPr/>
            </p:nvSpPr>
            <p:spPr bwMode="auto">
              <a:xfrm>
                <a:off x="3305" y="2892"/>
                <a:ext cx="385" cy="15"/>
              </a:xfrm>
              <a:prstGeom prst="rect">
                <a:avLst/>
              </a:prstGeom>
              <a:solidFill>
                <a:srgbClr val="558CD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4" name="Rectangle 164"/>
              <p:cNvSpPr>
                <a:spLocks noChangeArrowheads="1"/>
              </p:cNvSpPr>
              <p:nvPr/>
            </p:nvSpPr>
            <p:spPr bwMode="auto">
              <a:xfrm>
                <a:off x="3305" y="2907"/>
                <a:ext cx="385" cy="10"/>
              </a:xfrm>
              <a:prstGeom prst="rect">
                <a:avLst/>
              </a:prstGeom>
              <a:solidFill>
                <a:srgbClr val="538A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5" name="Rectangle 165"/>
              <p:cNvSpPr>
                <a:spLocks noChangeArrowheads="1"/>
              </p:cNvSpPr>
              <p:nvPr/>
            </p:nvSpPr>
            <p:spPr bwMode="auto">
              <a:xfrm>
                <a:off x="3305" y="2917"/>
                <a:ext cx="385" cy="10"/>
              </a:xfrm>
              <a:prstGeom prst="rect">
                <a:avLst/>
              </a:prstGeom>
              <a:solidFill>
                <a:srgbClr val="518A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6" name="Rectangle 166"/>
              <p:cNvSpPr>
                <a:spLocks noChangeArrowheads="1"/>
              </p:cNvSpPr>
              <p:nvPr/>
            </p:nvSpPr>
            <p:spPr bwMode="auto">
              <a:xfrm>
                <a:off x="3305" y="2927"/>
                <a:ext cx="385" cy="14"/>
              </a:xfrm>
              <a:prstGeom prst="rect">
                <a:avLst/>
              </a:prstGeom>
              <a:solidFill>
                <a:srgbClr val="4F89D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7" name="Rectangle 167"/>
              <p:cNvSpPr>
                <a:spLocks noChangeArrowheads="1"/>
              </p:cNvSpPr>
              <p:nvPr/>
            </p:nvSpPr>
            <p:spPr bwMode="auto">
              <a:xfrm>
                <a:off x="3305" y="2941"/>
                <a:ext cx="385" cy="10"/>
              </a:xfrm>
              <a:prstGeom prst="rect">
                <a:avLst/>
              </a:prstGeom>
              <a:solidFill>
                <a:srgbClr val="4D87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8" name="Rectangle 168"/>
              <p:cNvSpPr>
                <a:spLocks noChangeArrowheads="1"/>
              </p:cNvSpPr>
              <p:nvPr/>
            </p:nvSpPr>
            <p:spPr bwMode="auto">
              <a:xfrm>
                <a:off x="3305" y="2951"/>
                <a:ext cx="385" cy="10"/>
              </a:xfrm>
              <a:prstGeom prst="rect">
                <a:avLst/>
              </a:prstGeom>
              <a:solidFill>
                <a:srgbClr val="4B86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09" name="Rectangle 169"/>
              <p:cNvSpPr>
                <a:spLocks noChangeArrowheads="1"/>
              </p:cNvSpPr>
              <p:nvPr/>
            </p:nvSpPr>
            <p:spPr bwMode="auto">
              <a:xfrm>
                <a:off x="3305" y="2961"/>
                <a:ext cx="385" cy="10"/>
              </a:xfrm>
              <a:prstGeom prst="rect">
                <a:avLst/>
              </a:prstGeom>
              <a:solidFill>
                <a:srgbClr val="4985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0" name="Rectangle 170"/>
              <p:cNvSpPr>
                <a:spLocks noChangeArrowheads="1"/>
              </p:cNvSpPr>
              <p:nvPr/>
            </p:nvSpPr>
            <p:spPr bwMode="auto">
              <a:xfrm>
                <a:off x="3305" y="2971"/>
                <a:ext cx="385" cy="10"/>
              </a:xfrm>
              <a:prstGeom prst="rect">
                <a:avLst/>
              </a:prstGeom>
              <a:solidFill>
                <a:srgbClr val="4784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1" name="Rectangle 171"/>
              <p:cNvSpPr>
                <a:spLocks noChangeArrowheads="1"/>
              </p:cNvSpPr>
              <p:nvPr/>
            </p:nvSpPr>
            <p:spPr bwMode="auto">
              <a:xfrm>
                <a:off x="3305" y="2981"/>
                <a:ext cx="385" cy="10"/>
              </a:xfrm>
              <a:prstGeom prst="rect">
                <a:avLst/>
              </a:prstGeom>
              <a:solidFill>
                <a:srgbClr val="4583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2" name="Rectangle 172"/>
              <p:cNvSpPr>
                <a:spLocks noChangeArrowheads="1"/>
              </p:cNvSpPr>
              <p:nvPr/>
            </p:nvSpPr>
            <p:spPr bwMode="auto">
              <a:xfrm>
                <a:off x="3305" y="2991"/>
                <a:ext cx="385" cy="10"/>
              </a:xfrm>
              <a:prstGeom prst="rect">
                <a:avLst/>
              </a:prstGeom>
              <a:solidFill>
                <a:srgbClr val="4382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3" name="Rectangle 173"/>
              <p:cNvSpPr>
                <a:spLocks noChangeArrowheads="1"/>
              </p:cNvSpPr>
              <p:nvPr/>
            </p:nvSpPr>
            <p:spPr bwMode="auto">
              <a:xfrm>
                <a:off x="3305" y="3001"/>
                <a:ext cx="385" cy="14"/>
              </a:xfrm>
              <a:prstGeom prst="rect">
                <a:avLst/>
              </a:prstGeom>
              <a:solidFill>
                <a:srgbClr val="4080C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4" name="Rectangle 174"/>
              <p:cNvSpPr>
                <a:spLocks noChangeArrowheads="1"/>
              </p:cNvSpPr>
              <p:nvPr/>
            </p:nvSpPr>
            <p:spPr bwMode="auto">
              <a:xfrm>
                <a:off x="3305" y="2208"/>
                <a:ext cx="385" cy="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5" name="Rectangle 175"/>
              <p:cNvSpPr>
                <a:spLocks noChangeArrowheads="1"/>
              </p:cNvSpPr>
              <p:nvPr/>
            </p:nvSpPr>
            <p:spPr bwMode="auto">
              <a:xfrm>
                <a:off x="4264" y="1961"/>
                <a:ext cx="391" cy="25"/>
              </a:xfrm>
              <a:prstGeom prst="rect">
                <a:avLst/>
              </a:prstGeom>
              <a:solidFill>
                <a:srgbClr val="9BC1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6" name="Rectangle 176"/>
              <p:cNvSpPr>
                <a:spLocks noChangeArrowheads="1"/>
              </p:cNvSpPr>
              <p:nvPr/>
            </p:nvSpPr>
            <p:spPr bwMode="auto">
              <a:xfrm>
                <a:off x="4264" y="1986"/>
                <a:ext cx="391" cy="29"/>
              </a:xfrm>
              <a:prstGeom prst="rect">
                <a:avLst/>
              </a:prstGeom>
              <a:solidFill>
                <a:srgbClr val="99C0F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7" name="Rectangle 177"/>
              <p:cNvSpPr>
                <a:spLocks noChangeArrowheads="1"/>
              </p:cNvSpPr>
              <p:nvPr/>
            </p:nvSpPr>
            <p:spPr bwMode="auto">
              <a:xfrm>
                <a:off x="4264" y="2015"/>
                <a:ext cx="391" cy="20"/>
              </a:xfrm>
              <a:prstGeom prst="rect">
                <a:avLst/>
              </a:prstGeom>
              <a:solidFill>
                <a:srgbClr val="98BE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8" name="Rectangle 178"/>
              <p:cNvSpPr>
                <a:spLocks noChangeArrowheads="1"/>
              </p:cNvSpPr>
              <p:nvPr/>
            </p:nvSpPr>
            <p:spPr bwMode="auto">
              <a:xfrm>
                <a:off x="4264" y="2035"/>
                <a:ext cx="391" cy="25"/>
              </a:xfrm>
              <a:prstGeom prst="rect">
                <a:avLst/>
              </a:prstGeom>
              <a:solidFill>
                <a:srgbClr val="96BD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19" name="Rectangle 179"/>
              <p:cNvSpPr>
                <a:spLocks noChangeArrowheads="1"/>
              </p:cNvSpPr>
              <p:nvPr/>
            </p:nvSpPr>
            <p:spPr bwMode="auto">
              <a:xfrm>
                <a:off x="4264" y="2060"/>
                <a:ext cx="391" cy="25"/>
              </a:xfrm>
              <a:prstGeom prst="rect">
                <a:avLst/>
              </a:prstGeom>
              <a:solidFill>
                <a:srgbClr val="95BC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0" name="Rectangle 180"/>
              <p:cNvSpPr>
                <a:spLocks noChangeArrowheads="1"/>
              </p:cNvSpPr>
              <p:nvPr/>
            </p:nvSpPr>
            <p:spPr bwMode="auto">
              <a:xfrm>
                <a:off x="4264" y="2085"/>
                <a:ext cx="391" cy="34"/>
              </a:xfrm>
              <a:prstGeom prst="rect">
                <a:avLst/>
              </a:prstGeom>
              <a:solidFill>
                <a:srgbClr val="93BAF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1" name="Rectangle 181"/>
              <p:cNvSpPr>
                <a:spLocks noChangeArrowheads="1"/>
              </p:cNvSpPr>
              <p:nvPr/>
            </p:nvSpPr>
            <p:spPr bwMode="auto">
              <a:xfrm>
                <a:off x="4264" y="2119"/>
                <a:ext cx="391" cy="30"/>
              </a:xfrm>
              <a:prstGeom prst="rect">
                <a:avLst/>
              </a:prstGeom>
              <a:solidFill>
                <a:srgbClr val="91B9F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2" name="Rectangle 182"/>
              <p:cNvSpPr>
                <a:spLocks noChangeArrowheads="1"/>
              </p:cNvSpPr>
              <p:nvPr/>
            </p:nvSpPr>
            <p:spPr bwMode="auto">
              <a:xfrm>
                <a:off x="4264" y="2149"/>
                <a:ext cx="391" cy="19"/>
              </a:xfrm>
              <a:prstGeom prst="rect">
                <a:avLst/>
              </a:prstGeom>
              <a:solidFill>
                <a:srgbClr val="90B7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3" name="Rectangle 183"/>
              <p:cNvSpPr>
                <a:spLocks noChangeArrowheads="1"/>
              </p:cNvSpPr>
              <p:nvPr/>
            </p:nvSpPr>
            <p:spPr bwMode="auto">
              <a:xfrm>
                <a:off x="4264" y="2168"/>
                <a:ext cx="391" cy="35"/>
              </a:xfrm>
              <a:prstGeom prst="rect">
                <a:avLst/>
              </a:prstGeom>
              <a:solidFill>
                <a:srgbClr val="8EB6F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4" name="Rectangle 184"/>
              <p:cNvSpPr>
                <a:spLocks noChangeArrowheads="1"/>
              </p:cNvSpPr>
              <p:nvPr/>
            </p:nvSpPr>
            <p:spPr bwMode="auto">
              <a:xfrm>
                <a:off x="4264" y="2203"/>
                <a:ext cx="391" cy="30"/>
              </a:xfrm>
              <a:prstGeom prst="rect">
                <a:avLst/>
              </a:prstGeom>
              <a:solidFill>
                <a:srgbClr val="8CB4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5" name="Rectangle 185"/>
              <p:cNvSpPr>
                <a:spLocks noChangeArrowheads="1"/>
              </p:cNvSpPr>
              <p:nvPr/>
            </p:nvSpPr>
            <p:spPr bwMode="auto">
              <a:xfrm>
                <a:off x="4264" y="2233"/>
                <a:ext cx="391" cy="24"/>
              </a:xfrm>
              <a:prstGeom prst="rect">
                <a:avLst/>
              </a:prstGeom>
              <a:solidFill>
                <a:srgbClr val="8AB3F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6" name="Rectangle 186"/>
              <p:cNvSpPr>
                <a:spLocks noChangeArrowheads="1"/>
              </p:cNvSpPr>
              <p:nvPr/>
            </p:nvSpPr>
            <p:spPr bwMode="auto">
              <a:xfrm>
                <a:off x="4264" y="2257"/>
                <a:ext cx="391" cy="30"/>
              </a:xfrm>
              <a:prstGeom prst="rect">
                <a:avLst/>
              </a:prstGeom>
              <a:solidFill>
                <a:srgbClr val="88B1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7" name="Rectangle 187"/>
              <p:cNvSpPr>
                <a:spLocks noChangeArrowheads="1"/>
              </p:cNvSpPr>
              <p:nvPr/>
            </p:nvSpPr>
            <p:spPr bwMode="auto">
              <a:xfrm>
                <a:off x="4264" y="2287"/>
                <a:ext cx="391" cy="29"/>
              </a:xfrm>
              <a:prstGeom prst="rect">
                <a:avLst/>
              </a:prstGeom>
              <a:solidFill>
                <a:srgbClr val="86B0F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8" name="Rectangle 188"/>
              <p:cNvSpPr>
                <a:spLocks noChangeArrowheads="1"/>
              </p:cNvSpPr>
              <p:nvPr/>
            </p:nvSpPr>
            <p:spPr bwMode="auto">
              <a:xfrm>
                <a:off x="4264" y="2316"/>
                <a:ext cx="391" cy="30"/>
              </a:xfrm>
              <a:prstGeom prst="rect">
                <a:avLst/>
              </a:prstGeom>
              <a:solidFill>
                <a:srgbClr val="84AE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29" name="Rectangle 189"/>
              <p:cNvSpPr>
                <a:spLocks noChangeArrowheads="1"/>
              </p:cNvSpPr>
              <p:nvPr/>
            </p:nvSpPr>
            <p:spPr bwMode="auto">
              <a:xfrm>
                <a:off x="4264" y="2346"/>
                <a:ext cx="391" cy="20"/>
              </a:xfrm>
              <a:prstGeom prst="rect">
                <a:avLst/>
              </a:prstGeom>
              <a:solidFill>
                <a:srgbClr val="83AD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0" name="Rectangle 190"/>
              <p:cNvSpPr>
                <a:spLocks noChangeArrowheads="1"/>
              </p:cNvSpPr>
              <p:nvPr/>
            </p:nvSpPr>
            <p:spPr bwMode="auto">
              <a:xfrm>
                <a:off x="4264" y="2366"/>
                <a:ext cx="391" cy="25"/>
              </a:xfrm>
              <a:prstGeom prst="rect">
                <a:avLst/>
              </a:prstGeom>
              <a:solidFill>
                <a:srgbClr val="81AB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1" name="Rectangle 191"/>
              <p:cNvSpPr>
                <a:spLocks noChangeArrowheads="1"/>
              </p:cNvSpPr>
              <p:nvPr/>
            </p:nvSpPr>
            <p:spPr bwMode="auto">
              <a:xfrm>
                <a:off x="4264" y="2391"/>
                <a:ext cx="391" cy="24"/>
              </a:xfrm>
              <a:prstGeom prst="rect">
                <a:avLst/>
              </a:prstGeom>
              <a:solidFill>
                <a:srgbClr val="7FAAE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2" name="Rectangle 192"/>
              <p:cNvSpPr>
                <a:spLocks noChangeArrowheads="1"/>
              </p:cNvSpPr>
              <p:nvPr/>
            </p:nvSpPr>
            <p:spPr bwMode="auto">
              <a:xfrm>
                <a:off x="4264" y="2415"/>
                <a:ext cx="391" cy="30"/>
              </a:xfrm>
              <a:prstGeom prst="rect">
                <a:avLst/>
              </a:prstGeom>
              <a:solidFill>
                <a:srgbClr val="7DA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3" name="Rectangle 193"/>
              <p:cNvSpPr>
                <a:spLocks noChangeArrowheads="1"/>
              </p:cNvSpPr>
              <p:nvPr/>
            </p:nvSpPr>
            <p:spPr bwMode="auto">
              <a:xfrm>
                <a:off x="4264" y="2445"/>
                <a:ext cx="391" cy="20"/>
              </a:xfrm>
              <a:prstGeom prst="rect">
                <a:avLst/>
              </a:prstGeom>
              <a:solidFill>
                <a:srgbClr val="7BA7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4" name="Rectangle 194"/>
              <p:cNvSpPr>
                <a:spLocks noChangeArrowheads="1"/>
              </p:cNvSpPr>
              <p:nvPr/>
            </p:nvSpPr>
            <p:spPr bwMode="auto">
              <a:xfrm>
                <a:off x="4264" y="2465"/>
                <a:ext cx="391" cy="19"/>
              </a:xfrm>
              <a:prstGeom prst="rect">
                <a:avLst/>
              </a:prstGeom>
              <a:solidFill>
                <a:srgbClr val="7AA5E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5" name="Rectangle 195"/>
              <p:cNvSpPr>
                <a:spLocks noChangeArrowheads="1"/>
              </p:cNvSpPr>
              <p:nvPr/>
            </p:nvSpPr>
            <p:spPr bwMode="auto">
              <a:xfrm>
                <a:off x="4264" y="2484"/>
                <a:ext cx="391" cy="25"/>
              </a:xfrm>
              <a:prstGeom prst="rect">
                <a:avLst/>
              </a:prstGeom>
              <a:solidFill>
                <a:srgbClr val="78A4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6" name="Rectangle 196"/>
              <p:cNvSpPr>
                <a:spLocks noChangeArrowheads="1"/>
              </p:cNvSpPr>
              <p:nvPr/>
            </p:nvSpPr>
            <p:spPr bwMode="auto">
              <a:xfrm>
                <a:off x="4264" y="2509"/>
                <a:ext cx="391" cy="20"/>
              </a:xfrm>
              <a:prstGeom prst="rect">
                <a:avLst/>
              </a:prstGeom>
              <a:solidFill>
                <a:srgbClr val="76A3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7" name="Rectangle 197"/>
              <p:cNvSpPr>
                <a:spLocks noChangeArrowheads="1"/>
              </p:cNvSpPr>
              <p:nvPr/>
            </p:nvSpPr>
            <p:spPr bwMode="auto">
              <a:xfrm>
                <a:off x="4264" y="2528"/>
                <a:ext cx="391" cy="19"/>
              </a:xfrm>
              <a:prstGeom prst="rect">
                <a:avLst/>
              </a:prstGeom>
              <a:solidFill>
                <a:srgbClr val="75A1E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8" name="Rectangle 198"/>
              <p:cNvSpPr>
                <a:spLocks noChangeArrowheads="1"/>
              </p:cNvSpPr>
              <p:nvPr/>
            </p:nvSpPr>
            <p:spPr bwMode="auto">
              <a:xfrm>
                <a:off x="4264" y="2547"/>
                <a:ext cx="391" cy="25"/>
              </a:xfrm>
              <a:prstGeom prst="rect">
                <a:avLst/>
              </a:prstGeom>
              <a:solidFill>
                <a:srgbClr val="73A0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39" name="Rectangle 199"/>
              <p:cNvSpPr>
                <a:spLocks noChangeArrowheads="1"/>
              </p:cNvSpPr>
              <p:nvPr/>
            </p:nvSpPr>
            <p:spPr bwMode="auto">
              <a:xfrm>
                <a:off x="4264" y="2572"/>
                <a:ext cx="391" cy="20"/>
              </a:xfrm>
              <a:prstGeom prst="rect">
                <a:avLst/>
              </a:prstGeom>
              <a:solidFill>
                <a:srgbClr val="719FE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0" name="Rectangle 200"/>
              <p:cNvSpPr>
                <a:spLocks noChangeArrowheads="1"/>
              </p:cNvSpPr>
              <p:nvPr/>
            </p:nvSpPr>
            <p:spPr bwMode="auto">
              <a:xfrm>
                <a:off x="4264" y="2592"/>
                <a:ext cx="391" cy="20"/>
              </a:xfrm>
              <a:prstGeom prst="rect">
                <a:avLst/>
              </a:prstGeom>
              <a:solidFill>
                <a:srgbClr val="6F9E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1" name="Rectangle 201"/>
              <p:cNvSpPr>
                <a:spLocks noChangeArrowheads="1"/>
              </p:cNvSpPr>
              <p:nvPr/>
            </p:nvSpPr>
            <p:spPr bwMode="auto">
              <a:xfrm>
                <a:off x="4264" y="2612"/>
                <a:ext cx="391" cy="14"/>
              </a:xfrm>
              <a:prstGeom prst="rect">
                <a:avLst/>
              </a:prstGeom>
              <a:solidFill>
                <a:srgbClr val="6E9C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2" name="Rectangle 202"/>
              <p:cNvSpPr>
                <a:spLocks noChangeArrowheads="1"/>
              </p:cNvSpPr>
              <p:nvPr/>
            </p:nvSpPr>
            <p:spPr bwMode="auto">
              <a:xfrm>
                <a:off x="4264" y="2626"/>
                <a:ext cx="391" cy="20"/>
              </a:xfrm>
              <a:prstGeom prst="rect">
                <a:avLst/>
              </a:prstGeom>
              <a:solidFill>
                <a:srgbClr val="6C9B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3" name="Rectangle 203"/>
              <p:cNvSpPr>
                <a:spLocks noChangeArrowheads="1"/>
              </p:cNvSpPr>
              <p:nvPr/>
            </p:nvSpPr>
            <p:spPr bwMode="auto">
              <a:xfrm>
                <a:off x="4264" y="2646"/>
                <a:ext cx="391" cy="25"/>
              </a:xfrm>
              <a:prstGeom prst="rect">
                <a:avLst/>
              </a:prstGeom>
              <a:solidFill>
                <a:srgbClr val="6A9A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4" name="Rectangle 204"/>
              <p:cNvSpPr>
                <a:spLocks noChangeArrowheads="1"/>
              </p:cNvSpPr>
              <p:nvPr/>
            </p:nvSpPr>
            <p:spPr bwMode="auto">
              <a:xfrm>
                <a:off x="4264" y="2672"/>
                <a:ext cx="391" cy="20"/>
              </a:xfrm>
              <a:prstGeom prst="rect">
                <a:avLst/>
              </a:prstGeom>
              <a:solidFill>
                <a:srgbClr val="6899D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5" name="Rectangle 205"/>
              <p:cNvSpPr>
                <a:spLocks noChangeArrowheads="1"/>
              </p:cNvSpPr>
              <p:nvPr/>
            </p:nvSpPr>
            <p:spPr bwMode="auto">
              <a:xfrm>
                <a:off x="4264" y="2691"/>
                <a:ext cx="391" cy="19"/>
              </a:xfrm>
              <a:prstGeom prst="rect">
                <a:avLst/>
              </a:prstGeom>
              <a:solidFill>
                <a:srgbClr val="6698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6" name="Rectangle 206"/>
              <p:cNvSpPr>
                <a:spLocks noChangeArrowheads="1"/>
              </p:cNvSpPr>
              <p:nvPr/>
            </p:nvSpPr>
            <p:spPr bwMode="auto">
              <a:xfrm>
                <a:off x="4264" y="2711"/>
                <a:ext cx="391" cy="15"/>
              </a:xfrm>
              <a:prstGeom prst="rect">
                <a:avLst/>
              </a:prstGeom>
              <a:solidFill>
                <a:srgbClr val="6596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7" name="Rectangle 207"/>
              <p:cNvSpPr>
                <a:spLocks noChangeArrowheads="1"/>
              </p:cNvSpPr>
              <p:nvPr/>
            </p:nvSpPr>
            <p:spPr bwMode="auto">
              <a:xfrm>
                <a:off x="4264" y="2725"/>
                <a:ext cx="391" cy="20"/>
              </a:xfrm>
              <a:prstGeom prst="rect">
                <a:avLst/>
              </a:prstGeom>
              <a:solidFill>
                <a:srgbClr val="6396D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8" name="Rectangle 208"/>
              <p:cNvSpPr>
                <a:spLocks noChangeArrowheads="1"/>
              </p:cNvSpPr>
              <p:nvPr/>
            </p:nvSpPr>
            <p:spPr bwMode="auto">
              <a:xfrm>
                <a:off x="4264" y="2744"/>
                <a:ext cx="391" cy="20"/>
              </a:xfrm>
              <a:prstGeom prst="rect">
                <a:avLst/>
              </a:prstGeom>
              <a:solidFill>
                <a:srgbClr val="6194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49" name="Rectangle 209"/>
              <p:cNvSpPr>
                <a:spLocks noChangeArrowheads="1"/>
              </p:cNvSpPr>
              <p:nvPr/>
            </p:nvSpPr>
            <p:spPr bwMode="auto">
              <a:xfrm>
                <a:off x="4264" y="2764"/>
                <a:ext cx="391" cy="19"/>
              </a:xfrm>
              <a:prstGeom prst="rect">
                <a:avLst/>
              </a:prstGeom>
              <a:solidFill>
                <a:srgbClr val="5F93D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0" name="Rectangle 210"/>
              <p:cNvSpPr>
                <a:spLocks noChangeArrowheads="1"/>
              </p:cNvSpPr>
              <p:nvPr/>
            </p:nvSpPr>
            <p:spPr bwMode="auto">
              <a:xfrm>
                <a:off x="4264" y="2783"/>
                <a:ext cx="391" cy="20"/>
              </a:xfrm>
              <a:prstGeom prst="rect">
                <a:avLst/>
              </a:prstGeom>
              <a:solidFill>
                <a:srgbClr val="5D91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1" name="Rectangle 211"/>
              <p:cNvSpPr>
                <a:spLocks noChangeArrowheads="1"/>
              </p:cNvSpPr>
              <p:nvPr/>
            </p:nvSpPr>
            <p:spPr bwMode="auto">
              <a:xfrm>
                <a:off x="4264" y="2803"/>
                <a:ext cx="391" cy="20"/>
              </a:xfrm>
              <a:prstGeom prst="rect">
                <a:avLst/>
              </a:prstGeom>
              <a:solidFill>
                <a:srgbClr val="5B90D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2" name="Rectangle 212"/>
              <p:cNvSpPr>
                <a:spLocks noChangeArrowheads="1"/>
              </p:cNvSpPr>
              <p:nvPr/>
            </p:nvSpPr>
            <p:spPr bwMode="auto">
              <a:xfrm>
                <a:off x="4264" y="2823"/>
                <a:ext cx="391" cy="15"/>
              </a:xfrm>
              <a:prstGeom prst="rect">
                <a:avLst/>
              </a:prstGeom>
              <a:solidFill>
                <a:srgbClr val="598ED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3" name="Rectangle 213"/>
              <p:cNvSpPr>
                <a:spLocks noChangeArrowheads="1"/>
              </p:cNvSpPr>
              <p:nvPr/>
            </p:nvSpPr>
            <p:spPr bwMode="auto">
              <a:xfrm>
                <a:off x="4264" y="2839"/>
                <a:ext cx="391" cy="14"/>
              </a:xfrm>
              <a:prstGeom prst="rect">
                <a:avLst/>
              </a:prstGeom>
              <a:solidFill>
                <a:srgbClr val="578D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4" name="Rectangle 214"/>
              <p:cNvSpPr>
                <a:spLocks noChangeArrowheads="1"/>
              </p:cNvSpPr>
              <p:nvPr/>
            </p:nvSpPr>
            <p:spPr bwMode="auto">
              <a:xfrm>
                <a:off x="4264" y="2852"/>
                <a:ext cx="391" cy="20"/>
              </a:xfrm>
              <a:prstGeom prst="rect">
                <a:avLst/>
              </a:prstGeom>
              <a:solidFill>
                <a:srgbClr val="558CD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5" name="Rectangle 215"/>
              <p:cNvSpPr>
                <a:spLocks noChangeArrowheads="1"/>
              </p:cNvSpPr>
              <p:nvPr/>
            </p:nvSpPr>
            <p:spPr bwMode="auto">
              <a:xfrm>
                <a:off x="4264" y="2873"/>
                <a:ext cx="391" cy="15"/>
              </a:xfrm>
              <a:prstGeom prst="rect">
                <a:avLst/>
              </a:prstGeom>
              <a:solidFill>
                <a:srgbClr val="538B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6" name="Rectangle 216"/>
              <p:cNvSpPr>
                <a:spLocks noChangeArrowheads="1"/>
              </p:cNvSpPr>
              <p:nvPr/>
            </p:nvSpPr>
            <p:spPr bwMode="auto">
              <a:xfrm>
                <a:off x="4264" y="2887"/>
                <a:ext cx="391" cy="15"/>
              </a:xfrm>
              <a:prstGeom prst="rect">
                <a:avLst/>
              </a:prstGeom>
              <a:solidFill>
                <a:srgbClr val="518A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sp>
          <p:nvSpPr>
            <p:cNvPr id="36057" name="Rectangle 217"/>
            <p:cNvSpPr>
              <a:spLocks noChangeArrowheads="1"/>
            </p:cNvSpPr>
            <p:nvPr/>
          </p:nvSpPr>
          <p:spPr bwMode="auto">
            <a:xfrm>
              <a:off x="4266" y="2904"/>
              <a:ext cx="391" cy="15"/>
            </a:xfrm>
            <a:prstGeom prst="rect">
              <a:avLst/>
            </a:prstGeom>
            <a:solidFill>
              <a:srgbClr val="4F88D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8" name="Rectangle 218"/>
            <p:cNvSpPr>
              <a:spLocks noChangeArrowheads="1"/>
            </p:cNvSpPr>
            <p:nvPr/>
          </p:nvSpPr>
          <p:spPr bwMode="auto">
            <a:xfrm>
              <a:off x="4266" y="2919"/>
              <a:ext cx="391" cy="14"/>
            </a:xfrm>
            <a:prstGeom prst="rect">
              <a:avLst/>
            </a:prstGeom>
            <a:solidFill>
              <a:srgbClr val="4D87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59" name="Rectangle 219"/>
            <p:cNvSpPr>
              <a:spLocks noChangeArrowheads="1"/>
            </p:cNvSpPr>
            <p:nvPr/>
          </p:nvSpPr>
          <p:spPr bwMode="auto">
            <a:xfrm>
              <a:off x="4266" y="2933"/>
              <a:ext cx="391" cy="15"/>
            </a:xfrm>
            <a:prstGeom prst="rect">
              <a:avLst/>
            </a:prstGeom>
            <a:solidFill>
              <a:srgbClr val="4B86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60" name="Rectangle 220"/>
            <p:cNvSpPr>
              <a:spLocks noChangeArrowheads="1"/>
            </p:cNvSpPr>
            <p:nvPr/>
          </p:nvSpPr>
          <p:spPr bwMode="auto">
            <a:xfrm>
              <a:off x="4266" y="2948"/>
              <a:ext cx="391" cy="15"/>
            </a:xfrm>
            <a:prstGeom prst="rect">
              <a:avLst/>
            </a:prstGeom>
            <a:solidFill>
              <a:srgbClr val="4985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61" name="Rectangle 221"/>
            <p:cNvSpPr>
              <a:spLocks noChangeArrowheads="1"/>
            </p:cNvSpPr>
            <p:nvPr/>
          </p:nvSpPr>
          <p:spPr bwMode="auto">
            <a:xfrm>
              <a:off x="4266" y="2963"/>
              <a:ext cx="391" cy="10"/>
            </a:xfrm>
            <a:prstGeom prst="rect">
              <a:avLst/>
            </a:prstGeom>
            <a:solidFill>
              <a:srgbClr val="4784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62" name="Rectangle 222"/>
            <p:cNvSpPr>
              <a:spLocks noChangeArrowheads="1"/>
            </p:cNvSpPr>
            <p:nvPr/>
          </p:nvSpPr>
          <p:spPr bwMode="auto">
            <a:xfrm>
              <a:off x="4266" y="2973"/>
              <a:ext cx="391" cy="15"/>
            </a:xfrm>
            <a:prstGeom prst="rect">
              <a:avLst/>
            </a:prstGeom>
            <a:solidFill>
              <a:srgbClr val="4583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63" name="Rectangle 223"/>
            <p:cNvSpPr>
              <a:spLocks noChangeArrowheads="1"/>
            </p:cNvSpPr>
            <p:nvPr/>
          </p:nvSpPr>
          <p:spPr bwMode="auto">
            <a:xfrm>
              <a:off x="4266" y="2988"/>
              <a:ext cx="391" cy="15"/>
            </a:xfrm>
            <a:prstGeom prst="rect">
              <a:avLst/>
            </a:prstGeom>
            <a:solidFill>
              <a:srgbClr val="4382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64" name="Rectangle 224"/>
            <p:cNvSpPr>
              <a:spLocks noChangeArrowheads="1"/>
            </p:cNvSpPr>
            <p:nvPr/>
          </p:nvSpPr>
          <p:spPr bwMode="auto">
            <a:xfrm>
              <a:off x="4266" y="3003"/>
              <a:ext cx="391" cy="9"/>
            </a:xfrm>
            <a:prstGeom prst="rect">
              <a:avLst/>
            </a:prstGeom>
            <a:solidFill>
              <a:srgbClr val="4181C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65" name="Rectangle 225"/>
            <p:cNvSpPr>
              <a:spLocks noChangeArrowheads="1"/>
            </p:cNvSpPr>
            <p:nvPr/>
          </p:nvSpPr>
          <p:spPr bwMode="auto">
            <a:xfrm>
              <a:off x="4266" y="3012"/>
              <a:ext cx="391" cy="5"/>
            </a:xfrm>
            <a:prstGeom prst="rect">
              <a:avLst/>
            </a:prstGeom>
            <a:solidFill>
              <a:srgbClr val="3F80C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66" name="Rectangle 226"/>
            <p:cNvSpPr>
              <a:spLocks noChangeArrowheads="1"/>
            </p:cNvSpPr>
            <p:nvPr/>
          </p:nvSpPr>
          <p:spPr bwMode="auto">
            <a:xfrm>
              <a:off x="4266" y="1962"/>
              <a:ext cx="391" cy="1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6067" name="Line 227"/>
            <p:cNvSpPr>
              <a:spLocks noChangeShapeType="1"/>
            </p:cNvSpPr>
            <p:nvPr/>
          </p:nvSpPr>
          <p:spPr bwMode="auto">
            <a:xfrm flipV="1">
              <a:off x="2535" y="1829"/>
              <a:ext cx="1" cy="564"/>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68" name="Line 228"/>
            <p:cNvSpPr>
              <a:spLocks noChangeShapeType="1"/>
            </p:cNvSpPr>
            <p:nvPr/>
          </p:nvSpPr>
          <p:spPr bwMode="auto">
            <a:xfrm>
              <a:off x="2516" y="1850"/>
              <a:ext cx="44" cy="1"/>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69" name="Line 229"/>
            <p:cNvSpPr>
              <a:spLocks noChangeShapeType="1"/>
            </p:cNvSpPr>
            <p:nvPr/>
          </p:nvSpPr>
          <p:spPr bwMode="auto">
            <a:xfrm flipV="1">
              <a:off x="3505" y="1746"/>
              <a:ext cx="1" cy="467"/>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0" name="Line 230"/>
            <p:cNvSpPr>
              <a:spLocks noChangeShapeType="1"/>
            </p:cNvSpPr>
            <p:nvPr/>
          </p:nvSpPr>
          <p:spPr bwMode="auto">
            <a:xfrm>
              <a:off x="3486" y="1767"/>
              <a:ext cx="44" cy="1"/>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1" name="Line 231"/>
            <p:cNvSpPr>
              <a:spLocks noChangeShapeType="1"/>
            </p:cNvSpPr>
            <p:nvPr/>
          </p:nvSpPr>
          <p:spPr bwMode="auto">
            <a:xfrm flipV="1">
              <a:off x="4459" y="1134"/>
              <a:ext cx="1" cy="867"/>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2" name="Line 232"/>
            <p:cNvSpPr>
              <a:spLocks noChangeShapeType="1"/>
            </p:cNvSpPr>
            <p:nvPr/>
          </p:nvSpPr>
          <p:spPr bwMode="auto">
            <a:xfrm>
              <a:off x="4439" y="1155"/>
              <a:ext cx="44" cy="1"/>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3" name="Line 233"/>
            <p:cNvSpPr>
              <a:spLocks noChangeShapeType="1"/>
            </p:cNvSpPr>
            <p:nvPr/>
          </p:nvSpPr>
          <p:spPr bwMode="auto">
            <a:xfrm>
              <a:off x="2535" y="2367"/>
              <a:ext cx="1" cy="286"/>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4" name="Line 234"/>
            <p:cNvSpPr>
              <a:spLocks noChangeShapeType="1"/>
            </p:cNvSpPr>
            <p:nvPr/>
          </p:nvSpPr>
          <p:spPr bwMode="auto">
            <a:xfrm>
              <a:off x="2516" y="2652"/>
              <a:ext cx="44" cy="1"/>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5" name="Line 235"/>
            <p:cNvSpPr>
              <a:spLocks noChangeShapeType="1"/>
            </p:cNvSpPr>
            <p:nvPr/>
          </p:nvSpPr>
          <p:spPr bwMode="auto">
            <a:xfrm>
              <a:off x="3510" y="2176"/>
              <a:ext cx="1" cy="409"/>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6" name="Line 236"/>
            <p:cNvSpPr>
              <a:spLocks noChangeShapeType="1"/>
            </p:cNvSpPr>
            <p:nvPr/>
          </p:nvSpPr>
          <p:spPr bwMode="auto">
            <a:xfrm>
              <a:off x="3486" y="2578"/>
              <a:ext cx="44" cy="1"/>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7" name="Line 237"/>
            <p:cNvSpPr>
              <a:spLocks noChangeShapeType="1"/>
            </p:cNvSpPr>
            <p:nvPr/>
          </p:nvSpPr>
          <p:spPr bwMode="auto">
            <a:xfrm flipH="1">
              <a:off x="4439" y="1888"/>
              <a:ext cx="44" cy="529"/>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8" name="Line 238"/>
            <p:cNvSpPr>
              <a:spLocks noChangeShapeType="1"/>
            </p:cNvSpPr>
            <p:nvPr/>
          </p:nvSpPr>
          <p:spPr bwMode="auto">
            <a:xfrm>
              <a:off x="4439" y="2415"/>
              <a:ext cx="44" cy="1"/>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79" name="Line 239"/>
            <p:cNvSpPr>
              <a:spLocks noChangeShapeType="1"/>
            </p:cNvSpPr>
            <p:nvPr/>
          </p:nvSpPr>
          <p:spPr bwMode="auto">
            <a:xfrm>
              <a:off x="1092" y="991"/>
              <a:ext cx="1" cy="2026"/>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0" name="Line 240"/>
            <p:cNvSpPr>
              <a:spLocks noChangeShapeType="1"/>
            </p:cNvSpPr>
            <p:nvPr/>
          </p:nvSpPr>
          <p:spPr bwMode="auto">
            <a:xfrm>
              <a:off x="1042" y="3017"/>
              <a:ext cx="49" cy="1"/>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1" name="Line 241"/>
            <p:cNvSpPr>
              <a:spLocks noChangeShapeType="1"/>
            </p:cNvSpPr>
            <p:nvPr/>
          </p:nvSpPr>
          <p:spPr bwMode="auto">
            <a:xfrm>
              <a:off x="1042" y="2613"/>
              <a:ext cx="49" cy="1"/>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2" name="Line 242"/>
            <p:cNvSpPr>
              <a:spLocks noChangeShapeType="1"/>
            </p:cNvSpPr>
            <p:nvPr/>
          </p:nvSpPr>
          <p:spPr bwMode="auto">
            <a:xfrm>
              <a:off x="1042" y="2209"/>
              <a:ext cx="49" cy="1"/>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3" name="Line 243"/>
            <p:cNvSpPr>
              <a:spLocks noChangeShapeType="1"/>
            </p:cNvSpPr>
            <p:nvPr/>
          </p:nvSpPr>
          <p:spPr bwMode="auto">
            <a:xfrm>
              <a:off x="1042" y="1800"/>
              <a:ext cx="49" cy="1"/>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4" name="Line 244"/>
            <p:cNvSpPr>
              <a:spLocks noChangeShapeType="1"/>
            </p:cNvSpPr>
            <p:nvPr/>
          </p:nvSpPr>
          <p:spPr bwMode="auto">
            <a:xfrm>
              <a:off x="1042" y="1396"/>
              <a:ext cx="49" cy="1"/>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5" name="Line 245"/>
            <p:cNvSpPr>
              <a:spLocks noChangeShapeType="1"/>
            </p:cNvSpPr>
            <p:nvPr/>
          </p:nvSpPr>
          <p:spPr bwMode="auto">
            <a:xfrm>
              <a:off x="1042" y="991"/>
              <a:ext cx="49" cy="1"/>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6" name="Line 246"/>
            <p:cNvSpPr>
              <a:spLocks noChangeShapeType="1"/>
            </p:cNvSpPr>
            <p:nvPr/>
          </p:nvSpPr>
          <p:spPr bwMode="auto">
            <a:xfrm>
              <a:off x="1092" y="3017"/>
              <a:ext cx="3852" cy="1"/>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7" name="Line 247"/>
            <p:cNvSpPr>
              <a:spLocks noChangeShapeType="1"/>
            </p:cNvSpPr>
            <p:nvPr/>
          </p:nvSpPr>
          <p:spPr bwMode="auto">
            <a:xfrm flipV="1">
              <a:off x="1092" y="2998"/>
              <a:ext cx="1" cy="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8" name="Line 248"/>
            <p:cNvSpPr>
              <a:spLocks noChangeShapeType="1"/>
            </p:cNvSpPr>
            <p:nvPr/>
          </p:nvSpPr>
          <p:spPr bwMode="auto">
            <a:xfrm flipV="1">
              <a:off x="2055" y="2998"/>
              <a:ext cx="1" cy="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89" name="Line 249"/>
            <p:cNvSpPr>
              <a:spLocks noChangeShapeType="1"/>
            </p:cNvSpPr>
            <p:nvPr/>
          </p:nvSpPr>
          <p:spPr bwMode="auto">
            <a:xfrm flipV="1">
              <a:off x="3019" y="2998"/>
              <a:ext cx="1" cy="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90" name="Line 250"/>
            <p:cNvSpPr>
              <a:spLocks noChangeShapeType="1"/>
            </p:cNvSpPr>
            <p:nvPr/>
          </p:nvSpPr>
          <p:spPr bwMode="auto">
            <a:xfrm flipV="1">
              <a:off x="3979" y="2998"/>
              <a:ext cx="1" cy="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91" name="Line 251"/>
            <p:cNvSpPr>
              <a:spLocks noChangeShapeType="1"/>
            </p:cNvSpPr>
            <p:nvPr/>
          </p:nvSpPr>
          <p:spPr bwMode="auto">
            <a:xfrm flipV="1">
              <a:off x="4944" y="2998"/>
              <a:ext cx="1" cy="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6092" name="Rectangle 252"/>
            <p:cNvSpPr>
              <a:spLocks noChangeArrowheads="1"/>
            </p:cNvSpPr>
            <p:nvPr/>
          </p:nvSpPr>
          <p:spPr bwMode="auto">
            <a:xfrm>
              <a:off x="939" y="2929"/>
              <a:ext cx="77"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9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900">
                  <a:solidFill>
                    <a:srgbClr val="FFFFFF"/>
                  </a:solidFill>
                  <a:effectLst>
                    <a:outerShdw blurRad="38100" dist="38100" dir="2700000" algn="tl">
                      <a:srgbClr val="C0C0C0"/>
                    </a:outerShdw>
                  </a:effectLst>
                  <a:latin typeface="Calibri" pitchFamily="32" charset="0"/>
                </a:rPr>
                <a:t>0</a:t>
              </a:r>
            </a:p>
          </p:txBody>
        </p:sp>
        <p:sp>
          <p:nvSpPr>
            <p:cNvPr id="36093" name="Rectangle 253"/>
            <p:cNvSpPr>
              <a:spLocks noChangeArrowheads="1"/>
            </p:cNvSpPr>
            <p:nvPr/>
          </p:nvSpPr>
          <p:spPr bwMode="auto">
            <a:xfrm>
              <a:off x="939" y="2524"/>
              <a:ext cx="77"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9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900">
                  <a:solidFill>
                    <a:srgbClr val="FFFFFF"/>
                  </a:solidFill>
                  <a:effectLst>
                    <a:outerShdw blurRad="38100" dist="38100" dir="2700000" algn="tl">
                      <a:srgbClr val="C0C0C0"/>
                    </a:outerShdw>
                  </a:effectLst>
                  <a:latin typeface="Calibri" pitchFamily="32" charset="0"/>
                </a:rPr>
                <a:t>1</a:t>
              </a:r>
            </a:p>
          </p:txBody>
        </p:sp>
        <p:sp>
          <p:nvSpPr>
            <p:cNvPr id="36094" name="Rectangle 254"/>
            <p:cNvSpPr>
              <a:spLocks noChangeArrowheads="1"/>
            </p:cNvSpPr>
            <p:nvPr/>
          </p:nvSpPr>
          <p:spPr bwMode="auto">
            <a:xfrm>
              <a:off x="939" y="2120"/>
              <a:ext cx="77"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9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900">
                  <a:solidFill>
                    <a:srgbClr val="FFFFFF"/>
                  </a:solidFill>
                  <a:effectLst>
                    <a:outerShdw blurRad="38100" dist="38100" dir="2700000" algn="tl">
                      <a:srgbClr val="C0C0C0"/>
                    </a:outerShdw>
                  </a:effectLst>
                  <a:latin typeface="Calibri" pitchFamily="32" charset="0"/>
                </a:rPr>
                <a:t>2</a:t>
              </a:r>
            </a:p>
          </p:txBody>
        </p:sp>
        <p:sp>
          <p:nvSpPr>
            <p:cNvPr id="36095" name="Rectangle 255"/>
            <p:cNvSpPr>
              <a:spLocks noChangeArrowheads="1"/>
            </p:cNvSpPr>
            <p:nvPr/>
          </p:nvSpPr>
          <p:spPr bwMode="auto">
            <a:xfrm>
              <a:off x="939" y="1711"/>
              <a:ext cx="77"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9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900">
                  <a:solidFill>
                    <a:srgbClr val="FFFFFF"/>
                  </a:solidFill>
                  <a:effectLst>
                    <a:outerShdw blurRad="38100" dist="38100" dir="2700000" algn="tl">
                      <a:srgbClr val="C0C0C0"/>
                    </a:outerShdw>
                  </a:effectLst>
                  <a:latin typeface="Calibri" pitchFamily="32" charset="0"/>
                </a:rPr>
                <a:t>3</a:t>
              </a:r>
            </a:p>
          </p:txBody>
        </p:sp>
        <p:sp>
          <p:nvSpPr>
            <p:cNvPr id="36096" name="Rectangle 256"/>
            <p:cNvSpPr>
              <a:spLocks noChangeArrowheads="1"/>
            </p:cNvSpPr>
            <p:nvPr/>
          </p:nvSpPr>
          <p:spPr bwMode="auto">
            <a:xfrm>
              <a:off x="939" y="1307"/>
              <a:ext cx="77"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9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900">
                  <a:solidFill>
                    <a:srgbClr val="FFFFFF"/>
                  </a:solidFill>
                  <a:effectLst>
                    <a:outerShdw blurRad="38100" dist="38100" dir="2700000" algn="tl">
                      <a:srgbClr val="C0C0C0"/>
                    </a:outerShdw>
                  </a:effectLst>
                  <a:latin typeface="Calibri" pitchFamily="32" charset="0"/>
                </a:rPr>
                <a:t>4</a:t>
              </a:r>
            </a:p>
          </p:txBody>
        </p:sp>
      </p:grpSp>
      <p:sp>
        <p:nvSpPr>
          <p:cNvPr id="36097" name="Rectangle 257"/>
          <p:cNvSpPr>
            <a:spLocks noChangeArrowheads="1"/>
          </p:cNvSpPr>
          <p:nvPr/>
        </p:nvSpPr>
        <p:spPr bwMode="auto">
          <a:xfrm>
            <a:off x="1501775" y="1431925"/>
            <a:ext cx="1222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9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900">
                <a:solidFill>
                  <a:srgbClr val="FFFFFF"/>
                </a:solidFill>
                <a:effectLst>
                  <a:outerShdw blurRad="38100" dist="38100" dir="2700000" algn="tl">
                    <a:srgbClr val="C0C0C0"/>
                  </a:outerShdw>
                </a:effectLst>
                <a:latin typeface="Calibri" pitchFamily="32" charset="0"/>
              </a:rPr>
              <a:t>5</a:t>
            </a:r>
          </a:p>
        </p:txBody>
      </p:sp>
    </p:spTree>
    <p:extLst>
      <p:ext uri="{BB962C8B-B14F-4D97-AF65-F5344CB8AC3E}">
        <p14:creationId xmlns:p14="http://schemas.microsoft.com/office/powerpoint/2010/main" val="311388336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250825"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890" name="Text Box 2"/>
          <p:cNvSpPr txBox="1">
            <a:spLocks noChangeArrowheads="1"/>
          </p:cNvSpPr>
          <p:nvPr/>
        </p:nvSpPr>
        <p:spPr bwMode="auto">
          <a:xfrm>
            <a:off x="250825" y="150813"/>
            <a:ext cx="86423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800" b="1">
                <a:solidFill>
                  <a:srgbClr val="FFC000"/>
                </a:solidFill>
                <a:latin typeface="Trebuchet MS" pitchFamily="32" charset="0"/>
              </a:rPr>
              <a:t>Αυξημένα ποσοστά εμφράγματος του μυοκαρδίου</a:t>
            </a:r>
          </a:p>
        </p:txBody>
      </p:sp>
      <p:sp>
        <p:nvSpPr>
          <p:cNvPr id="37891" name="Text Box 3"/>
          <p:cNvSpPr txBox="1">
            <a:spLocks noChangeArrowheads="1"/>
          </p:cNvSpPr>
          <p:nvPr/>
        </p:nvSpPr>
        <p:spPr bwMode="auto">
          <a:xfrm>
            <a:off x="457200" y="1260475"/>
            <a:ext cx="8154988" cy="486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12738" indent="-312738">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1pPr>
            <a:lvl2pPr>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2pPr>
            <a:lvl3pPr>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3pPr>
            <a:lvl4pPr>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4pPr>
            <a:lvl5pPr>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312738" algn="l"/>
                <a:tab pos="760413" algn="l"/>
                <a:tab pos="1209675" algn="l"/>
                <a:tab pos="1658938" algn="l"/>
                <a:tab pos="2108200" algn="l"/>
                <a:tab pos="2557463" algn="l"/>
                <a:tab pos="3006725" algn="l"/>
                <a:tab pos="3455988" algn="l"/>
                <a:tab pos="3905250" algn="l"/>
                <a:tab pos="4354513" algn="l"/>
                <a:tab pos="4803775" algn="l"/>
                <a:tab pos="5253038" algn="l"/>
                <a:tab pos="5702300" algn="l"/>
                <a:tab pos="6151563" algn="l"/>
                <a:tab pos="6600825" algn="l"/>
                <a:tab pos="7050088" algn="l"/>
                <a:tab pos="7499350" algn="l"/>
                <a:tab pos="7948613" algn="l"/>
                <a:tab pos="8397875" algn="l"/>
                <a:tab pos="8847138" algn="l"/>
                <a:tab pos="9296400" algn="l"/>
              </a:tabLst>
              <a:defRPr>
                <a:solidFill>
                  <a:srgbClr val="000000"/>
                </a:solidFill>
                <a:latin typeface="Arial" charset="0"/>
              </a:defRPr>
            </a:lvl9pPr>
          </a:lstStyle>
          <a:p>
            <a:pPr>
              <a:spcBef>
                <a:spcPts val="500"/>
              </a:spcBef>
              <a:buClr>
                <a:srgbClr val="FFFF00"/>
              </a:buClr>
              <a:buFont typeface="Arial" charset="0"/>
              <a:buChar char="•"/>
            </a:pPr>
            <a:r>
              <a:rPr lang="en-US">
                <a:solidFill>
                  <a:srgbClr val="FFFF00"/>
                </a:solidFill>
              </a:rPr>
              <a:t>Το κάπνισμα συσχετίζεται με τριπλάσια πιθανότητα για μη θανατηφόρο έμφραγμα του μυοκαρδίου σε σχέση με τους μη καπνιστές</a:t>
            </a:r>
            <a:r>
              <a:rPr lang="en-US" sz="2000">
                <a:effectLst>
                  <a:outerShdw blurRad="38100" dist="38100" dir="2700000" algn="tl">
                    <a:srgbClr val="C0C0C0"/>
                  </a:outerShdw>
                </a:effectLst>
              </a:rPr>
              <a:t>.</a:t>
            </a:r>
          </a:p>
        </p:txBody>
      </p:sp>
      <p:sp>
        <p:nvSpPr>
          <p:cNvPr id="37892" name="Text Box 4"/>
          <p:cNvSpPr txBox="1">
            <a:spLocks noChangeArrowheads="1"/>
          </p:cNvSpPr>
          <p:nvPr/>
        </p:nvSpPr>
        <p:spPr bwMode="auto">
          <a:xfrm>
            <a:off x="179388" y="6359525"/>
            <a:ext cx="8640762"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nSpc>
                <a:spcPct val="85000"/>
              </a:lnSpc>
            </a:pPr>
            <a:r>
              <a:rPr lang="en-US" sz="1500" baseline="30000">
                <a:solidFill>
                  <a:srgbClr val="9BDEFF"/>
                </a:solidFill>
                <a:effectLst>
                  <a:outerShdw blurRad="38100" dist="38100" dir="2700000" algn="tl">
                    <a:srgbClr val="C0C0C0"/>
                  </a:outerShdw>
                </a:effectLst>
                <a:latin typeface="Calibri" pitchFamily="32" charset="0"/>
              </a:rPr>
              <a:t>a</a:t>
            </a:r>
            <a:r>
              <a:rPr lang="en-US" sz="1500">
                <a:solidFill>
                  <a:srgbClr val="9BDEFF"/>
                </a:solidFill>
                <a:effectLst>
                  <a:outerShdw blurRad="38100" dist="38100" dir="2700000" algn="tl">
                    <a:srgbClr val="C0C0C0"/>
                  </a:outerShdw>
                </a:effectLst>
                <a:latin typeface="Calibri" pitchFamily="32" charset="0"/>
              </a:rPr>
              <a:t>The ratio of the odds of development of disease in exposed persons to the odds of development of disease in non-exposed persons. Teo (2006) </a:t>
            </a:r>
            <a:r>
              <a:rPr lang="en-US" sz="1500" i="1">
                <a:solidFill>
                  <a:srgbClr val="9BDEFF"/>
                </a:solidFill>
                <a:effectLst>
                  <a:outerShdw blurRad="38100" dist="38100" dir="2700000" algn="tl">
                    <a:srgbClr val="C0C0C0"/>
                  </a:outerShdw>
                </a:effectLst>
                <a:latin typeface="Calibri" pitchFamily="32" charset="0"/>
              </a:rPr>
              <a:t>Lancet</a:t>
            </a:r>
            <a:r>
              <a:rPr lang="en-US" sz="1500">
                <a:solidFill>
                  <a:srgbClr val="9BDEFF"/>
                </a:solidFill>
                <a:effectLst>
                  <a:outerShdw blurRad="38100" dist="38100" dir="2700000" algn="tl">
                    <a:srgbClr val="C0C0C0"/>
                  </a:outerShdw>
                </a:effectLst>
                <a:latin typeface="Calibri" pitchFamily="32" charset="0"/>
              </a:rPr>
              <a:t> 368(9536): 647-658</a:t>
            </a:r>
          </a:p>
        </p:txBody>
      </p:sp>
      <p:sp>
        <p:nvSpPr>
          <p:cNvPr id="37893" name="Text Box 5"/>
          <p:cNvSpPr txBox="1">
            <a:spLocks noChangeArrowheads="1"/>
          </p:cNvSpPr>
          <p:nvPr/>
        </p:nvSpPr>
        <p:spPr bwMode="auto">
          <a:xfrm rot="16200000">
            <a:off x="-491332" y="3837782"/>
            <a:ext cx="20685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b="1">
                <a:solidFill>
                  <a:srgbClr val="FFFFFF"/>
                </a:solidFill>
                <a:effectLst>
                  <a:outerShdw blurRad="38100" dist="38100" dir="2700000" algn="tl">
                    <a:srgbClr val="C0C0C0"/>
                  </a:outerShdw>
                </a:effectLst>
                <a:latin typeface="Calibri" pitchFamily="32" charset="0"/>
              </a:rPr>
              <a:t>Odds ratio (95% CI)</a:t>
            </a:r>
            <a:r>
              <a:rPr lang="en-US" b="1" baseline="30000">
                <a:solidFill>
                  <a:srgbClr val="FFFFFF"/>
                </a:solidFill>
                <a:effectLst>
                  <a:outerShdw blurRad="38100" dist="38100" dir="2700000" algn="tl">
                    <a:srgbClr val="C0C0C0"/>
                  </a:outerShdw>
                </a:effectLst>
                <a:latin typeface="Calibri" pitchFamily="32" charset="0"/>
              </a:rPr>
              <a:t>a</a:t>
            </a:r>
          </a:p>
        </p:txBody>
      </p:sp>
      <p:grpSp>
        <p:nvGrpSpPr>
          <p:cNvPr id="37894" name="Group 6"/>
          <p:cNvGrpSpPr>
            <a:grpSpLocks/>
          </p:cNvGrpSpPr>
          <p:nvPr/>
        </p:nvGrpSpPr>
        <p:grpSpPr bwMode="auto">
          <a:xfrm>
            <a:off x="701675" y="2347913"/>
            <a:ext cx="411163" cy="3324225"/>
            <a:chOff x="442" y="1479"/>
            <a:chExt cx="259" cy="2094"/>
          </a:xfrm>
        </p:grpSpPr>
        <p:sp>
          <p:nvSpPr>
            <p:cNvPr id="37895" name="Text Box 7"/>
            <p:cNvSpPr txBox="1">
              <a:spLocks noChangeArrowheads="1"/>
            </p:cNvSpPr>
            <p:nvPr/>
          </p:nvSpPr>
          <p:spPr bwMode="auto">
            <a:xfrm>
              <a:off x="442" y="1479"/>
              <a:ext cx="260"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10</a:t>
              </a:r>
            </a:p>
          </p:txBody>
        </p:sp>
        <p:sp>
          <p:nvSpPr>
            <p:cNvPr id="37896" name="Text Box 8"/>
            <p:cNvSpPr txBox="1">
              <a:spLocks noChangeArrowheads="1"/>
            </p:cNvSpPr>
            <p:nvPr/>
          </p:nvSpPr>
          <p:spPr bwMode="auto">
            <a:xfrm>
              <a:off x="513" y="1665"/>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9</a:t>
              </a:r>
            </a:p>
          </p:txBody>
        </p:sp>
        <p:sp>
          <p:nvSpPr>
            <p:cNvPr id="37897" name="Text Box 9"/>
            <p:cNvSpPr txBox="1">
              <a:spLocks noChangeArrowheads="1"/>
            </p:cNvSpPr>
            <p:nvPr/>
          </p:nvSpPr>
          <p:spPr bwMode="auto">
            <a:xfrm>
              <a:off x="513" y="1850"/>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8</a:t>
              </a:r>
            </a:p>
          </p:txBody>
        </p:sp>
        <p:sp>
          <p:nvSpPr>
            <p:cNvPr id="37898" name="Text Box 10"/>
            <p:cNvSpPr txBox="1">
              <a:spLocks noChangeArrowheads="1"/>
            </p:cNvSpPr>
            <p:nvPr/>
          </p:nvSpPr>
          <p:spPr bwMode="auto">
            <a:xfrm>
              <a:off x="513" y="2038"/>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7</a:t>
              </a:r>
            </a:p>
          </p:txBody>
        </p:sp>
        <p:sp>
          <p:nvSpPr>
            <p:cNvPr id="37899" name="Text Box 11"/>
            <p:cNvSpPr txBox="1">
              <a:spLocks noChangeArrowheads="1"/>
            </p:cNvSpPr>
            <p:nvPr/>
          </p:nvSpPr>
          <p:spPr bwMode="auto">
            <a:xfrm>
              <a:off x="513" y="2226"/>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6</a:t>
              </a:r>
            </a:p>
          </p:txBody>
        </p:sp>
        <p:sp>
          <p:nvSpPr>
            <p:cNvPr id="37900" name="Text Box 12"/>
            <p:cNvSpPr txBox="1">
              <a:spLocks noChangeArrowheads="1"/>
            </p:cNvSpPr>
            <p:nvPr/>
          </p:nvSpPr>
          <p:spPr bwMode="auto">
            <a:xfrm>
              <a:off x="513" y="2410"/>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5</a:t>
              </a:r>
            </a:p>
          </p:txBody>
        </p:sp>
        <p:sp>
          <p:nvSpPr>
            <p:cNvPr id="37901" name="Text Box 13"/>
            <p:cNvSpPr txBox="1">
              <a:spLocks noChangeArrowheads="1"/>
            </p:cNvSpPr>
            <p:nvPr/>
          </p:nvSpPr>
          <p:spPr bwMode="auto">
            <a:xfrm>
              <a:off x="513" y="2597"/>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4</a:t>
              </a:r>
            </a:p>
          </p:txBody>
        </p:sp>
        <p:sp>
          <p:nvSpPr>
            <p:cNvPr id="37902" name="Text Box 14"/>
            <p:cNvSpPr txBox="1">
              <a:spLocks noChangeArrowheads="1"/>
            </p:cNvSpPr>
            <p:nvPr/>
          </p:nvSpPr>
          <p:spPr bwMode="auto">
            <a:xfrm>
              <a:off x="513" y="2783"/>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3</a:t>
              </a:r>
            </a:p>
          </p:txBody>
        </p:sp>
        <p:sp>
          <p:nvSpPr>
            <p:cNvPr id="37903" name="Text Box 15"/>
            <p:cNvSpPr txBox="1">
              <a:spLocks noChangeArrowheads="1"/>
            </p:cNvSpPr>
            <p:nvPr/>
          </p:nvSpPr>
          <p:spPr bwMode="auto">
            <a:xfrm>
              <a:off x="513" y="2968"/>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2</a:t>
              </a:r>
            </a:p>
          </p:txBody>
        </p:sp>
        <p:sp>
          <p:nvSpPr>
            <p:cNvPr id="37904" name="Text Box 16"/>
            <p:cNvSpPr txBox="1">
              <a:spLocks noChangeArrowheads="1"/>
            </p:cNvSpPr>
            <p:nvPr/>
          </p:nvSpPr>
          <p:spPr bwMode="auto">
            <a:xfrm>
              <a:off x="513" y="3155"/>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1</a:t>
              </a:r>
            </a:p>
          </p:txBody>
        </p:sp>
        <p:sp>
          <p:nvSpPr>
            <p:cNvPr id="37905" name="Text Box 17"/>
            <p:cNvSpPr txBox="1">
              <a:spLocks noChangeArrowheads="1"/>
            </p:cNvSpPr>
            <p:nvPr/>
          </p:nvSpPr>
          <p:spPr bwMode="auto">
            <a:xfrm>
              <a:off x="513" y="3342"/>
              <a:ext cx="187"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a:solidFill>
                    <a:srgbClr val="FFFFFF"/>
                  </a:solidFill>
                  <a:effectLst>
                    <a:outerShdw blurRad="38100" dist="38100" dir="2700000" algn="tl">
                      <a:srgbClr val="C0C0C0"/>
                    </a:outerShdw>
                  </a:effectLst>
                  <a:latin typeface="Calibri" pitchFamily="32" charset="0"/>
                </a:rPr>
                <a:t>0</a:t>
              </a:r>
            </a:p>
          </p:txBody>
        </p:sp>
      </p:grpSp>
      <p:sp>
        <p:nvSpPr>
          <p:cNvPr id="37906" name="Text Box 18"/>
          <p:cNvSpPr txBox="1">
            <a:spLocks noChangeArrowheads="1"/>
          </p:cNvSpPr>
          <p:nvPr/>
        </p:nvSpPr>
        <p:spPr bwMode="auto">
          <a:xfrm>
            <a:off x="1476375" y="5567363"/>
            <a:ext cx="973138"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b="1">
                <a:solidFill>
                  <a:srgbClr val="FFFFFF"/>
                </a:solidFill>
                <a:effectLst>
                  <a:outerShdw blurRad="38100" dist="38100" dir="2700000" algn="tl">
                    <a:srgbClr val="C0C0C0"/>
                  </a:outerShdw>
                </a:effectLst>
                <a:latin typeface="Calibri" pitchFamily="32" charset="0"/>
              </a:rPr>
              <a:t>Age &lt;40 y </a:t>
            </a:r>
          </a:p>
        </p:txBody>
      </p:sp>
      <p:sp>
        <p:nvSpPr>
          <p:cNvPr id="37907" name="Text Box 19"/>
          <p:cNvSpPr txBox="1">
            <a:spLocks noChangeArrowheads="1"/>
          </p:cNvSpPr>
          <p:nvPr/>
        </p:nvSpPr>
        <p:spPr bwMode="auto">
          <a:xfrm>
            <a:off x="2819400" y="5567363"/>
            <a:ext cx="11604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b="1">
                <a:solidFill>
                  <a:srgbClr val="FFFFFF"/>
                </a:solidFill>
                <a:effectLst>
                  <a:outerShdw blurRad="38100" dist="38100" dir="2700000" algn="tl">
                    <a:srgbClr val="C0C0C0"/>
                  </a:outerShdw>
                </a:effectLst>
                <a:latin typeface="Calibri" pitchFamily="32" charset="0"/>
              </a:rPr>
              <a:t>Age 40-49 y </a:t>
            </a:r>
          </a:p>
        </p:txBody>
      </p:sp>
      <p:sp>
        <p:nvSpPr>
          <p:cNvPr id="37908" name="Text Box 20"/>
          <p:cNvSpPr txBox="1">
            <a:spLocks noChangeArrowheads="1"/>
          </p:cNvSpPr>
          <p:nvPr/>
        </p:nvSpPr>
        <p:spPr bwMode="auto">
          <a:xfrm>
            <a:off x="4311650" y="5567363"/>
            <a:ext cx="11604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b="1">
                <a:solidFill>
                  <a:srgbClr val="FFFFFF"/>
                </a:solidFill>
                <a:effectLst>
                  <a:outerShdw blurRad="38100" dist="38100" dir="2700000" algn="tl">
                    <a:srgbClr val="C0C0C0"/>
                  </a:outerShdw>
                </a:effectLst>
                <a:latin typeface="Calibri" pitchFamily="32" charset="0"/>
              </a:rPr>
              <a:t>Age 50-59 y </a:t>
            </a:r>
          </a:p>
        </p:txBody>
      </p:sp>
      <p:sp>
        <p:nvSpPr>
          <p:cNvPr id="37909" name="Text Box 21"/>
          <p:cNvSpPr txBox="1">
            <a:spLocks noChangeArrowheads="1"/>
          </p:cNvSpPr>
          <p:nvPr/>
        </p:nvSpPr>
        <p:spPr bwMode="auto">
          <a:xfrm>
            <a:off x="5826125" y="5567363"/>
            <a:ext cx="11604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b="1">
                <a:solidFill>
                  <a:srgbClr val="FFFFFF"/>
                </a:solidFill>
                <a:effectLst>
                  <a:outerShdw blurRad="38100" dist="38100" dir="2700000" algn="tl">
                    <a:srgbClr val="C0C0C0"/>
                  </a:outerShdw>
                </a:effectLst>
                <a:latin typeface="Calibri" pitchFamily="32" charset="0"/>
              </a:rPr>
              <a:t>Age 60-69 y </a:t>
            </a:r>
          </a:p>
        </p:txBody>
      </p:sp>
      <p:sp>
        <p:nvSpPr>
          <p:cNvPr id="37910" name="Text Box 22"/>
          <p:cNvSpPr txBox="1">
            <a:spLocks noChangeArrowheads="1"/>
          </p:cNvSpPr>
          <p:nvPr/>
        </p:nvSpPr>
        <p:spPr bwMode="auto">
          <a:xfrm>
            <a:off x="7334250" y="5567363"/>
            <a:ext cx="9842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b="1">
                <a:solidFill>
                  <a:srgbClr val="FFFFFF"/>
                </a:solidFill>
                <a:effectLst>
                  <a:outerShdw blurRad="38100" dist="38100" dir="2700000" algn="tl">
                    <a:srgbClr val="C0C0C0"/>
                  </a:outerShdw>
                </a:effectLst>
                <a:latin typeface="Calibri" pitchFamily="32" charset="0"/>
              </a:rPr>
              <a:t>Age </a:t>
            </a:r>
            <a:r>
              <a:rPr lang="en-US" b="1">
                <a:solidFill>
                  <a:srgbClr val="FFFFFF"/>
                </a:solidFill>
                <a:effectLst>
                  <a:outerShdw blurRad="38100" dist="38100" dir="2700000" algn="tl">
                    <a:srgbClr val="C0C0C0"/>
                  </a:outerShdw>
                </a:effectLst>
                <a:latin typeface="Symbol" pitchFamily="16" charset="2"/>
              </a:rPr>
              <a:t></a:t>
            </a:r>
            <a:r>
              <a:rPr lang="en-US" b="1">
                <a:solidFill>
                  <a:srgbClr val="FFFFFF"/>
                </a:solidFill>
                <a:effectLst>
                  <a:outerShdw blurRad="38100" dist="38100" dir="2700000" algn="tl">
                    <a:srgbClr val="C0C0C0"/>
                  </a:outerShdw>
                </a:effectLst>
                <a:latin typeface="Calibri" pitchFamily="32" charset="0"/>
              </a:rPr>
              <a:t>70 y </a:t>
            </a:r>
          </a:p>
        </p:txBody>
      </p:sp>
      <p:sp>
        <p:nvSpPr>
          <p:cNvPr id="37911" name="Line 23"/>
          <p:cNvSpPr>
            <a:spLocks noChangeShapeType="1"/>
          </p:cNvSpPr>
          <p:nvPr/>
        </p:nvSpPr>
        <p:spPr bwMode="auto">
          <a:xfrm>
            <a:off x="1243013" y="2520950"/>
            <a:ext cx="1587" cy="2976563"/>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12" name="Line 24"/>
          <p:cNvSpPr>
            <a:spLocks noChangeShapeType="1"/>
          </p:cNvSpPr>
          <p:nvPr/>
        </p:nvSpPr>
        <p:spPr bwMode="auto">
          <a:xfrm>
            <a:off x="1233488" y="5495925"/>
            <a:ext cx="7154862" cy="1588"/>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grpSp>
        <p:nvGrpSpPr>
          <p:cNvPr id="37913" name="Group 25"/>
          <p:cNvGrpSpPr>
            <a:grpSpLocks/>
          </p:cNvGrpSpPr>
          <p:nvPr/>
        </p:nvGrpSpPr>
        <p:grpSpPr bwMode="auto">
          <a:xfrm>
            <a:off x="1127125" y="2536825"/>
            <a:ext cx="138113" cy="2955925"/>
            <a:chOff x="710" y="1598"/>
            <a:chExt cx="87" cy="1862"/>
          </a:xfrm>
        </p:grpSpPr>
        <p:sp>
          <p:nvSpPr>
            <p:cNvPr id="37914" name="Line 26"/>
            <p:cNvSpPr>
              <a:spLocks noChangeShapeType="1"/>
            </p:cNvSpPr>
            <p:nvPr/>
          </p:nvSpPr>
          <p:spPr bwMode="auto">
            <a:xfrm flipH="1">
              <a:off x="709" y="1598"/>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15" name="Line 27"/>
            <p:cNvSpPr>
              <a:spLocks noChangeShapeType="1"/>
            </p:cNvSpPr>
            <p:nvPr/>
          </p:nvSpPr>
          <p:spPr bwMode="auto">
            <a:xfrm flipH="1">
              <a:off x="709" y="1784"/>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16" name="Line 28"/>
            <p:cNvSpPr>
              <a:spLocks noChangeShapeType="1"/>
            </p:cNvSpPr>
            <p:nvPr/>
          </p:nvSpPr>
          <p:spPr bwMode="auto">
            <a:xfrm flipH="1">
              <a:off x="709" y="1970"/>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17" name="Line 29"/>
            <p:cNvSpPr>
              <a:spLocks noChangeShapeType="1"/>
            </p:cNvSpPr>
            <p:nvPr/>
          </p:nvSpPr>
          <p:spPr bwMode="auto">
            <a:xfrm flipH="1">
              <a:off x="709" y="2155"/>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18" name="Line 30"/>
            <p:cNvSpPr>
              <a:spLocks noChangeShapeType="1"/>
            </p:cNvSpPr>
            <p:nvPr/>
          </p:nvSpPr>
          <p:spPr bwMode="auto">
            <a:xfrm flipH="1">
              <a:off x="709" y="2343"/>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19" name="Line 31"/>
            <p:cNvSpPr>
              <a:spLocks noChangeShapeType="1"/>
            </p:cNvSpPr>
            <p:nvPr/>
          </p:nvSpPr>
          <p:spPr bwMode="auto">
            <a:xfrm flipH="1">
              <a:off x="709" y="2528"/>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0" name="Line 32"/>
            <p:cNvSpPr>
              <a:spLocks noChangeShapeType="1"/>
            </p:cNvSpPr>
            <p:nvPr/>
          </p:nvSpPr>
          <p:spPr bwMode="auto">
            <a:xfrm flipH="1">
              <a:off x="709" y="2714"/>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1" name="Line 33"/>
            <p:cNvSpPr>
              <a:spLocks noChangeShapeType="1"/>
            </p:cNvSpPr>
            <p:nvPr/>
          </p:nvSpPr>
          <p:spPr bwMode="auto">
            <a:xfrm flipH="1">
              <a:off x="709" y="2901"/>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2" name="Line 34"/>
            <p:cNvSpPr>
              <a:spLocks noChangeShapeType="1"/>
            </p:cNvSpPr>
            <p:nvPr/>
          </p:nvSpPr>
          <p:spPr bwMode="auto">
            <a:xfrm flipH="1">
              <a:off x="709" y="3087"/>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3" name="Line 35"/>
            <p:cNvSpPr>
              <a:spLocks noChangeShapeType="1"/>
            </p:cNvSpPr>
            <p:nvPr/>
          </p:nvSpPr>
          <p:spPr bwMode="auto">
            <a:xfrm flipH="1">
              <a:off x="709" y="3273"/>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4" name="Line 36"/>
            <p:cNvSpPr>
              <a:spLocks noChangeShapeType="1"/>
            </p:cNvSpPr>
            <p:nvPr/>
          </p:nvSpPr>
          <p:spPr bwMode="auto">
            <a:xfrm flipH="1">
              <a:off x="709" y="3460"/>
              <a:ext cx="90" cy="1"/>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grpSp>
      <p:sp>
        <p:nvSpPr>
          <p:cNvPr id="37925" name="Line 37"/>
          <p:cNvSpPr>
            <a:spLocks noChangeShapeType="1"/>
          </p:cNvSpPr>
          <p:nvPr/>
        </p:nvSpPr>
        <p:spPr bwMode="auto">
          <a:xfrm>
            <a:off x="2659063" y="2520950"/>
            <a:ext cx="1587" cy="2976563"/>
          </a:xfrm>
          <a:prstGeom prst="line">
            <a:avLst/>
          </a:prstGeom>
          <a:noFill/>
          <a:ln w="2844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6" name="Line 38"/>
          <p:cNvSpPr>
            <a:spLocks noChangeShapeType="1"/>
          </p:cNvSpPr>
          <p:nvPr/>
        </p:nvSpPr>
        <p:spPr bwMode="auto">
          <a:xfrm>
            <a:off x="4129088" y="2520950"/>
            <a:ext cx="1587" cy="2976563"/>
          </a:xfrm>
          <a:prstGeom prst="line">
            <a:avLst/>
          </a:prstGeom>
          <a:noFill/>
          <a:ln w="2844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7" name="Line 39"/>
          <p:cNvSpPr>
            <a:spLocks noChangeShapeType="1"/>
          </p:cNvSpPr>
          <p:nvPr/>
        </p:nvSpPr>
        <p:spPr bwMode="auto">
          <a:xfrm>
            <a:off x="5622925" y="2520950"/>
            <a:ext cx="1588" cy="2976563"/>
          </a:xfrm>
          <a:prstGeom prst="line">
            <a:avLst/>
          </a:prstGeom>
          <a:noFill/>
          <a:ln w="2844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8" name="Line 40"/>
          <p:cNvSpPr>
            <a:spLocks noChangeShapeType="1"/>
          </p:cNvSpPr>
          <p:nvPr/>
        </p:nvSpPr>
        <p:spPr bwMode="auto">
          <a:xfrm>
            <a:off x="7085013" y="2520950"/>
            <a:ext cx="1587" cy="2976563"/>
          </a:xfrm>
          <a:prstGeom prst="line">
            <a:avLst/>
          </a:prstGeom>
          <a:noFill/>
          <a:ln w="28440">
            <a:solidFill>
              <a:srgbClr val="808080"/>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29" name="Line 41"/>
          <p:cNvSpPr>
            <a:spLocks noChangeShapeType="1"/>
          </p:cNvSpPr>
          <p:nvPr/>
        </p:nvSpPr>
        <p:spPr bwMode="auto">
          <a:xfrm>
            <a:off x="1233488" y="5192713"/>
            <a:ext cx="7154862" cy="1587"/>
          </a:xfrm>
          <a:prstGeom prst="line">
            <a:avLst/>
          </a:prstGeom>
          <a:noFill/>
          <a:ln w="28440">
            <a:solidFill>
              <a:srgbClr val="FFFF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0" name="Line 42"/>
          <p:cNvSpPr>
            <a:spLocks noChangeShapeType="1"/>
          </p:cNvSpPr>
          <p:nvPr/>
        </p:nvSpPr>
        <p:spPr bwMode="auto">
          <a:xfrm>
            <a:off x="1760538" y="4657725"/>
            <a:ext cx="1587" cy="406400"/>
          </a:xfrm>
          <a:prstGeom prst="line">
            <a:avLst/>
          </a:prstGeom>
          <a:noFill/>
          <a:ln w="28440">
            <a:solidFill>
              <a:srgbClr val="99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1" name="Line 43"/>
          <p:cNvSpPr>
            <a:spLocks noChangeShapeType="1"/>
          </p:cNvSpPr>
          <p:nvPr/>
        </p:nvSpPr>
        <p:spPr bwMode="auto">
          <a:xfrm>
            <a:off x="3228975" y="4922838"/>
            <a:ext cx="1588" cy="195262"/>
          </a:xfrm>
          <a:prstGeom prst="line">
            <a:avLst/>
          </a:prstGeom>
          <a:noFill/>
          <a:ln w="28440">
            <a:solidFill>
              <a:srgbClr val="99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2" name="Line 44"/>
          <p:cNvSpPr>
            <a:spLocks noChangeShapeType="1"/>
          </p:cNvSpPr>
          <p:nvPr/>
        </p:nvSpPr>
        <p:spPr bwMode="auto">
          <a:xfrm>
            <a:off x="4702175" y="4892675"/>
            <a:ext cx="1588" cy="233363"/>
          </a:xfrm>
          <a:prstGeom prst="line">
            <a:avLst/>
          </a:prstGeom>
          <a:noFill/>
          <a:ln w="28440">
            <a:solidFill>
              <a:srgbClr val="99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3" name="Line 45"/>
          <p:cNvSpPr>
            <a:spLocks noChangeShapeType="1"/>
          </p:cNvSpPr>
          <p:nvPr/>
        </p:nvSpPr>
        <p:spPr bwMode="auto">
          <a:xfrm>
            <a:off x="6189663" y="4941888"/>
            <a:ext cx="1587" cy="184150"/>
          </a:xfrm>
          <a:prstGeom prst="line">
            <a:avLst/>
          </a:prstGeom>
          <a:noFill/>
          <a:ln w="28440">
            <a:solidFill>
              <a:srgbClr val="99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4" name="Line 46"/>
          <p:cNvSpPr>
            <a:spLocks noChangeShapeType="1"/>
          </p:cNvSpPr>
          <p:nvPr/>
        </p:nvSpPr>
        <p:spPr bwMode="auto">
          <a:xfrm>
            <a:off x="7667625" y="4900613"/>
            <a:ext cx="1588" cy="274637"/>
          </a:xfrm>
          <a:prstGeom prst="line">
            <a:avLst/>
          </a:prstGeom>
          <a:noFill/>
          <a:ln w="28440">
            <a:solidFill>
              <a:srgbClr val="99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5" name="Line 47"/>
          <p:cNvSpPr>
            <a:spLocks noChangeShapeType="1"/>
          </p:cNvSpPr>
          <p:nvPr/>
        </p:nvSpPr>
        <p:spPr bwMode="auto">
          <a:xfrm>
            <a:off x="1990725" y="3778250"/>
            <a:ext cx="1588" cy="827088"/>
          </a:xfrm>
          <a:prstGeom prst="line">
            <a:avLst/>
          </a:prstGeom>
          <a:noFill/>
          <a:ln w="2844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6" name="Line 48"/>
          <p:cNvSpPr>
            <a:spLocks noChangeShapeType="1"/>
          </p:cNvSpPr>
          <p:nvPr/>
        </p:nvSpPr>
        <p:spPr bwMode="auto">
          <a:xfrm>
            <a:off x="3481388" y="4402138"/>
            <a:ext cx="1587" cy="361950"/>
          </a:xfrm>
          <a:prstGeom prst="line">
            <a:avLst/>
          </a:prstGeom>
          <a:noFill/>
          <a:ln w="2844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7" name="Line 49"/>
          <p:cNvSpPr>
            <a:spLocks noChangeShapeType="1"/>
          </p:cNvSpPr>
          <p:nvPr/>
        </p:nvSpPr>
        <p:spPr bwMode="auto">
          <a:xfrm>
            <a:off x="4948238" y="4619625"/>
            <a:ext cx="1587" cy="231775"/>
          </a:xfrm>
          <a:prstGeom prst="line">
            <a:avLst/>
          </a:prstGeom>
          <a:noFill/>
          <a:ln w="2844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8" name="Line 50"/>
          <p:cNvSpPr>
            <a:spLocks noChangeShapeType="1"/>
          </p:cNvSpPr>
          <p:nvPr/>
        </p:nvSpPr>
        <p:spPr bwMode="auto">
          <a:xfrm>
            <a:off x="6427788" y="4694238"/>
            <a:ext cx="1587" cy="266700"/>
          </a:xfrm>
          <a:prstGeom prst="line">
            <a:avLst/>
          </a:prstGeom>
          <a:noFill/>
          <a:ln w="2844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39" name="Line 51"/>
          <p:cNvSpPr>
            <a:spLocks noChangeShapeType="1"/>
          </p:cNvSpPr>
          <p:nvPr/>
        </p:nvSpPr>
        <p:spPr bwMode="auto">
          <a:xfrm>
            <a:off x="7893050" y="4848225"/>
            <a:ext cx="1588" cy="273050"/>
          </a:xfrm>
          <a:prstGeom prst="line">
            <a:avLst/>
          </a:prstGeom>
          <a:noFill/>
          <a:ln w="2844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40" name="Line 52"/>
          <p:cNvSpPr>
            <a:spLocks noChangeShapeType="1"/>
          </p:cNvSpPr>
          <p:nvPr/>
        </p:nvSpPr>
        <p:spPr bwMode="auto">
          <a:xfrm>
            <a:off x="2249488" y="2746375"/>
            <a:ext cx="1587" cy="1190625"/>
          </a:xfrm>
          <a:prstGeom prst="line">
            <a:avLst/>
          </a:prstGeom>
          <a:noFill/>
          <a:ln w="2844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41" name="Line 53"/>
          <p:cNvSpPr>
            <a:spLocks noChangeShapeType="1"/>
          </p:cNvSpPr>
          <p:nvPr/>
        </p:nvSpPr>
        <p:spPr bwMode="auto">
          <a:xfrm>
            <a:off x="3721100" y="3354388"/>
            <a:ext cx="1588" cy="573087"/>
          </a:xfrm>
          <a:prstGeom prst="line">
            <a:avLst/>
          </a:prstGeom>
          <a:noFill/>
          <a:ln w="2844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42" name="Line 54"/>
          <p:cNvSpPr>
            <a:spLocks noChangeShapeType="1"/>
          </p:cNvSpPr>
          <p:nvPr/>
        </p:nvSpPr>
        <p:spPr bwMode="auto">
          <a:xfrm>
            <a:off x="5180013" y="4016375"/>
            <a:ext cx="1587" cy="355600"/>
          </a:xfrm>
          <a:prstGeom prst="line">
            <a:avLst/>
          </a:prstGeom>
          <a:noFill/>
          <a:ln w="2844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43" name="Line 55"/>
          <p:cNvSpPr>
            <a:spLocks noChangeShapeType="1"/>
          </p:cNvSpPr>
          <p:nvPr/>
        </p:nvSpPr>
        <p:spPr bwMode="auto">
          <a:xfrm>
            <a:off x="6673850" y="4192588"/>
            <a:ext cx="1588" cy="396875"/>
          </a:xfrm>
          <a:prstGeom prst="line">
            <a:avLst/>
          </a:prstGeom>
          <a:noFill/>
          <a:ln w="2844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44" name="Line 56"/>
          <p:cNvSpPr>
            <a:spLocks noChangeShapeType="1"/>
          </p:cNvSpPr>
          <p:nvPr/>
        </p:nvSpPr>
        <p:spPr bwMode="auto">
          <a:xfrm>
            <a:off x="8154988" y="4567238"/>
            <a:ext cx="1587" cy="387350"/>
          </a:xfrm>
          <a:prstGeom prst="line">
            <a:avLst/>
          </a:prstGeom>
          <a:noFill/>
          <a:ln w="2844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grpSp>
        <p:nvGrpSpPr>
          <p:cNvPr id="37945" name="Group 57"/>
          <p:cNvGrpSpPr>
            <a:grpSpLocks/>
          </p:cNvGrpSpPr>
          <p:nvPr/>
        </p:nvGrpSpPr>
        <p:grpSpPr bwMode="auto">
          <a:xfrm>
            <a:off x="1450975" y="5135563"/>
            <a:ext cx="6027738" cy="122237"/>
            <a:chOff x="914" y="3235"/>
            <a:chExt cx="3797" cy="77"/>
          </a:xfrm>
        </p:grpSpPr>
        <p:sp>
          <p:nvSpPr>
            <p:cNvPr id="37946" name="Rectangle 58"/>
            <p:cNvSpPr>
              <a:spLocks noChangeArrowheads="1"/>
            </p:cNvSpPr>
            <p:nvPr/>
          </p:nvSpPr>
          <p:spPr bwMode="auto">
            <a:xfrm>
              <a:off x="4621" y="3235"/>
              <a:ext cx="91" cy="78"/>
            </a:xfrm>
            <a:prstGeom prst="rect">
              <a:avLst/>
            </a:prstGeom>
            <a:solidFill>
              <a:srgbClr val="33CC33"/>
            </a:solidFill>
            <a:ln w="12600">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47" name="Rectangle 59"/>
            <p:cNvSpPr>
              <a:spLocks noChangeArrowheads="1"/>
            </p:cNvSpPr>
            <p:nvPr/>
          </p:nvSpPr>
          <p:spPr bwMode="auto">
            <a:xfrm>
              <a:off x="3687" y="3235"/>
              <a:ext cx="93" cy="78"/>
            </a:xfrm>
            <a:prstGeom prst="rect">
              <a:avLst/>
            </a:prstGeom>
            <a:solidFill>
              <a:srgbClr val="33CC33"/>
            </a:solidFill>
            <a:ln w="12600">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48" name="Rectangle 60"/>
            <p:cNvSpPr>
              <a:spLocks noChangeArrowheads="1"/>
            </p:cNvSpPr>
            <p:nvPr/>
          </p:nvSpPr>
          <p:spPr bwMode="auto">
            <a:xfrm>
              <a:off x="2762" y="3235"/>
              <a:ext cx="92" cy="78"/>
            </a:xfrm>
            <a:prstGeom prst="rect">
              <a:avLst/>
            </a:prstGeom>
            <a:solidFill>
              <a:srgbClr val="33CC33"/>
            </a:solidFill>
            <a:ln w="12600">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49" name="Rectangle 61"/>
            <p:cNvSpPr>
              <a:spLocks noChangeArrowheads="1"/>
            </p:cNvSpPr>
            <p:nvPr/>
          </p:nvSpPr>
          <p:spPr bwMode="auto">
            <a:xfrm>
              <a:off x="1841" y="3235"/>
              <a:ext cx="81" cy="68"/>
            </a:xfrm>
            <a:prstGeom prst="rect">
              <a:avLst/>
            </a:prstGeom>
            <a:solidFill>
              <a:srgbClr val="33CC33"/>
            </a:solidFill>
            <a:ln w="12600">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0" name="Rectangle 62"/>
            <p:cNvSpPr>
              <a:spLocks noChangeArrowheads="1"/>
            </p:cNvSpPr>
            <p:nvPr/>
          </p:nvSpPr>
          <p:spPr bwMode="auto">
            <a:xfrm>
              <a:off x="914" y="3249"/>
              <a:ext cx="65" cy="54"/>
            </a:xfrm>
            <a:prstGeom prst="rect">
              <a:avLst/>
            </a:prstGeom>
            <a:solidFill>
              <a:srgbClr val="33CC33"/>
            </a:solidFill>
            <a:ln w="12600">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sp>
        <p:nvSpPr>
          <p:cNvPr id="37951" name="Rectangle 63"/>
          <p:cNvSpPr>
            <a:spLocks noChangeArrowheads="1"/>
          </p:cNvSpPr>
          <p:nvPr/>
        </p:nvSpPr>
        <p:spPr bwMode="auto">
          <a:xfrm>
            <a:off x="8099425" y="4768850"/>
            <a:ext cx="106363" cy="39688"/>
          </a:xfrm>
          <a:prstGeom prst="rect">
            <a:avLst/>
          </a:prstGeom>
          <a:solidFill>
            <a:srgbClr val="FF6600"/>
          </a:solidFill>
          <a:ln w="126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2" name="Rectangle 64"/>
          <p:cNvSpPr>
            <a:spLocks noChangeArrowheads="1"/>
          </p:cNvSpPr>
          <p:nvPr/>
        </p:nvSpPr>
        <p:spPr bwMode="auto">
          <a:xfrm>
            <a:off x="6613525" y="4351338"/>
            <a:ext cx="119063" cy="88900"/>
          </a:xfrm>
          <a:prstGeom prst="rect">
            <a:avLst/>
          </a:prstGeom>
          <a:solidFill>
            <a:srgbClr val="FF6600"/>
          </a:solidFill>
          <a:ln w="126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3" name="Rectangle 65"/>
          <p:cNvSpPr>
            <a:spLocks noChangeArrowheads="1"/>
          </p:cNvSpPr>
          <p:nvPr/>
        </p:nvSpPr>
        <p:spPr bwMode="auto">
          <a:xfrm>
            <a:off x="5110163" y="4148138"/>
            <a:ext cx="153987" cy="111125"/>
          </a:xfrm>
          <a:prstGeom prst="rect">
            <a:avLst/>
          </a:prstGeom>
          <a:solidFill>
            <a:srgbClr val="FF6600"/>
          </a:solidFill>
          <a:ln w="126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4" name="Rectangle 66"/>
          <p:cNvSpPr>
            <a:spLocks noChangeArrowheads="1"/>
          </p:cNvSpPr>
          <p:nvPr/>
        </p:nvSpPr>
        <p:spPr bwMode="auto">
          <a:xfrm>
            <a:off x="3649663" y="3609975"/>
            <a:ext cx="136525" cy="107950"/>
          </a:xfrm>
          <a:prstGeom prst="rect">
            <a:avLst/>
          </a:prstGeom>
          <a:solidFill>
            <a:srgbClr val="FF6600"/>
          </a:solidFill>
          <a:ln w="126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5" name="Rectangle 67"/>
          <p:cNvSpPr>
            <a:spLocks noChangeArrowheads="1"/>
          </p:cNvSpPr>
          <p:nvPr/>
        </p:nvSpPr>
        <p:spPr bwMode="auto">
          <a:xfrm>
            <a:off x="2176463" y="3382963"/>
            <a:ext cx="115887" cy="85725"/>
          </a:xfrm>
          <a:prstGeom prst="rect">
            <a:avLst/>
          </a:prstGeom>
          <a:solidFill>
            <a:srgbClr val="FF6600"/>
          </a:solidFill>
          <a:ln w="126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6" name="Rectangle 68"/>
          <p:cNvSpPr>
            <a:spLocks noChangeArrowheads="1"/>
          </p:cNvSpPr>
          <p:nvPr/>
        </p:nvSpPr>
        <p:spPr bwMode="auto">
          <a:xfrm>
            <a:off x="7637463" y="5029200"/>
            <a:ext cx="53975" cy="49213"/>
          </a:xfrm>
          <a:prstGeom prst="rect">
            <a:avLst/>
          </a:prstGeom>
          <a:solidFill>
            <a:srgbClr val="99CCFF"/>
          </a:solidFill>
          <a:ln w="126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7" name="Rectangle 69"/>
          <p:cNvSpPr>
            <a:spLocks noChangeArrowheads="1"/>
          </p:cNvSpPr>
          <p:nvPr/>
        </p:nvSpPr>
        <p:spPr bwMode="auto">
          <a:xfrm>
            <a:off x="6137275" y="5030788"/>
            <a:ext cx="77788" cy="44450"/>
          </a:xfrm>
          <a:prstGeom prst="rect">
            <a:avLst/>
          </a:prstGeom>
          <a:solidFill>
            <a:srgbClr val="99CCFF"/>
          </a:solidFill>
          <a:ln w="126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8" name="Rectangle 70"/>
          <p:cNvSpPr>
            <a:spLocks noChangeArrowheads="1"/>
          </p:cNvSpPr>
          <p:nvPr/>
        </p:nvSpPr>
        <p:spPr bwMode="auto">
          <a:xfrm>
            <a:off x="4652963" y="4968875"/>
            <a:ext cx="100012" cy="77788"/>
          </a:xfrm>
          <a:prstGeom prst="rect">
            <a:avLst/>
          </a:prstGeom>
          <a:solidFill>
            <a:srgbClr val="99CCFF"/>
          </a:solidFill>
          <a:ln w="126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59" name="Rectangle 71"/>
          <p:cNvSpPr>
            <a:spLocks noChangeArrowheads="1"/>
          </p:cNvSpPr>
          <p:nvPr/>
        </p:nvSpPr>
        <p:spPr bwMode="auto">
          <a:xfrm>
            <a:off x="3175000" y="4987925"/>
            <a:ext cx="84138" cy="65088"/>
          </a:xfrm>
          <a:prstGeom prst="rect">
            <a:avLst/>
          </a:prstGeom>
          <a:solidFill>
            <a:srgbClr val="99CCFF"/>
          </a:solidFill>
          <a:ln w="126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60" name="Rectangle 72"/>
          <p:cNvSpPr>
            <a:spLocks noChangeArrowheads="1"/>
          </p:cNvSpPr>
          <p:nvPr/>
        </p:nvSpPr>
        <p:spPr bwMode="auto">
          <a:xfrm flipH="1">
            <a:off x="1714500" y="4857750"/>
            <a:ext cx="107950" cy="46038"/>
          </a:xfrm>
          <a:prstGeom prst="rect">
            <a:avLst/>
          </a:prstGeom>
          <a:solidFill>
            <a:srgbClr val="99CCFF"/>
          </a:solidFill>
          <a:ln w="126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61" name="Rectangle 73"/>
          <p:cNvSpPr>
            <a:spLocks noChangeArrowheads="1"/>
          </p:cNvSpPr>
          <p:nvPr/>
        </p:nvSpPr>
        <p:spPr bwMode="auto">
          <a:xfrm>
            <a:off x="7866063" y="4972050"/>
            <a:ext cx="68262" cy="58738"/>
          </a:xfrm>
          <a:prstGeom prst="rect">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62" name="Rectangle 74"/>
          <p:cNvSpPr>
            <a:spLocks noChangeArrowheads="1"/>
          </p:cNvSpPr>
          <p:nvPr/>
        </p:nvSpPr>
        <p:spPr bwMode="auto">
          <a:xfrm>
            <a:off x="6370638" y="4799013"/>
            <a:ext cx="106362" cy="76200"/>
          </a:xfrm>
          <a:prstGeom prst="rect">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63" name="Rectangle 75"/>
          <p:cNvSpPr>
            <a:spLocks noChangeArrowheads="1"/>
          </p:cNvSpPr>
          <p:nvPr/>
        </p:nvSpPr>
        <p:spPr bwMode="auto">
          <a:xfrm>
            <a:off x="4889500" y="4724400"/>
            <a:ext cx="123825" cy="69850"/>
          </a:xfrm>
          <a:prstGeom prst="rect">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64" name="Rectangle 76"/>
          <p:cNvSpPr>
            <a:spLocks noChangeArrowheads="1"/>
          </p:cNvSpPr>
          <p:nvPr/>
        </p:nvSpPr>
        <p:spPr bwMode="auto">
          <a:xfrm>
            <a:off x="3432175" y="4568825"/>
            <a:ext cx="85725" cy="68263"/>
          </a:xfrm>
          <a:prstGeom prst="rect">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7965" name="Rectangle 77"/>
          <p:cNvSpPr>
            <a:spLocks noChangeArrowheads="1"/>
          </p:cNvSpPr>
          <p:nvPr/>
        </p:nvSpPr>
        <p:spPr bwMode="auto">
          <a:xfrm>
            <a:off x="1963738" y="4229100"/>
            <a:ext cx="53975" cy="44450"/>
          </a:xfrm>
          <a:prstGeom prst="rect">
            <a:avLst/>
          </a:prstGeom>
          <a:solidFill>
            <a:srgbClr val="333399"/>
          </a:solidFill>
          <a:ln w="126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37966" name="Group 78"/>
          <p:cNvGrpSpPr>
            <a:grpSpLocks/>
          </p:cNvGrpSpPr>
          <p:nvPr/>
        </p:nvGrpSpPr>
        <p:grpSpPr bwMode="auto">
          <a:xfrm>
            <a:off x="1547813" y="2090738"/>
            <a:ext cx="1598612" cy="273050"/>
            <a:chOff x="975" y="1317"/>
            <a:chExt cx="1007" cy="172"/>
          </a:xfrm>
        </p:grpSpPr>
        <p:sp>
          <p:nvSpPr>
            <p:cNvPr id="37967" name="Rectangle 79"/>
            <p:cNvSpPr>
              <a:spLocks noChangeArrowheads="1"/>
            </p:cNvSpPr>
            <p:nvPr/>
          </p:nvSpPr>
          <p:spPr bwMode="auto">
            <a:xfrm>
              <a:off x="1162" y="1317"/>
              <a:ext cx="82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FFFFFF"/>
                  </a:solidFill>
                  <a:effectLst>
                    <a:outerShdw blurRad="38100" dist="38100" dir="2700000" algn="tl">
                      <a:srgbClr val="C0C0C0"/>
                    </a:outerShdw>
                  </a:effectLst>
                  <a:latin typeface="Calibri" pitchFamily="32" charset="0"/>
                </a:rPr>
                <a:t>Μη καπνιστες</a:t>
              </a:r>
            </a:p>
          </p:txBody>
        </p:sp>
        <p:sp>
          <p:nvSpPr>
            <p:cNvPr id="37968" name="Rectangle 80"/>
            <p:cNvSpPr>
              <a:spLocks noChangeArrowheads="1"/>
            </p:cNvSpPr>
            <p:nvPr/>
          </p:nvSpPr>
          <p:spPr bwMode="auto">
            <a:xfrm>
              <a:off x="975" y="1344"/>
              <a:ext cx="136" cy="134"/>
            </a:xfrm>
            <a:prstGeom prst="rect">
              <a:avLst/>
            </a:prstGeom>
            <a:solidFill>
              <a:srgbClr val="33CC33"/>
            </a:solidFill>
            <a:ln w="9360">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grpSp>
        <p:nvGrpSpPr>
          <p:cNvPr id="37969" name="Group 81"/>
          <p:cNvGrpSpPr>
            <a:grpSpLocks/>
          </p:cNvGrpSpPr>
          <p:nvPr/>
        </p:nvGrpSpPr>
        <p:grpSpPr bwMode="auto">
          <a:xfrm>
            <a:off x="3500438" y="2143125"/>
            <a:ext cx="1730375" cy="233363"/>
            <a:chOff x="2205" y="1350"/>
            <a:chExt cx="1090" cy="147"/>
          </a:xfrm>
        </p:grpSpPr>
        <p:sp>
          <p:nvSpPr>
            <p:cNvPr id="37970" name="Rectangle 82"/>
            <p:cNvSpPr>
              <a:spLocks noChangeArrowheads="1"/>
            </p:cNvSpPr>
            <p:nvPr/>
          </p:nvSpPr>
          <p:spPr bwMode="auto">
            <a:xfrm>
              <a:off x="2415" y="1350"/>
              <a:ext cx="88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500">
                  <a:solidFill>
                    <a:srgbClr val="FFFFFF"/>
                  </a:solidFill>
                  <a:effectLst>
                    <a:outerShdw blurRad="38100" dist="38100" dir="2700000" algn="tl">
                      <a:srgbClr val="C0C0C0"/>
                    </a:outerShdw>
                  </a:effectLst>
                  <a:latin typeface="Calibri" pitchFamily="32" charset="0"/>
                </a:rPr>
                <a:t>Πρώην  καπνιστές</a:t>
              </a:r>
            </a:p>
          </p:txBody>
        </p:sp>
        <p:sp>
          <p:nvSpPr>
            <p:cNvPr id="37971" name="Line 83"/>
            <p:cNvSpPr>
              <a:spLocks noChangeShapeType="1"/>
            </p:cNvSpPr>
            <p:nvPr/>
          </p:nvSpPr>
          <p:spPr bwMode="auto">
            <a:xfrm>
              <a:off x="2205" y="1432"/>
              <a:ext cx="279" cy="1"/>
            </a:xfrm>
            <a:prstGeom prst="line">
              <a:avLst/>
            </a:prstGeom>
            <a:noFill/>
            <a:ln w="28440">
              <a:solidFill>
                <a:srgbClr val="99CC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72" name="Rectangle 84"/>
            <p:cNvSpPr>
              <a:spLocks noChangeArrowheads="1"/>
            </p:cNvSpPr>
            <p:nvPr/>
          </p:nvSpPr>
          <p:spPr bwMode="auto">
            <a:xfrm>
              <a:off x="2274" y="1364"/>
              <a:ext cx="136" cy="134"/>
            </a:xfrm>
            <a:prstGeom prst="rect">
              <a:avLst/>
            </a:prstGeom>
            <a:solidFill>
              <a:srgbClr val="99CCFF"/>
            </a:solidFill>
            <a:ln w="93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grpSp>
        <p:nvGrpSpPr>
          <p:cNvPr id="37973" name="Group 85"/>
          <p:cNvGrpSpPr>
            <a:grpSpLocks/>
          </p:cNvGrpSpPr>
          <p:nvPr/>
        </p:nvGrpSpPr>
        <p:grpSpPr bwMode="auto">
          <a:xfrm>
            <a:off x="5503863" y="2090738"/>
            <a:ext cx="868362" cy="273050"/>
            <a:chOff x="3467" y="1317"/>
            <a:chExt cx="547" cy="172"/>
          </a:xfrm>
        </p:grpSpPr>
        <p:sp>
          <p:nvSpPr>
            <p:cNvPr id="37974" name="Rectangle 86"/>
            <p:cNvSpPr>
              <a:spLocks noChangeArrowheads="1"/>
            </p:cNvSpPr>
            <p:nvPr/>
          </p:nvSpPr>
          <p:spPr bwMode="auto">
            <a:xfrm>
              <a:off x="3751" y="1317"/>
              <a:ext cx="26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FFFFFF"/>
                  </a:solidFill>
                  <a:effectLst>
                    <a:outerShdw blurRad="38100" dist="38100" dir="2700000" algn="tl">
                      <a:srgbClr val="C0C0C0"/>
                    </a:outerShdw>
                  </a:effectLst>
                  <a:latin typeface="Calibri" pitchFamily="32" charset="0"/>
                </a:rPr>
                <a:t>1-19</a:t>
              </a:r>
            </a:p>
          </p:txBody>
        </p:sp>
        <p:sp>
          <p:nvSpPr>
            <p:cNvPr id="37975" name="Line 87"/>
            <p:cNvSpPr>
              <a:spLocks noChangeShapeType="1"/>
            </p:cNvSpPr>
            <p:nvPr/>
          </p:nvSpPr>
          <p:spPr bwMode="auto">
            <a:xfrm>
              <a:off x="3467" y="1401"/>
              <a:ext cx="277" cy="1"/>
            </a:xfrm>
            <a:prstGeom prst="line">
              <a:avLst/>
            </a:prstGeom>
            <a:noFill/>
            <a:ln w="2844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76" name="Rectangle 88"/>
            <p:cNvSpPr>
              <a:spLocks noChangeArrowheads="1"/>
            </p:cNvSpPr>
            <p:nvPr/>
          </p:nvSpPr>
          <p:spPr bwMode="auto">
            <a:xfrm>
              <a:off x="3549" y="1333"/>
              <a:ext cx="136" cy="134"/>
            </a:xfrm>
            <a:prstGeom prst="rect">
              <a:avLst/>
            </a:prstGeom>
            <a:solidFill>
              <a:srgbClr val="333399"/>
            </a:solidFill>
            <a:ln w="93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grpSp>
        <p:nvGrpSpPr>
          <p:cNvPr id="37977" name="Group 89"/>
          <p:cNvGrpSpPr>
            <a:grpSpLocks/>
          </p:cNvGrpSpPr>
          <p:nvPr/>
        </p:nvGrpSpPr>
        <p:grpSpPr bwMode="auto">
          <a:xfrm>
            <a:off x="6804025" y="2090738"/>
            <a:ext cx="908050" cy="273050"/>
            <a:chOff x="4286" y="1317"/>
            <a:chExt cx="572" cy="172"/>
          </a:xfrm>
        </p:grpSpPr>
        <p:sp>
          <p:nvSpPr>
            <p:cNvPr id="37978" name="Text Box 90"/>
            <p:cNvSpPr txBox="1">
              <a:spLocks noChangeArrowheads="1"/>
            </p:cNvSpPr>
            <p:nvPr/>
          </p:nvSpPr>
          <p:spPr bwMode="auto">
            <a:xfrm>
              <a:off x="4627" y="1317"/>
              <a:ext cx="2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a:solidFill>
                    <a:srgbClr val="FFFFFF"/>
                  </a:solidFill>
                  <a:effectLst>
                    <a:outerShdw blurRad="38100" dist="38100" dir="2700000" algn="tl">
                      <a:srgbClr val="C0C0C0"/>
                    </a:outerShdw>
                  </a:effectLst>
                  <a:latin typeface="Symbol" pitchFamily="16" charset="2"/>
                </a:rPr>
                <a:t></a:t>
              </a:r>
              <a:r>
                <a:rPr lang="en-US">
                  <a:solidFill>
                    <a:srgbClr val="FFFFFF"/>
                  </a:solidFill>
                  <a:effectLst>
                    <a:outerShdw blurRad="38100" dist="38100" dir="2700000" algn="tl">
                      <a:srgbClr val="C0C0C0"/>
                    </a:outerShdw>
                  </a:effectLst>
                  <a:latin typeface="Calibri" pitchFamily="32" charset="0"/>
                </a:rPr>
                <a:t>20</a:t>
              </a:r>
            </a:p>
          </p:txBody>
        </p:sp>
        <p:sp>
          <p:nvSpPr>
            <p:cNvPr id="37979" name="Line 91"/>
            <p:cNvSpPr>
              <a:spLocks noChangeShapeType="1"/>
            </p:cNvSpPr>
            <p:nvPr/>
          </p:nvSpPr>
          <p:spPr bwMode="auto">
            <a:xfrm>
              <a:off x="4286" y="1401"/>
              <a:ext cx="277" cy="1"/>
            </a:xfrm>
            <a:prstGeom prst="line">
              <a:avLst/>
            </a:prstGeom>
            <a:noFill/>
            <a:ln w="28440">
              <a:solidFill>
                <a:srgbClr val="FF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7980" name="Rectangle 92"/>
            <p:cNvSpPr>
              <a:spLocks noChangeArrowheads="1"/>
            </p:cNvSpPr>
            <p:nvPr/>
          </p:nvSpPr>
          <p:spPr bwMode="auto">
            <a:xfrm>
              <a:off x="4363" y="1344"/>
              <a:ext cx="135" cy="134"/>
            </a:xfrm>
            <a:prstGeom prst="rect">
              <a:avLst/>
            </a:prstGeom>
            <a:solidFill>
              <a:srgbClr val="FF6600"/>
            </a:solidFill>
            <a:ln w="936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spTree>
    <p:extLst>
      <p:ext uri="{BB962C8B-B14F-4D97-AF65-F5344CB8AC3E}">
        <p14:creationId xmlns:p14="http://schemas.microsoft.com/office/powerpoint/2010/main" val="255907947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Θέση περιεχομένου 3"/>
          <p:cNvSpPr>
            <a:spLocks noGrp="1"/>
          </p:cNvSpPr>
          <p:nvPr>
            <p:ph sz="quarter" idx="13"/>
          </p:nvPr>
        </p:nvSpPr>
        <p:spPr>
          <a:xfrm>
            <a:off x="609600" y="4941168"/>
            <a:ext cx="7924800" cy="1008112"/>
          </a:xfrm>
        </p:spPr>
        <p:txBody>
          <a:bodyPr/>
          <a:lstStyle/>
          <a:p>
            <a:pPr marL="0" indent="0" algn="ctr">
              <a:buNone/>
            </a:pPr>
            <a:r>
              <a:rPr lang="el-GR" b="1" dirty="0" smtClean="0"/>
              <a:t>Παρόλο που ο σχετικός κίνδυνος μειώνεται με την αυξημένη ηλικία, ο απόλυτος αριθμός των θανάτων από καρδιαγγειακά αυξάνεται στους καπνιστές. </a:t>
            </a:r>
          </a:p>
          <a:p>
            <a:endParaRPr lang="el-GR" dirty="0" smtClean="0"/>
          </a:p>
          <a:p>
            <a:endParaRPr lang="el-GR" dirty="0" smtClean="0"/>
          </a:p>
          <a:p>
            <a:endParaRPr lang="el-GR" dirty="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4464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251520" y="188640"/>
            <a:ext cx="108012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Ελεύθερη σχεδίαση 4"/>
          <p:cNvSpPr/>
          <p:nvPr/>
        </p:nvSpPr>
        <p:spPr>
          <a:xfrm>
            <a:off x="1526952" y="941517"/>
            <a:ext cx="6357257" cy="2106483"/>
          </a:xfrm>
          <a:custGeom>
            <a:avLst/>
            <a:gdLst>
              <a:gd name="connsiteX0" fmla="*/ 0 w 6357257"/>
              <a:gd name="connsiteY0" fmla="*/ 1308197 h 2106483"/>
              <a:gd name="connsiteX1" fmla="*/ 711200 w 6357257"/>
              <a:gd name="connsiteY1" fmla="*/ 306712 h 2106483"/>
              <a:gd name="connsiteX2" fmla="*/ 899886 w 6357257"/>
              <a:gd name="connsiteY2" fmla="*/ 16426 h 2106483"/>
              <a:gd name="connsiteX3" fmla="*/ 1277257 w 6357257"/>
              <a:gd name="connsiteY3" fmla="*/ 74483 h 2106483"/>
              <a:gd name="connsiteX4" fmla="*/ 1756229 w 6357257"/>
              <a:gd name="connsiteY4" fmla="*/ 393797 h 2106483"/>
              <a:gd name="connsiteX5" fmla="*/ 2017486 w 6357257"/>
              <a:gd name="connsiteY5" fmla="*/ 538940 h 2106483"/>
              <a:gd name="connsiteX6" fmla="*/ 2307772 w 6357257"/>
              <a:gd name="connsiteY6" fmla="*/ 756654 h 2106483"/>
              <a:gd name="connsiteX7" fmla="*/ 2496457 w 6357257"/>
              <a:gd name="connsiteY7" fmla="*/ 916312 h 2106483"/>
              <a:gd name="connsiteX8" fmla="*/ 2670629 w 6357257"/>
              <a:gd name="connsiteY8" fmla="*/ 1090483 h 2106483"/>
              <a:gd name="connsiteX9" fmla="*/ 2902857 w 6357257"/>
              <a:gd name="connsiteY9" fmla="*/ 1235626 h 2106483"/>
              <a:gd name="connsiteX10" fmla="*/ 3251200 w 6357257"/>
              <a:gd name="connsiteY10" fmla="*/ 1409797 h 2106483"/>
              <a:gd name="connsiteX11" fmla="*/ 3512457 w 6357257"/>
              <a:gd name="connsiteY11" fmla="*/ 1496883 h 2106483"/>
              <a:gd name="connsiteX12" fmla="*/ 3976915 w 6357257"/>
              <a:gd name="connsiteY12" fmla="*/ 1627512 h 2106483"/>
              <a:gd name="connsiteX13" fmla="*/ 4426857 w 6357257"/>
              <a:gd name="connsiteY13" fmla="*/ 1700083 h 2106483"/>
              <a:gd name="connsiteX14" fmla="*/ 4746172 w 6357257"/>
              <a:gd name="connsiteY14" fmla="*/ 1787169 h 2106483"/>
              <a:gd name="connsiteX15" fmla="*/ 5036457 w 6357257"/>
              <a:gd name="connsiteY15" fmla="*/ 1874254 h 2106483"/>
              <a:gd name="connsiteX16" fmla="*/ 5210629 w 6357257"/>
              <a:gd name="connsiteY16" fmla="*/ 1917797 h 2106483"/>
              <a:gd name="connsiteX17" fmla="*/ 5486400 w 6357257"/>
              <a:gd name="connsiteY17" fmla="*/ 1975854 h 2106483"/>
              <a:gd name="connsiteX18" fmla="*/ 5834743 w 6357257"/>
              <a:gd name="connsiteY18" fmla="*/ 2033912 h 2106483"/>
              <a:gd name="connsiteX19" fmla="*/ 6037943 w 6357257"/>
              <a:gd name="connsiteY19" fmla="*/ 2077454 h 2106483"/>
              <a:gd name="connsiteX20" fmla="*/ 6357257 w 6357257"/>
              <a:gd name="connsiteY20" fmla="*/ 2106483 h 210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57257" h="2106483">
                <a:moveTo>
                  <a:pt x="0" y="1308197"/>
                </a:moveTo>
                <a:lnTo>
                  <a:pt x="711200" y="306712"/>
                </a:lnTo>
                <a:cubicBezTo>
                  <a:pt x="861181" y="91417"/>
                  <a:pt x="805543" y="55131"/>
                  <a:pt x="899886" y="16426"/>
                </a:cubicBezTo>
                <a:cubicBezTo>
                  <a:pt x="994229" y="-22279"/>
                  <a:pt x="1134533" y="11588"/>
                  <a:pt x="1277257" y="74483"/>
                </a:cubicBezTo>
                <a:cubicBezTo>
                  <a:pt x="1419981" y="137378"/>
                  <a:pt x="1632858" y="316388"/>
                  <a:pt x="1756229" y="393797"/>
                </a:cubicBezTo>
                <a:cubicBezTo>
                  <a:pt x="1879600" y="471206"/>
                  <a:pt x="1925562" y="478464"/>
                  <a:pt x="2017486" y="538940"/>
                </a:cubicBezTo>
                <a:cubicBezTo>
                  <a:pt x="2109410" y="599416"/>
                  <a:pt x="2227943" y="693759"/>
                  <a:pt x="2307772" y="756654"/>
                </a:cubicBezTo>
                <a:cubicBezTo>
                  <a:pt x="2387601" y="819549"/>
                  <a:pt x="2435981" y="860674"/>
                  <a:pt x="2496457" y="916312"/>
                </a:cubicBezTo>
                <a:cubicBezTo>
                  <a:pt x="2556933" y="971950"/>
                  <a:pt x="2602896" y="1037264"/>
                  <a:pt x="2670629" y="1090483"/>
                </a:cubicBezTo>
                <a:cubicBezTo>
                  <a:pt x="2738362" y="1143702"/>
                  <a:pt x="2806095" y="1182407"/>
                  <a:pt x="2902857" y="1235626"/>
                </a:cubicBezTo>
                <a:cubicBezTo>
                  <a:pt x="2999619" y="1288845"/>
                  <a:pt x="3149600" y="1366254"/>
                  <a:pt x="3251200" y="1409797"/>
                </a:cubicBezTo>
                <a:cubicBezTo>
                  <a:pt x="3352800" y="1453340"/>
                  <a:pt x="3391505" y="1460597"/>
                  <a:pt x="3512457" y="1496883"/>
                </a:cubicBezTo>
                <a:cubicBezTo>
                  <a:pt x="3633409" y="1533169"/>
                  <a:pt x="3824515" y="1593645"/>
                  <a:pt x="3976915" y="1627512"/>
                </a:cubicBezTo>
                <a:cubicBezTo>
                  <a:pt x="4129315" y="1661379"/>
                  <a:pt x="4298648" y="1673474"/>
                  <a:pt x="4426857" y="1700083"/>
                </a:cubicBezTo>
                <a:cubicBezTo>
                  <a:pt x="4555067" y="1726693"/>
                  <a:pt x="4644572" y="1758141"/>
                  <a:pt x="4746172" y="1787169"/>
                </a:cubicBezTo>
                <a:cubicBezTo>
                  <a:pt x="4847772" y="1816198"/>
                  <a:pt x="4959048" y="1852483"/>
                  <a:pt x="5036457" y="1874254"/>
                </a:cubicBezTo>
                <a:cubicBezTo>
                  <a:pt x="5113866" y="1896025"/>
                  <a:pt x="5135639" y="1900864"/>
                  <a:pt x="5210629" y="1917797"/>
                </a:cubicBezTo>
                <a:cubicBezTo>
                  <a:pt x="5285620" y="1934730"/>
                  <a:pt x="5382381" y="1956502"/>
                  <a:pt x="5486400" y="1975854"/>
                </a:cubicBezTo>
                <a:cubicBezTo>
                  <a:pt x="5590419" y="1995206"/>
                  <a:pt x="5742819" y="2016979"/>
                  <a:pt x="5834743" y="2033912"/>
                </a:cubicBezTo>
                <a:cubicBezTo>
                  <a:pt x="5926667" y="2050845"/>
                  <a:pt x="5950857" y="2065359"/>
                  <a:pt x="6037943" y="2077454"/>
                </a:cubicBezTo>
                <a:cubicBezTo>
                  <a:pt x="6125029" y="2089549"/>
                  <a:pt x="6241143" y="2098016"/>
                  <a:pt x="6357257" y="210648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Ορθογώνιο 5"/>
          <p:cNvSpPr/>
          <p:nvPr/>
        </p:nvSpPr>
        <p:spPr>
          <a:xfrm>
            <a:off x="-11895" y="0"/>
            <a:ext cx="9155895"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1"/>
                </a:solidFill>
              </a:rPr>
              <a:t>Σχετικός  και επιπλέον κίνδυνος  για στεφανιαία </a:t>
            </a:r>
            <a:r>
              <a:rPr lang="el-GR" b="1" dirty="0">
                <a:solidFill>
                  <a:schemeClr val="bg1"/>
                </a:solidFill>
              </a:rPr>
              <a:t>νόσο στους άνδρες, ανά ηλικιακή ομάδα</a:t>
            </a:r>
          </a:p>
        </p:txBody>
      </p:sp>
    </p:spTree>
    <p:extLst>
      <p:ext uri="{BB962C8B-B14F-4D97-AF65-F5344CB8AC3E}">
        <p14:creationId xmlns:p14="http://schemas.microsoft.com/office/powerpoint/2010/main" val="3005150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250825" y="44452"/>
            <a:ext cx="8675688" cy="504825"/>
          </a:xfrm>
          <a:solidFill>
            <a:schemeClr val="bg1"/>
          </a:solidFill>
          <a:ln w="25400">
            <a:noFill/>
            <a:miter lim="800000"/>
            <a:headEnd/>
            <a:tailEnd/>
          </a:ln>
        </p:spPr>
        <p:txBody>
          <a:bodyPr/>
          <a:lstStyle/>
          <a:p>
            <a:pPr algn="ctr"/>
            <a:r>
              <a:rPr lang="el-GR" altLang="el-GR" sz="2400" b="1" dirty="0" err="1" smtClean="0">
                <a:solidFill>
                  <a:srgbClr val="FFFF00"/>
                </a:solidFill>
                <a:latin typeface="+mn-lt"/>
              </a:rPr>
              <a:t>Καπνισμα</a:t>
            </a:r>
            <a:r>
              <a:rPr lang="el-GR" altLang="el-GR" sz="2400" b="1" dirty="0" smtClean="0">
                <a:solidFill>
                  <a:srgbClr val="FFFF00"/>
                </a:solidFill>
                <a:latin typeface="+mn-lt"/>
              </a:rPr>
              <a:t> </a:t>
            </a:r>
            <a:r>
              <a:rPr lang="el-GR" altLang="el-GR" sz="2400" b="1" dirty="0">
                <a:solidFill>
                  <a:srgbClr val="FFFF00"/>
                </a:solidFill>
                <a:latin typeface="+mn-lt"/>
              </a:rPr>
              <a:t>και </a:t>
            </a:r>
            <a:r>
              <a:rPr lang="el-GR" altLang="el-GR" sz="2400" b="1" dirty="0" err="1" smtClean="0">
                <a:solidFill>
                  <a:srgbClr val="FFFF00"/>
                </a:solidFill>
                <a:latin typeface="+mn-lt"/>
              </a:rPr>
              <a:t>πρωιμη</a:t>
            </a:r>
            <a:r>
              <a:rPr lang="el-GR" altLang="el-GR" sz="2400" b="1" dirty="0" smtClean="0">
                <a:solidFill>
                  <a:srgbClr val="FFFF00"/>
                </a:solidFill>
                <a:latin typeface="+mn-lt"/>
              </a:rPr>
              <a:t> </a:t>
            </a:r>
            <a:r>
              <a:rPr lang="el-GR" altLang="el-GR" sz="2400" b="1" dirty="0">
                <a:solidFill>
                  <a:srgbClr val="FFFF00"/>
                </a:solidFill>
                <a:latin typeface="+mn-lt"/>
              </a:rPr>
              <a:t>ΣΝ</a:t>
            </a:r>
            <a:endParaRPr lang="en-GB" altLang="el-GR" sz="2400" b="1" dirty="0">
              <a:solidFill>
                <a:srgbClr val="FFFF00"/>
              </a:solidFill>
              <a:latin typeface="+mn-lt"/>
            </a:endParaRPr>
          </a:p>
        </p:txBody>
      </p:sp>
      <p:sp>
        <p:nvSpPr>
          <p:cNvPr id="614403" name="Text Box 3"/>
          <p:cNvSpPr txBox="1">
            <a:spLocks noChangeArrowheads="1"/>
          </p:cNvSpPr>
          <p:nvPr/>
        </p:nvSpPr>
        <p:spPr bwMode="auto">
          <a:xfrm>
            <a:off x="621226" y="671671"/>
            <a:ext cx="7920880" cy="2215991"/>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AutoNum type="arabicParenR"/>
            </a:pPr>
            <a:r>
              <a:rPr lang="el-GR" altLang="el-GR" sz="2300" dirty="0">
                <a:solidFill>
                  <a:srgbClr val="FFFFFF"/>
                </a:solidFill>
                <a:latin typeface="Verdana"/>
              </a:rPr>
              <a:t>Κάπνισμα ο συχνότερος παράγοντας κινδύνου                                                                          75-95% νέων </a:t>
            </a:r>
            <a:r>
              <a:rPr lang="el-GR" altLang="el-GR" sz="2300" dirty="0" err="1">
                <a:solidFill>
                  <a:srgbClr val="FFFFFF"/>
                </a:solidFill>
                <a:latin typeface="Verdana"/>
              </a:rPr>
              <a:t>εμφραγματιών</a:t>
            </a:r>
            <a:r>
              <a:rPr lang="el-GR" altLang="el-GR" sz="2300" dirty="0">
                <a:solidFill>
                  <a:srgbClr val="FFFFFF"/>
                </a:solidFill>
                <a:latin typeface="Verdana"/>
              </a:rPr>
              <a:t> καπνιστές έναντι 40-60% των ηλικιωμένων</a:t>
            </a:r>
          </a:p>
          <a:p>
            <a:pPr>
              <a:spcBef>
                <a:spcPct val="50000"/>
              </a:spcBef>
              <a:buFontTx/>
              <a:buAutoNum type="arabicParenR"/>
            </a:pPr>
            <a:r>
              <a:rPr lang="el-GR" altLang="el-GR" sz="2300" dirty="0">
                <a:solidFill>
                  <a:srgbClr val="FFFFFF"/>
                </a:solidFill>
                <a:latin typeface="Verdana"/>
              </a:rPr>
              <a:t>Βαρείς καπνιστές (μέσος αριθμός σιγ/ημ=37</a:t>
            </a:r>
            <a:r>
              <a:rPr lang="el-GR" altLang="el-GR" sz="2300" dirty="0">
                <a:solidFill>
                  <a:srgbClr val="FFFFFF"/>
                </a:solidFill>
                <a:latin typeface="Verdana"/>
                <a:sym typeface="Symbol" pitchFamily="18" charset="2"/>
              </a:rPr>
              <a:t></a:t>
            </a:r>
            <a:r>
              <a:rPr lang="el-GR" altLang="el-GR" sz="2300" dirty="0">
                <a:solidFill>
                  <a:srgbClr val="FFFFFF"/>
                </a:solidFill>
                <a:latin typeface="Verdana"/>
              </a:rPr>
              <a:t>15)</a:t>
            </a:r>
          </a:p>
          <a:p>
            <a:pPr>
              <a:spcBef>
                <a:spcPct val="50000"/>
              </a:spcBef>
              <a:buFontTx/>
              <a:buAutoNum type="arabicParenR"/>
            </a:pPr>
            <a:r>
              <a:rPr lang="el-GR" altLang="el-GR" sz="2300" dirty="0">
                <a:solidFill>
                  <a:srgbClr val="FFFFFF"/>
                </a:solidFill>
                <a:latin typeface="Verdana"/>
              </a:rPr>
              <a:t>Μέση ηλικία έναρξης καπνίσματος 16,5</a:t>
            </a:r>
            <a:r>
              <a:rPr lang="el-GR" altLang="el-GR" sz="2300" dirty="0">
                <a:solidFill>
                  <a:srgbClr val="FFFFFF"/>
                </a:solidFill>
                <a:latin typeface="Verdana"/>
                <a:sym typeface="Symbol" pitchFamily="18" charset="2"/>
              </a:rPr>
              <a:t>3 έτη</a:t>
            </a:r>
          </a:p>
        </p:txBody>
      </p:sp>
      <p:pic>
        <p:nvPicPr>
          <p:cNvPr id="614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865440"/>
            <a:ext cx="7993063" cy="3659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14405" name="Text Box 5"/>
          <p:cNvSpPr txBox="1">
            <a:spLocks noChangeArrowheads="1"/>
          </p:cNvSpPr>
          <p:nvPr/>
        </p:nvSpPr>
        <p:spPr bwMode="auto">
          <a:xfrm>
            <a:off x="612775" y="5107941"/>
            <a:ext cx="7847013" cy="341632"/>
          </a:xfrm>
          <a:prstGeom prst="rect">
            <a:avLst/>
          </a:prstGeom>
          <a:noFill/>
          <a:ln w="3175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endParaRPr lang="el-GR" altLang="el-GR">
              <a:solidFill>
                <a:prstClr val="white"/>
              </a:solidFill>
            </a:endParaRPr>
          </a:p>
        </p:txBody>
      </p:sp>
      <p:sp>
        <p:nvSpPr>
          <p:cNvPr id="614406" name="Text Box 6"/>
          <p:cNvSpPr txBox="1">
            <a:spLocks noChangeArrowheads="1"/>
          </p:cNvSpPr>
          <p:nvPr/>
        </p:nvSpPr>
        <p:spPr bwMode="auto">
          <a:xfrm>
            <a:off x="612775" y="6453336"/>
            <a:ext cx="8370207" cy="307777"/>
          </a:xfrm>
          <a:prstGeom prst="rect">
            <a:avLst/>
          </a:prstGeom>
          <a:solidFill>
            <a:schemeClr val="bg2"/>
          </a:solidFill>
          <a:ln>
            <a:noFill/>
          </a:ln>
          <a:effectLst/>
          <a:extLst/>
        </p:spPr>
        <p:txBody>
          <a:bodyPr wrap="square">
            <a:spAutoFit/>
          </a:bodyPr>
          <a:lstStyle/>
          <a:p>
            <a:pPr>
              <a:spcBef>
                <a:spcPct val="50000"/>
              </a:spcBef>
            </a:pPr>
            <a:r>
              <a:rPr lang="en-US" altLang="el-GR" sz="1400" dirty="0">
                <a:solidFill>
                  <a:srgbClr val="FFC000"/>
                </a:solidFill>
                <a:latin typeface="Arial" charset="0"/>
              </a:rPr>
              <a:t>Rallidis L,</a:t>
            </a:r>
            <a:r>
              <a:rPr lang="el-GR" altLang="el-GR" sz="1400" dirty="0">
                <a:solidFill>
                  <a:srgbClr val="FFC000"/>
                </a:solidFill>
                <a:latin typeface="Arial" charset="0"/>
              </a:rPr>
              <a:t> </a:t>
            </a:r>
            <a:r>
              <a:rPr lang="en-US" altLang="el-GR" sz="1400" dirty="0">
                <a:solidFill>
                  <a:srgbClr val="FFC000"/>
                </a:solidFill>
                <a:latin typeface="Arial" charset="0"/>
              </a:rPr>
              <a:t>et al. Biomarkers 2009;14:401-5.</a:t>
            </a:r>
            <a:endParaRPr lang="el-GR" altLang="el-GR" sz="1400" dirty="0">
              <a:solidFill>
                <a:srgbClr val="FFC000"/>
              </a:solidFill>
              <a:latin typeface="Arial" charset="0"/>
            </a:endParaRPr>
          </a:p>
        </p:txBody>
      </p:sp>
    </p:spTree>
    <p:extLst>
      <p:ext uri="{BB962C8B-B14F-4D97-AF65-F5344CB8AC3E}">
        <p14:creationId xmlns:p14="http://schemas.microsoft.com/office/powerpoint/2010/main" val="404646270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6" name="Text Box 6"/>
          <p:cNvSpPr txBox="1">
            <a:spLocks noChangeArrowheads="1"/>
          </p:cNvSpPr>
          <p:nvPr/>
        </p:nvSpPr>
        <p:spPr bwMode="auto">
          <a:xfrm>
            <a:off x="4788023" y="6350458"/>
            <a:ext cx="4181639" cy="307777"/>
          </a:xfrm>
          <a:prstGeom prst="rect">
            <a:avLst/>
          </a:prstGeom>
          <a:solidFill>
            <a:schemeClr val="bg1"/>
          </a:solidFill>
          <a:ln>
            <a:noFill/>
          </a:ln>
          <a:effectLst/>
          <a:extLst/>
        </p:spPr>
        <p:txBody>
          <a:bodyPr wrap="square">
            <a:spAutoFit/>
          </a:bodyPr>
          <a:lstStyle/>
          <a:p>
            <a:pPr algn="ctr">
              <a:spcBef>
                <a:spcPct val="50000"/>
              </a:spcBef>
            </a:pPr>
            <a:r>
              <a:rPr lang="en-US" altLang="el-GR" sz="1400" dirty="0" smtClean="0">
                <a:solidFill>
                  <a:srgbClr val="FFFFFF"/>
                </a:solidFill>
              </a:rPr>
              <a:t>Am Heart J </a:t>
            </a:r>
            <a:r>
              <a:rPr lang="en-US" altLang="el-GR" sz="1400" dirty="0" smtClean="0">
                <a:solidFill>
                  <a:srgbClr val="FFFFFF"/>
                </a:solidFill>
                <a:latin typeface="Arial" charset="0"/>
              </a:rPr>
              <a:t> 2015;169:356-62</a:t>
            </a:r>
            <a:r>
              <a:rPr lang="en-US" altLang="el-GR" sz="1400" dirty="0" smtClean="0">
                <a:solidFill>
                  <a:prstClr val="white"/>
                </a:solidFill>
                <a:latin typeface="Arial" charset="0"/>
              </a:rPr>
              <a:t>. </a:t>
            </a:r>
            <a:endParaRPr lang="el-GR" altLang="el-GR" sz="1400" dirty="0">
              <a:solidFill>
                <a:prstClr val="white"/>
              </a:solidFill>
              <a:latin typeface="Arial" charset="0"/>
            </a:endParaRPr>
          </a:p>
        </p:txBody>
      </p:sp>
      <p:sp>
        <p:nvSpPr>
          <p:cNvPr id="706567" name="Text Box 7"/>
          <p:cNvSpPr txBox="1">
            <a:spLocks noChangeArrowheads="1"/>
          </p:cNvSpPr>
          <p:nvPr/>
        </p:nvSpPr>
        <p:spPr bwMode="auto">
          <a:xfrm>
            <a:off x="755576" y="1687516"/>
            <a:ext cx="7632848" cy="674031"/>
          </a:xfrm>
          <a:prstGeom prst="rect">
            <a:avLst/>
          </a:prstGeom>
          <a:solidFill>
            <a:schemeClr val="bg1"/>
          </a:solidFill>
          <a:ln>
            <a:noFill/>
          </a:ln>
          <a:effectLst/>
          <a:extLst/>
        </p:spPr>
        <p:txBody>
          <a:bodyPr wrap="square">
            <a:spAutoFit/>
          </a:bodyPr>
          <a:lstStyle>
            <a:lvl1pPr marL="174625">
              <a:defRPr sz="2400">
                <a:solidFill>
                  <a:schemeClr val="tx1"/>
                </a:solidFill>
                <a:latin typeface="Times New Roman" pitchFamily="18" charset="0"/>
              </a:defRPr>
            </a:lvl1pPr>
            <a:lvl2pPr marL="1085850" indent="-457200">
              <a:defRPr sz="2400">
                <a:solidFill>
                  <a:schemeClr val="tx1"/>
                </a:solidFill>
                <a:latin typeface="Times New Roman" pitchFamily="18" charset="0"/>
              </a:defRPr>
            </a:lvl2pPr>
            <a:lvl3pPr marL="1722438" indent="-457200">
              <a:defRPr sz="2400">
                <a:solidFill>
                  <a:schemeClr val="tx1"/>
                </a:solidFill>
                <a:latin typeface="Times New Roman" pitchFamily="18" charset="0"/>
              </a:defRPr>
            </a:lvl3pPr>
            <a:lvl4pPr marL="2359025" indent="-457200">
              <a:defRPr sz="2400">
                <a:solidFill>
                  <a:schemeClr val="tx1"/>
                </a:solidFill>
                <a:latin typeface="Times New Roman" pitchFamily="18" charset="0"/>
              </a:defRPr>
            </a:lvl4pPr>
            <a:lvl5pPr marL="2995613" indent="-457200">
              <a:defRPr sz="2400">
                <a:solidFill>
                  <a:schemeClr val="tx1"/>
                </a:solidFill>
                <a:latin typeface="Times New Roman" pitchFamily="18" charset="0"/>
              </a:defRPr>
            </a:lvl5pPr>
            <a:lvl6pPr marL="3452813" indent="-457200" eaLnBrk="0" fontAlgn="base" hangingPunct="0">
              <a:spcBef>
                <a:spcPct val="0"/>
              </a:spcBef>
              <a:spcAft>
                <a:spcPct val="0"/>
              </a:spcAft>
              <a:defRPr sz="2400">
                <a:solidFill>
                  <a:schemeClr val="tx1"/>
                </a:solidFill>
                <a:latin typeface="Times New Roman" pitchFamily="18" charset="0"/>
              </a:defRPr>
            </a:lvl6pPr>
            <a:lvl7pPr marL="3910013" indent="-457200" eaLnBrk="0" fontAlgn="base" hangingPunct="0">
              <a:spcBef>
                <a:spcPct val="0"/>
              </a:spcBef>
              <a:spcAft>
                <a:spcPct val="0"/>
              </a:spcAft>
              <a:defRPr sz="2400">
                <a:solidFill>
                  <a:schemeClr val="tx1"/>
                </a:solidFill>
                <a:latin typeface="Times New Roman" pitchFamily="18" charset="0"/>
              </a:defRPr>
            </a:lvl7pPr>
            <a:lvl8pPr marL="4367213" indent="-457200" eaLnBrk="0" fontAlgn="base" hangingPunct="0">
              <a:spcBef>
                <a:spcPct val="0"/>
              </a:spcBef>
              <a:spcAft>
                <a:spcPct val="0"/>
              </a:spcAft>
              <a:defRPr sz="2400">
                <a:solidFill>
                  <a:schemeClr val="tx1"/>
                </a:solidFill>
                <a:latin typeface="Times New Roman" pitchFamily="18" charset="0"/>
              </a:defRPr>
            </a:lvl8pPr>
            <a:lvl9pPr marL="4824413" indent="-457200"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50000"/>
              </a:spcBef>
            </a:pPr>
            <a:r>
              <a:rPr lang="el-GR" altLang="el-GR" sz="1800" dirty="0">
                <a:solidFill>
                  <a:srgbClr val="FFFFFF"/>
                </a:solidFill>
                <a:sym typeface="Symbol" pitchFamily="18" charset="2"/>
              </a:rPr>
              <a:t>● </a:t>
            </a:r>
            <a:r>
              <a:rPr lang="el-GR" altLang="el-GR" sz="1800" dirty="0" smtClean="0">
                <a:solidFill>
                  <a:srgbClr val="FFFFFF"/>
                </a:solidFill>
                <a:latin typeface="Arial" charset="0"/>
                <a:sym typeface="Symbol" pitchFamily="18" charset="2"/>
              </a:rPr>
              <a:t>237 </a:t>
            </a:r>
            <a:r>
              <a:rPr lang="el-GR" altLang="el-GR" sz="1800" dirty="0" err="1">
                <a:solidFill>
                  <a:srgbClr val="FFFFFF"/>
                </a:solidFill>
                <a:latin typeface="Arial" charset="0"/>
                <a:sym typeface="Symbol" pitchFamily="18" charset="2"/>
              </a:rPr>
              <a:t>εμφραγματίες</a:t>
            </a:r>
            <a:r>
              <a:rPr lang="el-GR" altLang="el-GR" sz="1800" dirty="0">
                <a:solidFill>
                  <a:srgbClr val="FFFFFF"/>
                </a:solidFill>
                <a:latin typeface="Arial" charset="0"/>
                <a:sym typeface="Symbol" pitchFamily="18" charset="2"/>
              </a:rPr>
              <a:t> </a:t>
            </a:r>
            <a:r>
              <a:rPr lang="el-GR" altLang="el-GR" sz="1800" dirty="0">
                <a:solidFill>
                  <a:srgbClr val="FFFFFF"/>
                </a:solidFill>
                <a:latin typeface="Arial" charset="0"/>
                <a:cs typeface="Arial" charset="0"/>
                <a:sym typeface="Symbol" pitchFamily="18" charset="2"/>
              </a:rPr>
              <a:t>≤</a:t>
            </a:r>
            <a:r>
              <a:rPr lang="el-GR" altLang="el-GR" sz="1800" dirty="0">
                <a:solidFill>
                  <a:srgbClr val="FFFFFF"/>
                </a:solidFill>
                <a:latin typeface="Arial" charset="0"/>
                <a:sym typeface="Symbol" pitchFamily="18" charset="2"/>
              </a:rPr>
              <a:t>35 ετών με </a:t>
            </a:r>
            <a:r>
              <a:rPr lang="el-GR" altLang="el-GR" sz="1800" dirty="0" smtClean="0">
                <a:solidFill>
                  <a:srgbClr val="FFFFFF"/>
                </a:solidFill>
                <a:latin typeface="Arial" charset="0"/>
                <a:sym typeface="Symbol" pitchFamily="18" charset="2"/>
              </a:rPr>
              <a:t>διάμεση παρακολούθηση 9,1 </a:t>
            </a:r>
            <a:r>
              <a:rPr lang="el-GR" altLang="el-GR" sz="1800" dirty="0">
                <a:solidFill>
                  <a:srgbClr val="FFFFFF"/>
                </a:solidFill>
                <a:latin typeface="Arial" charset="0"/>
                <a:sym typeface="Symbol" pitchFamily="18" charset="2"/>
              </a:rPr>
              <a:t>ετών </a:t>
            </a:r>
            <a:r>
              <a:rPr lang="el-GR" altLang="el-GR" sz="1800" dirty="0" smtClean="0">
                <a:solidFill>
                  <a:srgbClr val="FFFFFF"/>
                </a:solidFill>
                <a:latin typeface="Arial" charset="0"/>
                <a:sym typeface="Symbol" pitchFamily="18" charset="2"/>
              </a:rPr>
              <a:t>                                 </a:t>
            </a:r>
            <a:r>
              <a:rPr lang="el-GR" altLang="el-GR" sz="1800" dirty="0" smtClean="0">
                <a:solidFill>
                  <a:srgbClr val="FFFFFF"/>
                </a:solidFill>
                <a:sym typeface="Symbol" pitchFamily="18" charset="2"/>
              </a:rPr>
              <a:t>● </a:t>
            </a:r>
            <a:r>
              <a:rPr lang="el-GR" altLang="el-GR" sz="1800" dirty="0" smtClean="0">
                <a:solidFill>
                  <a:srgbClr val="FFFFFF"/>
                </a:solidFill>
                <a:latin typeface="Arial" charset="0"/>
                <a:sym typeface="Symbol" pitchFamily="18" charset="2"/>
              </a:rPr>
              <a:t>58,6% </a:t>
            </a:r>
            <a:r>
              <a:rPr lang="el-GR" altLang="el-GR" sz="1800" dirty="0">
                <a:solidFill>
                  <a:srgbClr val="FFFFFF"/>
                </a:solidFill>
                <a:latin typeface="Arial" charset="0"/>
                <a:sym typeface="Symbol" pitchFamily="18" charset="2"/>
              </a:rPr>
              <a:t>συνέχισαν το κάπνισμα</a:t>
            </a:r>
          </a:p>
        </p:txBody>
      </p:sp>
      <p:sp>
        <p:nvSpPr>
          <p:cNvPr id="706569" name="Line 9"/>
          <p:cNvSpPr>
            <a:spLocks noChangeShapeType="1"/>
          </p:cNvSpPr>
          <p:nvPr/>
        </p:nvSpPr>
        <p:spPr bwMode="auto">
          <a:xfrm>
            <a:off x="1135723" y="2361547"/>
            <a:ext cx="6842125" cy="0"/>
          </a:xfrm>
          <a:prstGeom prst="line">
            <a:avLst/>
          </a:prstGeom>
          <a:noFill/>
          <a:ln w="381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white"/>
              </a:solidFill>
            </a:endParaRPr>
          </a:p>
        </p:txBody>
      </p:sp>
      <p:sp>
        <p:nvSpPr>
          <p:cNvPr id="706570" name="AutoShape 10"/>
          <p:cNvSpPr>
            <a:spLocks noChangeArrowheads="1"/>
          </p:cNvSpPr>
          <p:nvPr/>
        </p:nvSpPr>
        <p:spPr bwMode="auto">
          <a:xfrm>
            <a:off x="1093390" y="2356648"/>
            <a:ext cx="215900" cy="503237"/>
          </a:xfrm>
          <a:prstGeom prst="downArrow">
            <a:avLst>
              <a:gd name="adj1" fmla="val 50000"/>
              <a:gd name="adj2" fmla="val 58272"/>
            </a:avLst>
          </a:prstGeom>
          <a:solidFill>
            <a:srgbClr val="FFFFFF"/>
          </a:solidFill>
          <a:ln w="12700">
            <a:noFill/>
            <a:miter lim="800000"/>
            <a:headEnd type="none" w="sm" len="sm"/>
            <a:tailEnd type="none" w="sm" len="sm"/>
          </a:ln>
          <a:effectLst/>
        </p:spPr>
        <p:txBody>
          <a:bodyPr vert="eaVert" wrap="none" anchor="ctr"/>
          <a:lstStyle/>
          <a:p>
            <a:endParaRPr lang="el-GR">
              <a:solidFill>
                <a:prstClr val="white"/>
              </a:solidFill>
            </a:endParaRPr>
          </a:p>
        </p:txBody>
      </p:sp>
      <p:sp>
        <p:nvSpPr>
          <p:cNvPr id="706571" name="Text Box 11"/>
          <p:cNvSpPr txBox="1">
            <a:spLocks noChangeArrowheads="1"/>
          </p:cNvSpPr>
          <p:nvPr/>
        </p:nvSpPr>
        <p:spPr bwMode="auto">
          <a:xfrm>
            <a:off x="269877" y="2922592"/>
            <a:ext cx="3527425" cy="396875"/>
          </a:xfrm>
          <a:prstGeom prst="rect">
            <a:avLst/>
          </a:prstGeom>
          <a:solidFill>
            <a:schemeClr val="bg1"/>
          </a:solidFill>
          <a:ln>
            <a:noFill/>
          </a:ln>
          <a:effectLst/>
          <a:extLst/>
        </p:spPr>
        <p:txBody>
          <a:bodyPr>
            <a:spAutoFit/>
          </a:bodyPr>
          <a:lstStyle/>
          <a:p>
            <a:pPr algn="ctr">
              <a:spcBef>
                <a:spcPct val="50000"/>
              </a:spcBef>
            </a:pPr>
            <a:r>
              <a:rPr lang="el-GR" altLang="el-GR" sz="2000" dirty="0" smtClean="0">
                <a:solidFill>
                  <a:srgbClr val="FFFFFF"/>
                </a:solidFill>
                <a:latin typeface="Arial" charset="0"/>
                <a:sym typeface="Symbol" pitchFamily="18" charset="2"/>
              </a:rPr>
              <a:t>38,4%</a:t>
            </a:r>
            <a:r>
              <a:rPr lang="en-US" altLang="el-GR" sz="2000" dirty="0" smtClean="0">
                <a:solidFill>
                  <a:srgbClr val="FFFFFF"/>
                </a:solidFill>
                <a:latin typeface="Arial" charset="0"/>
                <a:sym typeface="Symbol" pitchFamily="18" charset="2"/>
              </a:rPr>
              <a:t> </a:t>
            </a:r>
            <a:r>
              <a:rPr lang="el-GR" altLang="el-GR" sz="2000" dirty="0">
                <a:solidFill>
                  <a:srgbClr val="FFFFFF"/>
                </a:solidFill>
                <a:latin typeface="Arial" charset="0"/>
                <a:sym typeface="Symbol" pitchFamily="18" charset="2"/>
              </a:rPr>
              <a:t>καρδιακά συμβάματα</a:t>
            </a:r>
            <a:endParaRPr lang="el-GR" altLang="el-GR" sz="2000" dirty="0">
              <a:solidFill>
                <a:srgbClr val="FFFFFF"/>
              </a:solidFill>
              <a:latin typeface="Arial" charset="0"/>
            </a:endParaRPr>
          </a:p>
        </p:txBody>
      </p:sp>
      <p:sp>
        <p:nvSpPr>
          <p:cNvPr id="706572" name="Text Box 12"/>
          <p:cNvSpPr txBox="1">
            <a:spLocks noChangeArrowheads="1"/>
          </p:cNvSpPr>
          <p:nvPr/>
        </p:nvSpPr>
        <p:spPr bwMode="auto">
          <a:xfrm>
            <a:off x="6625430" y="2864785"/>
            <a:ext cx="2230438" cy="396875"/>
          </a:xfrm>
          <a:prstGeom prst="rect">
            <a:avLst/>
          </a:prstGeom>
          <a:solidFill>
            <a:srgbClr val="0000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l-GR" sz="2000" dirty="0" smtClean="0">
                <a:solidFill>
                  <a:srgbClr val="FFFFFF"/>
                </a:solidFill>
                <a:sym typeface="Symbol" pitchFamily="18" charset="2"/>
              </a:rPr>
              <a:t>5,5</a:t>
            </a:r>
            <a:r>
              <a:rPr lang="el-GR" altLang="el-GR" sz="2000" dirty="0" smtClean="0">
                <a:solidFill>
                  <a:srgbClr val="FFFFFF"/>
                </a:solidFill>
                <a:latin typeface="Arial" charset="0"/>
                <a:sym typeface="Symbol" pitchFamily="18" charset="2"/>
              </a:rPr>
              <a:t>% </a:t>
            </a:r>
            <a:r>
              <a:rPr lang="el-GR" altLang="el-GR" sz="2000" dirty="0">
                <a:solidFill>
                  <a:srgbClr val="FFFFFF"/>
                </a:solidFill>
                <a:latin typeface="Arial" charset="0"/>
                <a:sym typeface="Symbol" pitchFamily="18" charset="2"/>
              </a:rPr>
              <a:t>θνητότητα</a:t>
            </a:r>
          </a:p>
        </p:txBody>
      </p:sp>
      <p:sp>
        <p:nvSpPr>
          <p:cNvPr id="706573" name="AutoShape 13"/>
          <p:cNvSpPr>
            <a:spLocks noChangeArrowheads="1"/>
          </p:cNvSpPr>
          <p:nvPr/>
        </p:nvSpPr>
        <p:spPr bwMode="auto">
          <a:xfrm>
            <a:off x="7861829" y="2361548"/>
            <a:ext cx="215900" cy="503237"/>
          </a:xfrm>
          <a:prstGeom prst="downArrow">
            <a:avLst>
              <a:gd name="adj1" fmla="val 50000"/>
              <a:gd name="adj2" fmla="val 58272"/>
            </a:avLst>
          </a:prstGeom>
          <a:solidFill>
            <a:srgbClr val="FFFFFF"/>
          </a:solidFill>
          <a:ln w="12700">
            <a:noFill/>
            <a:miter lim="800000"/>
            <a:headEnd type="none" w="sm" len="sm"/>
            <a:tailEnd type="none" w="sm" len="sm"/>
          </a:ln>
          <a:effectLst/>
        </p:spPr>
        <p:txBody>
          <a:bodyPr vert="eaVert" wrap="none" anchor="ctr"/>
          <a:lstStyle/>
          <a:p>
            <a:endParaRPr lang="el-GR">
              <a:solidFill>
                <a:prstClr val="white"/>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809" y="47625"/>
            <a:ext cx="6827836" cy="15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18" y="3353480"/>
            <a:ext cx="4203243" cy="348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7236" y="3348041"/>
            <a:ext cx="4754032" cy="1164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8"/>
          <p:cNvSpPr txBox="1">
            <a:spLocks noChangeArrowheads="1"/>
          </p:cNvSpPr>
          <p:nvPr/>
        </p:nvSpPr>
        <p:spPr bwMode="auto">
          <a:xfrm>
            <a:off x="4514451" y="4626910"/>
            <a:ext cx="4299083" cy="1569660"/>
          </a:xfrm>
          <a:prstGeom prst="rect">
            <a:avLst/>
          </a:prstGeom>
          <a:solidFill>
            <a:schemeClr val="bg1"/>
          </a:solidFill>
          <a:ln>
            <a:noFill/>
          </a:ln>
          <a:effectLst/>
          <a:extLst/>
        </p:spPr>
        <p:txBody>
          <a:bodyPr wrap="square">
            <a:spAutoFit/>
          </a:bodyPr>
          <a:lstStyle>
            <a:lvl1pPr marL="174625">
              <a:defRPr sz="2400">
                <a:solidFill>
                  <a:schemeClr val="tx1"/>
                </a:solidFill>
                <a:latin typeface="Times New Roman" pitchFamily="18" charset="0"/>
              </a:defRPr>
            </a:lvl1pPr>
            <a:lvl2pPr marL="1085850" indent="-457200">
              <a:defRPr sz="2400">
                <a:solidFill>
                  <a:schemeClr val="tx1"/>
                </a:solidFill>
                <a:latin typeface="Times New Roman" pitchFamily="18" charset="0"/>
              </a:defRPr>
            </a:lvl2pPr>
            <a:lvl3pPr marL="1722438" indent="-457200">
              <a:defRPr sz="2400">
                <a:solidFill>
                  <a:schemeClr val="tx1"/>
                </a:solidFill>
                <a:latin typeface="Times New Roman" pitchFamily="18" charset="0"/>
              </a:defRPr>
            </a:lvl3pPr>
            <a:lvl4pPr marL="2359025" indent="-457200">
              <a:defRPr sz="2400">
                <a:solidFill>
                  <a:schemeClr val="tx1"/>
                </a:solidFill>
                <a:latin typeface="Times New Roman" pitchFamily="18" charset="0"/>
              </a:defRPr>
            </a:lvl4pPr>
            <a:lvl5pPr marL="2995613" indent="-457200">
              <a:defRPr sz="2400">
                <a:solidFill>
                  <a:schemeClr val="tx1"/>
                </a:solidFill>
                <a:latin typeface="Times New Roman" pitchFamily="18" charset="0"/>
              </a:defRPr>
            </a:lvl5pPr>
            <a:lvl6pPr marL="3452813" indent="-457200" eaLnBrk="0" fontAlgn="base" hangingPunct="0">
              <a:spcBef>
                <a:spcPct val="0"/>
              </a:spcBef>
              <a:spcAft>
                <a:spcPct val="0"/>
              </a:spcAft>
              <a:defRPr sz="2400">
                <a:solidFill>
                  <a:schemeClr val="tx1"/>
                </a:solidFill>
                <a:latin typeface="Times New Roman" pitchFamily="18" charset="0"/>
              </a:defRPr>
            </a:lvl6pPr>
            <a:lvl7pPr marL="3910013" indent="-457200" eaLnBrk="0" fontAlgn="base" hangingPunct="0">
              <a:spcBef>
                <a:spcPct val="0"/>
              </a:spcBef>
              <a:spcAft>
                <a:spcPct val="0"/>
              </a:spcAft>
              <a:defRPr sz="2400">
                <a:solidFill>
                  <a:schemeClr val="tx1"/>
                </a:solidFill>
                <a:latin typeface="Times New Roman" pitchFamily="18" charset="0"/>
              </a:defRPr>
            </a:lvl7pPr>
            <a:lvl8pPr marL="4367213" indent="-457200" eaLnBrk="0" fontAlgn="base" hangingPunct="0">
              <a:spcBef>
                <a:spcPct val="0"/>
              </a:spcBef>
              <a:spcAft>
                <a:spcPct val="0"/>
              </a:spcAft>
              <a:defRPr sz="2400">
                <a:solidFill>
                  <a:schemeClr val="tx1"/>
                </a:solidFill>
                <a:latin typeface="Times New Roman" pitchFamily="18" charset="0"/>
              </a:defRPr>
            </a:lvl8pPr>
            <a:lvl9pPr marL="4824413"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l-GR" altLang="el-GR" sz="1600" b="1" dirty="0" smtClean="0">
                <a:solidFill>
                  <a:srgbClr val="FFFFFF"/>
                </a:solidFill>
                <a:latin typeface="Verdana"/>
                <a:sym typeface="Symbol" pitchFamily="18" charset="2"/>
              </a:rPr>
              <a:t>Συνέχιση καπνίσματος μετά από διόρθωση ως προς το ΚΕ συνδεόταν με </a:t>
            </a:r>
            <a:r>
              <a:rPr lang="el-GR" altLang="el-GR" sz="1600" b="1" dirty="0" smtClean="0">
                <a:solidFill>
                  <a:srgbClr val="FFFF00"/>
                </a:solidFill>
                <a:latin typeface="Verdana"/>
                <a:sym typeface="Symbol" pitchFamily="18" charset="2"/>
              </a:rPr>
              <a:t>2.2 </a:t>
            </a:r>
            <a:r>
              <a:rPr lang="el-GR" altLang="el-GR" sz="1600" b="1" dirty="0">
                <a:solidFill>
                  <a:srgbClr val="FFFF00"/>
                </a:solidFill>
                <a:latin typeface="Verdana"/>
                <a:sym typeface="Symbol" pitchFamily="18" charset="2"/>
              </a:rPr>
              <a:t>φορές μεγαλύτερο κίνδυνο ανάπτυξης καρδιακού </a:t>
            </a:r>
            <a:r>
              <a:rPr lang="el-GR" altLang="el-GR" sz="1600" b="1" dirty="0" err="1">
                <a:solidFill>
                  <a:srgbClr val="FFFF00"/>
                </a:solidFill>
                <a:latin typeface="Verdana"/>
                <a:sym typeface="Symbol" pitchFamily="18" charset="2"/>
              </a:rPr>
              <a:t>συμβάματος</a:t>
            </a:r>
            <a:r>
              <a:rPr lang="el-GR" altLang="el-GR" sz="1600" b="1" dirty="0">
                <a:solidFill>
                  <a:prstClr val="white"/>
                </a:solidFill>
                <a:latin typeface="Verdana"/>
                <a:sym typeface="Symbol" pitchFamily="18" charset="2"/>
              </a:rPr>
              <a:t> </a:t>
            </a:r>
            <a:r>
              <a:rPr lang="el-GR" altLang="el-GR" sz="1600" b="1" dirty="0">
                <a:solidFill>
                  <a:srgbClr val="FFFFFF"/>
                </a:solidFill>
                <a:latin typeface="Verdana"/>
                <a:sym typeface="Symbol" pitchFamily="18" charset="2"/>
              </a:rPr>
              <a:t>σε σχέση με τους μη καπνιστές</a:t>
            </a:r>
          </a:p>
        </p:txBody>
      </p:sp>
    </p:spTree>
    <p:extLst>
      <p:ext uri="{BB962C8B-B14F-4D97-AF65-F5344CB8AC3E}">
        <p14:creationId xmlns:p14="http://schemas.microsoft.com/office/powerpoint/2010/main" val="1237015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539552" y="332656"/>
            <a:ext cx="7994848" cy="4248472"/>
          </a:xfrm>
        </p:spPr>
        <p:txBody>
          <a:bodyPr>
            <a:normAutofit/>
          </a:bodyPr>
          <a:lstStyle/>
          <a:p>
            <a:r>
              <a:rPr lang="el-GR" b="1" dirty="0"/>
              <a:t>Το κάπνισμα σχετίζεται </a:t>
            </a:r>
            <a:r>
              <a:rPr lang="el-GR" b="1" dirty="0" smtClean="0"/>
              <a:t> με ιδιαίτερα αυξημένο κίνδυνο </a:t>
            </a:r>
            <a:r>
              <a:rPr lang="el-GR" b="1" dirty="0"/>
              <a:t>καρδιαγγειακής </a:t>
            </a:r>
            <a:r>
              <a:rPr lang="el-GR" b="1" dirty="0" smtClean="0"/>
              <a:t>νόσου στους </a:t>
            </a:r>
            <a:r>
              <a:rPr lang="el-GR" b="1" dirty="0" smtClean="0">
                <a:solidFill>
                  <a:srgbClr val="FFC000"/>
                </a:solidFill>
              </a:rPr>
              <a:t>νεότερους</a:t>
            </a:r>
            <a:r>
              <a:rPr lang="el-GR" b="1" dirty="0" smtClean="0"/>
              <a:t> καπνιστές. </a:t>
            </a:r>
          </a:p>
          <a:p>
            <a:r>
              <a:rPr lang="el-GR" b="1" dirty="0"/>
              <a:t>Ε</a:t>
            </a:r>
            <a:r>
              <a:rPr lang="el-GR" b="1" dirty="0" smtClean="0"/>
              <a:t>νώ </a:t>
            </a:r>
            <a:r>
              <a:rPr lang="el-GR" b="1" dirty="0"/>
              <a:t>η συνολική συχνότητα εμφάνισης της καρδιαγγειακής νόσου αυξάνεται με την </a:t>
            </a:r>
            <a:r>
              <a:rPr lang="el-GR" b="1" dirty="0" smtClean="0"/>
              <a:t>ηλικία , ο </a:t>
            </a:r>
            <a:r>
              <a:rPr lang="el-GR" b="1" dirty="0" err="1" smtClean="0"/>
              <a:t>επιπολασμός</a:t>
            </a:r>
            <a:r>
              <a:rPr lang="el-GR" b="1" dirty="0" smtClean="0"/>
              <a:t> του καπνίσματος  σε </a:t>
            </a:r>
            <a:r>
              <a:rPr lang="el-GR" b="1" dirty="0"/>
              <a:t>ενήλικες που είχαν υποστεί μη </a:t>
            </a:r>
            <a:r>
              <a:rPr lang="el-GR" b="1" dirty="0" smtClean="0"/>
              <a:t>θανατηφόρο έμφραγμα </a:t>
            </a:r>
            <a:r>
              <a:rPr lang="el-GR" b="1" dirty="0"/>
              <a:t>ήταν </a:t>
            </a:r>
            <a:r>
              <a:rPr lang="el-GR" b="1" dirty="0" smtClean="0"/>
              <a:t>υψηλότερος στην ηλικιακή </a:t>
            </a:r>
            <a:r>
              <a:rPr lang="el-GR" b="1" dirty="0"/>
              <a:t>ομάδα </a:t>
            </a:r>
            <a:r>
              <a:rPr lang="el-GR" b="1" dirty="0" smtClean="0">
                <a:solidFill>
                  <a:srgbClr val="FFC000"/>
                </a:solidFill>
              </a:rPr>
              <a:t>30-39 ετών (81</a:t>
            </a:r>
            <a:r>
              <a:rPr lang="el-GR" b="1" dirty="0">
                <a:solidFill>
                  <a:srgbClr val="FFC000"/>
                </a:solidFill>
              </a:rPr>
              <a:t>% των ανδρών </a:t>
            </a:r>
            <a:r>
              <a:rPr lang="el-GR" b="1" dirty="0" smtClean="0">
                <a:solidFill>
                  <a:srgbClr val="FFC000"/>
                </a:solidFill>
              </a:rPr>
              <a:t>και 77</a:t>
            </a:r>
            <a:r>
              <a:rPr lang="el-GR" b="1" dirty="0">
                <a:solidFill>
                  <a:srgbClr val="FFC000"/>
                </a:solidFill>
              </a:rPr>
              <a:t>% των γυναικών), </a:t>
            </a:r>
            <a:r>
              <a:rPr lang="el-GR" b="1" dirty="0"/>
              <a:t>σε σχέση με </a:t>
            </a:r>
            <a:r>
              <a:rPr lang="el-GR" b="1" dirty="0" smtClean="0"/>
              <a:t>την </a:t>
            </a:r>
            <a:r>
              <a:rPr lang="el-GR" b="1" dirty="0"/>
              <a:t>ηλικιακή ομάδα </a:t>
            </a:r>
            <a:r>
              <a:rPr lang="el-GR" b="1" dirty="0" smtClean="0"/>
              <a:t>60-65 ετών (</a:t>
            </a:r>
            <a:r>
              <a:rPr lang="el-GR" b="1" dirty="0"/>
              <a:t>45% των </a:t>
            </a:r>
            <a:r>
              <a:rPr lang="el-GR" b="1" dirty="0" smtClean="0"/>
              <a:t>ανδρών και </a:t>
            </a:r>
            <a:r>
              <a:rPr lang="el-GR" b="1" dirty="0"/>
              <a:t>36% των γυναικών). </a:t>
            </a:r>
            <a:endParaRPr lang="el-GR" b="1" dirty="0" smtClean="0"/>
          </a:p>
          <a:p>
            <a:r>
              <a:rPr lang="el-GR" b="1" dirty="0" smtClean="0"/>
              <a:t>Επιπλέον</a:t>
            </a:r>
            <a:r>
              <a:rPr lang="el-GR" b="1" dirty="0"/>
              <a:t>, ενώ ο κίνδυνος της καρδιακής προσβολής σε </a:t>
            </a:r>
            <a:r>
              <a:rPr lang="el-GR" b="1" dirty="0" smtClean="0"/>
              <a:t>καπνιστές ηλικίας </a:t>
            </a:r>
            <a:r>
              <a:rPr lang="el-GR" b="1" dirty="0"/>
              <a:t>άνω των 60 ετών είναι τουλάχιστον </a:t>
            </a:r>
            <a:r>
              <a:rPr lang="el-GR" b="1" dirty="0" smtClean="0"/>
              <a:t>διπλάσιος από </a:t>
            </a:r>
            <a:r>
              <a:rPr lang="el-GR" b="1" dirty="0"/>
              <a:t>αυτό </a:t>
            </a:r>
            <a:r>
              <a:rPr lang="el-GR" b="1" dirty="0" smtClean="0"/>
              <a:t>  των </a:t>
            </a:r>
            <a:r>
              <a:rPr lang="el-GR" b="1" dirty="0"/>
              <a:t>μη καπνιστών, ο </a:t>
            </a:r>
            <a:r>
              <a:rPr lang="el-GR" b="1" dirty="0" smtClean="0"/>
              <a:t>κίνδυνος είναι </a:t>
            </a:r>
            <a:r>
              <a:rPr lang="el-GR" b="1" dirty="0" smtClean="0">
                <a:solidFill>
                  <a:srgbClr val="FFC000"/>
                </a:solidFill>
              </a:rPr>
              <a:t>τουλάχιστον πενταπλάσιος</a:t>
            </a:r>
            <a:r>
              <a:rPr lang="el-GR" b="1" dirty="0" smtClean="0"/>
              <a:t> </a:t>
            </a:r>
            <a:r>
              <a:rPr lang="el-GR" b="1" dirty="0"/>
              <a:t>σε </a:t>
            </a:r>
            <a:r>
              <a:rPr lang="el-GR" b="1" dirty="0" smtClean="0"/>
              <a:t>αυτούς που είναι μικρότεροι  από </a:t>
            </a:r>
            <a:r>
              <a:rPr lang="el-GR" b="1" dirty="0"/>
              <a:t>50 ετών</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14908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0" y="5953126"/>
            <a:ext cx="89644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sz="1600" i="1" dirty="0">
                <a:solidFill>
                  <a:srgbClr val="FFFFFF"/>
                </a:solidFill>
              </a:rPr>
              <a:t>How tobacco smoke causes disease: the biology and behavioral basis for smoking-attributable</a:t>
            </a:r>
          </a:p>
          <a:p>
            <a:pPr algn="r"/>
            <a:r>
              <a:rPr lang="en-US" sz="1600" i="1" dirty="0">
                <a:solidFill>
                  <a:srgbClr val="FFFFFF"/>
                </a:solidFill>
              </a:rPr>
              <a:t>disease : a report of the Surgeon General. </a:t>
            </a:r>
            <a:r>
              <a:rPr lang="en-US" sz="1600" i="1" dirty="0" smtClean="0">
                <a:solidFill>
                  <a:srgbClr val="FFFFFF"/>
                </a:solidFill>
              </a:rPr>
              <a:t>–, </a:t>
            </a:r>
            <a:r>
              <a:rPr lang="en-US" sz="1600" i="1" dirty="0">
                <a:solidFill>
                  <a:srgbClr val="FFFFFF"/>
                </a:solidFill>
              </a:rPr>
              <a:t>2010.</a:t>
            </a:r>
          </a:p>
        </p:txBody>
      </p:sp>
    </p:spTree>
    <p:extLst>
      <p:ext uri="{BB962C8B-B14F-4D97-AF65-F5344CB8AC3E}">
        <p14:creationId xmlns:p14="http://schemas.microsoft.com/office/powerpoint/2010/main" val="4135890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7924800" cy="778098"/>
          </a:xfrm>
        </p:spPr>
        <p:txBody>
          <a:bodyPr/>
          <a:lstStyle/>
          <a:p>
            <a:pPr algn="ctr"/>
            <a:r>
              <a:rPr lang="el-GR" b="1" dirty="0" err="1" smtClean="0">
                <a:solidFill>
                  <a:srgbClr val="FFC000"/>
                </a:solidFill>
              </a:rPr>
              <a:t>Διαρκεια</a:t>
            </a:r>
            <a:r>
              <a:rPr lang="el-GR" b="1" dirty="0" smtClean="0">
                <a:solidFill>
                  <a:srgbClr val="FFC000"/>
                </a:solidFill>
              </a:rPr>
              <a:t> </a:t>
            </a:r>
            <a:r>
              <a:rPr lang="el-GR" b="1" dirty="0" err="1" smtClean="0">
                <a:solidFill>
                  <a:srgbClr val="FFC000"/>
                </a:solidFill>
              </a:rPr>
              <a:t>καπνισματοσ</a:t>
            </a:r>
            <a:endParaRPr lang="el-GR" b="1" dirty="0">
              <a:solidFill>
                <a:srgbClr val="FFC000"/>
              </a:solidFill>
            </a:endParaRPr>
          </a:p>
        </p:txBody>
      </p:sp>
      <p:sp>
        <p:nvSpPr>
          <p:cNvPr id="3" name="Θέση περιεχομένου 2"/>
          <p:cNvSpPr>
            <a:spLocks noGrp="1"/>
          </p:cNvSpPr>
          <p:nvPr>
            <p:ph sz="quarter" idx="13"/>
          </p:nvPr>
        </p:nvSpPr>
        <p:spPr>
          <a:xfrm>
            <a:off x="609600" y="1052736"/>
            <a:ext cx="7924800" cy="4662264"/>
          </a:xfrm>
        </p:spPr>
        <p:txBody>
          <a:bodyPr>
            <a:normAutofit/>
          </a:bodyPr>
          <a:lstStyle/>
          <a:p>
            <a:r>
              <a:rPr lang="el-GR" b="1" dirty="0" smtClean="0"/>
              <a:t>Για </a:t>
            </a:r>
            <a:r>
              <a:rPr lang="el-GR" b="1" dirty="0"/>
              <a:t>όλες σχεδόν τις ηλικιακές </a:t>
            </a:r>
            <a:r>
              <a:rPr lang="el-GR" b="1" dirty="0" smtClean="0"/>
              <a:t>ομάδες ασθενών μικρότερων από </a:t>
            </a:r>
            <a:r>
              <a:rPr lang="el-GR" b="1" dirty="0"/>
              <a:t>την ηλικία </a:t>
            </a:r>
            <a:r>
              <a:rPr lang="el-GR" b="1" dirty="0" smtClean="0"/>
              <a:t>των 70 ετών , σχετικός κίνδυνος αυξάνεται  όσο μεγαλύτερη η διάρκεια </a:t>
            </a:r>
            <a:r>
              <a:rPr lang="el-GR" b="1" dirty="0"/>
              <a:t>του καπνίσματος</a:t>
            </a:r>
            <a:r>
              <a:rPr lang="el-GR" dirty="0"/>
              <a:t>. </a:t>
            </a:r>
            <a:endParaRPr lang="el-GR"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32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609602" y="1600200"/>
            <a:ext cx="5402558" cy="4114800"/>
          </a:xfrm>
        </p:spPr>
        <p:txBody>
          <a:bodyPr>
            <a:noAutofit/>
          </a:bodyPr>
          <a:lstStyle/>
          <a:p>
            <a:r>
              <a:rPr lang="el-GR" sz="1400" b="1" dirty="0" smtClean="0"/>
              <a:t>Οι </a:t>
            </a:r>
            <a:r>
              <a:rPr lang="el-GR" sz="1400" b="1" dirty="0"/>
              <a:t>μη καπνιστές που εκτίθενται τακτικά σε </a:t>
            </a:r>
            <a:r>
              <a:rPr lang="el-GR" sz="1400" b="1" dirty="0" smtClean="0"/>
              <a:t> καπνό </a:t>
            </a:r>
            <a:r>
              <a:rPr lang="el-GR" sz="1400" b="1" dirty="0"/>
              <a:t>του τσιγάρου έχουν επίσης </a:t>
            </a:r>
            <a:r>
              <a:rPr lang="el-GR" sz="1400" b="1" dirty="0">
                <a:solidFill>
                  <a:srgbClr val="FFC000"/>
                </a:solidFill>
              </a:rPr>
              <a:t>αυξημένο </a:t>
            </a:r>
            <a:r>
              <a:rPr lang="el-GR" sz="1400" b="1" dirty="0"/>
              <a:t>κίνδυνο καρδιαγγειακής νόσου. </a:t>
            </a:r>
            <a:endParaRPr lang="el-GR" sz="1400" b="1" dirty="0" smtClean="0"/>
          </a:p>
          <a:p>
            <a:r>
              <a:rPr lang="el-GR" sz="1400" b="1" dirty="0" smtClean="0"/>
              <a:t>Έκθεση σε παθητικό </a:t>
            </a:r>
            <a:r>
              <a:rPr lang="el-GR" sz="1400" b="1" dirty="0"/>
              <a:t>κάπνισμα  </a:t>
            </a:r>
            <a:r>
              <a:rPr lang="el-GR" sz="1400" b="1" dirty="0" smtClean="0"/>
              <a:t>αυξάνει </a:t>
            </a:r>
            <a:r>
              <a:rPr lang="el-GR" sz="1400" b="1" dirty="0"/>
              <a:t>τον κίνδυνο </a:t>
            </a:r>
            <a:r>
              <a:rPr lang="el-GR" sz="1400" b="1" dirty="0" smtClean="0"/>
              <a:t>καρδιαγγειακής νοσηρότητας και θνησιμότητας </a:t>
            </a:r>
            <a:r>
              <a:rPr lang="el-GR" sz="1400" b="1" dirty="0"/>
              <a:t>κατά </a:t>
            </a:r>
            <a:r>
              <a:rPr lang="el-GR" sz="1400" b="1" dirty="0">
                <a:solidFill>
                  <a:srgbClr val="FFC000"/>
                </a:solidFill>
              </a:rPr>
              <a:t>25-30%</a:t>
            </a:r>
            <a:r>
              <a:rPr lang="el-GR" sz="1400" b="1" dirty="0"/>
              <a:t> μεταξύ των </a:t>
            </a:r>
            <a:r>
              <a:rPr lang="el-GR" sz="1400" b="1" dirty="0" smtClean="0"/>
              <a:t>μη καπνιστών.</a:t>
            </a:r>
          </a:p>
          <a:p>
            <a:r>
              <a:rPr lang="el-GR" sz="1400" b="1" dirty="0" smtClean="0"/>
              <a:t>Ο κίνδυνος </a:t>
            </a:r>
            <a:r>
              <a:rPr lang="el-GR" sz="1400" b="1" dirty="0"/>
              <a:t>είναι </a:t>
            </a:r>
            <a:r>
              <a:rPr lang="el-GR" sz="1400" b="1" dirty="0">
                <a:solidFill>
                  <a:srgbClr val="FFC000"/>
                </a:solidFill>
              </a:rPr>
              <a:t>ταχέως </a:t>
            </a:r>
            <a:r>
              <a:rPr lang="el-GR" sz="1400" b="1" dirty="0" smtClean="0">
                <a:solidFill>
                  <a:srgbClr val="FFC000"/>
                </a:solidFill>
              </a:rPr>
              <a:t>αναστρέψιμος</a:t>
            </a:r>
            <a:r>
              <a:rPr lang="el-GR" sz="1400" b="1" dirty="0" smtClean="0"/>
              <a:t>, </a:t>
            </a:r>
            <a:r>
              <a:rPr lang="el-GR" sz="1400" b="1" dirty="0"/>
              <a:t>όπως φαίνεται σε πολλές </a:t>
            </a:r>
            <a:r>
              <a:rPr lang="el-GR" sz="1400" b="1" dirty="0" smtClean="0"/>
              <a:t>μελέτες που τεκμηριώνουν </a:t>
            </a:r>
            <a:r>
              <a:rPr lang="el-GR" sz="1400" b="1" dirty="0"/>
              <a:t>μια ταχεία μείωση των εισαγωγών σε νοσοκομείο για </a:t>
            </a:r>
            <a:r>
              <a:rPr lang="el-GR" sz="1400" b="1" dirty="0" smtClean="0"/>
              <a:t>έμφραγμα του μυοκαρδίου μετά την υιοθέτηση των μέτρων που απαγορεύουν το κάπνισμα σε  δημόσιους χορούς</a:t>
            </a:r>
          </a:p>
          <a:p>
            <a:r>
              <a:rPr lang="el-GR" sz="1400" b="1" dirty="0" smtClean="0"/>
              <a:t>Σε </a:t>
            </a:r>
            <a:r>
              <a:rPr lang="el-GR" sz="1400" b="1" dirty="0"/>
              <a:t>μια </a:t>
            </a:r>
            <a:r>
              <a:rPr lang="el-GR" sz="1400" b="1" dirty="0" smtClean="0"/>
              <a:t>μετά-ανάλυση </a:t>
            </a:r>
            <a:r>
              <a:rPr lang="el-GR" sz="1400" b="1" dirty="0"/>
              <a:t>11 μελετών </a:t>
            </a:r>
            <a:r>
              <a:rPr lang="el-GR" sz="1400" b="1" dirty="0" smtClean="0"/>
              <a:t>συνολικά </a:t>
            </a:r>
            <a:r>
              <a:rPr lang="el-GR" sz="1400" b="1" dirty="0" smtClean="0">
                <a:solidFill>
                  <a:srgbClr val="FFC000"/>
                </a:solidFill>
              </a:rPr>
              <a:t>17</a:t>
            </a:r>
            <a:r>
              <a:rPr lang="el-GR" sz="1400" b="1" dirty="0">
                <a:solidFill>
                  <a:srgbClr val="FFC000"/>
                </a:solidFill>
              </a:rPr>
              <a:t>% </a:t>
            </a:r>
            <a:r>
              <a:rPr lang="el-GR" sz="1400" b="1" dirty="0" smtClean="0">
                <a:solidFill>
                  <a:srgbClr val="FFC000"/>
                </a:solidFill>
              </a:rPr>
              <a:t>μειωμένος κίνδυνος </a:t>
            </a:r>
            <a:r>
              <a:rPr lang="el-GR" sz="1400" b="1" dirty="0" smtClean="0"/>
              <a:t>οξέος  εμφράγματος του </a:t>
            </a:r>
            <a:r>
              <a:rPr lang="el-GR" sz="1400" b="1" dirty="0"/>
              <a:t>μυοκαρδίου μετά την εφαρμογή </a:t>
            </a:r>
            <a:r>
              <a:rPr lang="el-GR" sz="1400" b="1" dirty="0" smtClean="0"/>
              <a:t>της απαγόρευση </a:t>
            </a:r>
            <a:r>
              <a:rPr lang="el-GR" sz="1400" b="1" dirty="0"/>
              <a:t>του καπνίσματος σε </a:t>
            </a:r>
            <a:r>
              <a:rPr lang="el-GR" sz="1400" b="1" smtClean="0"/>
              <a:t>δημόσιους </a:t>
            </a:r>
            <a:r>
              <a:rPr lang="el-GR" sz="1400" b="1" smtClean="0"/>
              <a:t>χώρους </a:t>
            </a:r>
            <a:endParaRPr lang="el-GR" sz="1400" b="1" dirty="0"/>
          </a:p>
        </p:txBody>
      </p:sp>
      <p:sp>
        <p:nvSpPr>
          <p:cNvPr id="2" name="Τίτλος 1"/>
          <p:cNvSpPr>
            <a:spLocks noGrp="1"/>
          </p:cNvSpPr>
          <p:nvPr>
            <p:ph type="title"/>
          </p:nvPr>
        </p:nvSpPr>
        <p:spPr/>
        <p:txBody>
          <a:bodyPr/>
          <a:lstStyle/>
          <a:p>
            <a:pPr algn="ctr"/>
            <a:r>
              <a:rPr lang="el-GR" b="1" dirty="0" err="1" smtClean="0">
                <a:solidFill>
                  <a:srgbClr val="FFC000"/>
                </a:solidFill>
              </a:rPr>
              <a:t>Παθητικο</a:t>
            </a:r>
            <a:r>
              <a:rPr lang="el-GR" b="1" dirty="0" smtClean="0">
                <a:solidFill>
                  <a:srgbClr val="FFC000"/>
                </a:solidFill>
              </a:rPr>
              <a:t> </a:t>
            </a:r>
            <a:r>
              <a:rPr lang="el-GR" b="1" dirty="0" err="1" smtClean="0">
                <a:solidFill>
                  <a:srgbClr val="FFC000"/>
                </a:solidFill>
              </a:rPr>
              <a:t>καπνισμα</a:t>
            </a:r>
            <a:r>
              <a:rPr lang="el-GR" b="1" dirty="0" smtClean="0">
                <a:solidFill>
                  <a:srgbClr val="FFC000"/>
                </a:solidFill>
              </a:rPr>
              <a:t> και </a:t>
            </a:r>
            <a:r>
              <a:rPr lang="el-GR" b="1" dirty="0" err="1" smtClean="0">
                <a:solidFill>
                  <a:srgbClr val="FFC000"/>
                </a:solidFill>
              </a:rPr>
              <a:t>καρδιαγγειακα</a:t>
            </a:r>
            <a:r>
              <a:rPr lang="el-GR" b="1" dirty="0" smtClean="0">
                <a:solidFill>
                  <a:srgbClr val="FFC000"/>
                </a:solidFill>
              </a:rPr>
              <a:t> </a:t>
            </a:r>
            <a:r>
              <a:rPr lang="el-GR" b="1" dirty="0" err="1" smtClean="0">
                <a:solidFill>
                  <a:srgbClr val="FFC000"/>
                </a:solidFill>
              </a:rPr>
              <a:t>νοσηματα</a:t>
            </a:r>
            <a:endParaRPr lang="el-GR" b="1" dirty="0">
              <a:solidFill>
                <a:srgbClr val="FFC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143" y="1484784"/>
            <a:ext cx="2908857"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120583" y="6293715"/>
            <a:ext cx="8856984" cy="461665"/>
          </a:xfrm>
          <a:prstGeom prst="rect">
            <a:avLst/>
          </a:prstGeom>
        </p:spPr>
        <p:txBody>
          <a:bodyPr wrap="square">
            <a:spAutoFit/>
          </a:bodyPr>
          <a:lstStyle/>
          <a:p>
            <a:pPr algn="ctr"/>
            <a:r>
              <a:rPr lang="en-US" sz="1200" dirty="0" smtClean="0">
                <a:solidFill>
                  <a:prstClr val="white"/>
                </a:solidFill>
              </a:rPr>
              <a:t>Managing </a:t>
            </a:r>
            <a:r>
              <a:rPr lang="en-US" sz="1200" dirty="0">
                <a:solidFill>
                  <a:prstClr val="white"/>
                </a:solidFill>
              </a:rPr>
              <a:t>tobacco use: the neglected cardiovascular disease risk factor.</a:t>
            </a:r>
          </a:p>
          <a:p>
            <a:pPr algn="ctr"/>
            <a:r>
              <a:rPr lang="en-US" sz="1200" dirty="0" err="1">
                <a:solidFill>
                  <a:prstClr val="white"/>
                </a:solidFill>
              </a:rPr>
              <a:t>Rigotti</a:t>
            </a:r>
            <a:r>
              <a:rPr lang="en-US" sz="1200" dirty="0">
                <a:solidFill>
                  <a:prstClr val="white"/>
                </a:solidFill>
              </a:rPr>
              <a:t> NA1, Clair C. </a:t>
            </a:r>
            <a:r>
              <a:rPr lang="en-US" sz="1200" dirty="0" err="1">
                <a:solidFill>
                  <a:prstClr val="white"/>
                </a:solidFill>
              </a:rPr>
              <a:t>Eur</a:t>
            </a:r>
            <a:r>
              <a:rPr lang="en-US" sz="1200" dirty="0">
                <a:solidFill>
                  <a:prstClr val="white"/>
                </a:solidFill>
              </a:rPr>
              <a:t> Heart J. 2013</a:t>
            </a:r>
            <a:endParaRPr lang="el-GR" sz="1200" dirty="0">
              <a:solidFill>
                <a:prstClr val="white"/>
              </a:solidFill>
            </a:endParaRPr>
          </a:p>
        </p:txBody>
      </p:sp>
    </p:spTree>
    <p:extLst>
      <p:ext uri="{BB962C8B-B14F-4D97-AF65-F5344CB8AC3E}">
        <p14:creationId xmlns:p14="http://schemas.microsoft.com/office/powerpoint/2010/main" val="381730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solidFill>
                  <a:srgbClr val="FFC000"/>
                </a:solidFill>
              </a:rPr>
              <a:t>Αιφνιδιοσ</a:t>
            </a:r>
            <a:r>
              <a:rPr lang="el-GR" b="1" dirty="0" smtClean="0">
                <a:solidFill>
                  <a:srgbClr val="FFC000"/>
                </a:solidFill>
              </a:rPr>
              <a:t> </a:t>
            </a:r>
            <a:r>
              <a:rPr lang="el-GR" b="1" dirty="0" err="1" smtClean="0">
                <a:solidFill>
                  <a:srgbClr val="FFC000"/>
                </a:solidFill>
              </a:rPr>
              <a:t>θανατοσ</a:t>
            </a:r>
            <a:endParaRPr lang="el-GR" b="1" dirty="0">
              <a:solidFill>
                <a:srgbClr val="FFC000"/>
              </a:solidFill>
            </a:endParaRPr>
          </a:p>
        </p:txBody>
      </p:sp>
      <p:sp>
        <p:nvSpPr>
          <p:cNvPr id="3" name="Θέση περιεχομένου 2"/>
          <p:cNvSpPr>
            <a:spLocks noGrp="1"/>
          </p:cNvSpPr>
          <p:nvPr>
            <p:ph sz="quarter" idx="13"/>
          </p:nvPr>
        </p:nvSpPr>
        <p:spPr/>
        <p:txBody>
          <a:bodyPr/>
          <a:lstStyle/>
          <a:p>
            <a:r>
              <a:rPr lang="el-GR" b="1" dirty="0"/>
              <a:t>Οι περισσότεροι </a:t>
            </a:r>
            <a:r>
              <a:rPr lang="el-GR" b="1" dirty="0" smtClean="0"/>
              <a:t>αιφνίδιοι </a:t>
            </a:r>
            <a:r>
              <a:rPr lang="el-GR" b="1" dirty="0"/>
              <a:t>θάνατος </a:t>
            </a:r>
            <a:r>
              <a:rPr lang="el-GR" b="1" dirty="0" smtClean="0"/>
              <a:t>οφείλονται </a:t>
            </a:r>
            <a:r>
              <a:rPr lang="el-GR" b="1" dirty="0"/>
              <a:t>σε καρδιαγγειακά νοσήματα. Σε πολλές </a:t>
            </a:r>
            <a:r>
              <a:rPr lang="el-GR" b="1" dirty="0" smtClean="0"/>
              <a:t>επιδημιολογικές μελέτες</a:t>
            </a:r>
            <a:r>
              <a:rPr lang="el-GR" b="1" dirty="0"/>
              <a:t>, </a:t>
            </a:r>
            <a:r>
              <a:rPr lang="el-GR" b="1" dirty="0" smtClean="0"/>
              <a:t>ο σχετικός κίνδυνος για </a:t>
            </a:r>
            <a:r>
              <a:rPr lang="el-GR" b="1" dirty="0"/>
              <a:t>αιφνίδιο καρδιακό θάνατο ήταν </a:t>
            </a:r>
            <a:r>
              <a:rPr lang="el-GR" b="1" dirty="0" smtClean="0"/>
              <a:t>υψηλότερος στους καπνιστές.</a:t>
            </a:r>
          </a:p>
          <a:p>
            <a:r>
              <a:rPr lang="el-GR" b="1" dirty="0" smtClean="0"/>
              <a:t>Η  </a:t>
            </a:r>
            <a:r>
              <a:rPr lang="el-GR" b="1" dirty="0"/>
              <a:t>διακοπή του καπνίσματος </a:t>
            </a:r>
            <a:r>
              <a:rPr lang="el-GR" b="1" dirty="0" smtClean="0"/>
              <a:t>συνοδεύεται από  </a:t>
            </a:r>
            <a:r>
              <a:rPr lang="el-GR" b="1" dirty="0"/>
              <a:t>μείωση </a:t>
            </a:r>
            <a:r>
              <a:rPr lang="el-GR" b="1" dirty="0" smtClean="0"/>
              <a:t>των θανάτων από αρρυθμία.</a:t>
            </a:r>
            <a:endParaRPr lang="el-GR"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998727"/>
            <a:ext cx="3381375" cy="1352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0" y="5953126"/>
            <a:ext cx="89644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sz="1600" i="1" dirty="0">
                <a:solidFill>
                  <a:srgbClr val="FFFFFF"/>
                </a:solidFill>
              </a:rPr>
              <a:t>How tobacco smoke causes disease: the biology and behavioral basis for smoking-attributable</a:t>
            </a:r>
          </a:p>
          <a:p>
            <a:pPr algn="r"/>
            <a:r>
              <a:rPr lang="en-US" sz="1600" i="1" dirty="0">
                <a:solidFill>
                  <a:srgbClr val="FFFFFF"/>
                </a:solidFill>
              </a:rPr>
              <a:t>disease : a report of the Surgeon General. </a:t>
            </a:r>
            <a:r>
              <a:rPr lang="en-US" sz="1600" i="1" dirty="0" smtClean="0">
                <a:solidFill>
                  <a:srgbClr val="FFFFFF"/>
                </a:solidFill>
              </a:rPr>
              <a:t>–, </a:t>
            </a:r>
            <a:r>
              <a:rPr lang="en-US" sz="1600" i="1" dirty="0">
                <a:solidFill>
                  <a:srgbClr val="FFFFFF"/>
                </a:solidFill>
              </a:rPr>
              <a:t>2010.</a:t>
            </a:r>
          </a:p>
        </p:txBody>
      </p:sp>
    </p:spTree>
    <p:extLst>
      <p:ext uri="{BB962C8B-B14F-4D97-AF65-F5344CB8AC3E}">
        <p14:creationId xmlns:p14="http://schemas.microsoft.com/office/powerpoint/2010/main" val="935835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16281"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14683" fontAlgn="base" hangingPunct="0">
              <a:lnSpc>
                <a:spcPct val="93000"/>
              </a:lnSpc>
              <a:spcBef>
                <a:spcPct val="0"/>
              </a:spcBef>
              <a:spcAft>
                <a:spcPct val="0"/>
              </a:spcAft>
              <a:buClr>
                <a:srgbClr val="000000"/>
              </a:buClr>
              <a:buSzPct val="45000"/>
            </a:pPr>
            <a:r>
              <a:rPr lang="el-GR" sz="1500" b="1" dirty="0" smtClean="0">
                <a:solidFill>
                  <a:schemeClr val="bg1"/>
                </a:solidFill>
                <a:latin typeface="Verdana" pitchFamily="34" charset="0"/>
                <a:ea typeface="Verdana" pitchFamily="34" charset="0"/>
                <a:cs typeface="Verdana" pitchFamily="34" charset="0"/>
              </a:rPr>
              <a:t>Ποσοστό θανάτων ανά αιτιολογία στην Ευρώπη  ΑΝΔΡΕΣ </a:t>
            </a:r>
            <a:r>
              <a:rPr lang="en-GB" sz="1500" b="1" dirty="0" smtClean="0">
                <a:solidFill>
                  <a:schemeClr val="bg1"/>
                </a:solidFill>
                <a:latin typeface="Verdana" pitchFamily="34" charset="0"/>
                <a:ea typeface="Verdana" pitchFamily="34" charset="0"/>
                <a:cs typeface="Verdana" pitchFamily="34" charset="0"/>
              </a:rPr>
              <a:t>(A</a:t>
            </a:r>
            <a:r>
              <a:rPr lang="en-GB" sz="1500" b="1" dirty="0">
                <a:solidFill>
                  <a:schemeClr val="bg1"/>
                </a:solidFill>
                <a:latin typeface="Verdana" pitchFamily="34" charset="0"/>
                <a:ea typeface="Verdana" pitchFamily="34" charset="0"/>
                <a:cs typeface="Verdana" pitchFamily="34" charset="0"/>
              </a:rPr>
              <a:t>) </a:t>
            </a:r>
            <a:r>
              <a:rPr lang="el-GR" sz="1500" b="1" dirty="0" smtClean="0">
                <a:solidFill>
                  <a:schemeClr val="bg1"/>
                </a:solidFill>
                <a:latin typeface="Verdana" pitchFamily="34" charset="0"/>
                <a:ea typeface="Verdana" pitchFamily="34" charset="0"/>
                <a:cs typeface="Verdana" pitchFamily="34" charset="0"/>
              </a:rPr>
              <a:t>και </a:t>
            </a:r>
            <a:r>
              <a:rPr lang="el-GR" sz="1500" b="1" dirty="0" smtClean="0">
                <a:solidFill>
                  <a:schemeClr val="bg1"/>
                </a:solidFill>
                <a:latin typeface="Verdana" pitchFamily="34" charset="0"/>
                <a:ea typeface="Verdana" pitchFamily="34" charset="0"/>
                <a:cs typeface="Verdana" pitchFamily="34" charset="0"/>
              </a:rPr>
              <a:t>ΓΥΝΑΙΚΕΣ </a:t>
            </a:r>
            <a:r>
              <a:rPr lang="en-GB" sz="1500" b="1" dirty="0" smtClean="0">
                <a:solidFill>
                  <a:schemeClr val="bg1"/>
                </a:solidFill>
                <a:latin typeface="Verdana" pitchFamily="34" charset="0"/>
                <a:ea typeface="Verdana" pitchFamily="34" charset="0"/>
                <a:cs typeface="Verdana" pitchFamily="34" charset="0"/>
              </a:rPr>
              <a:t>(B</a:t>
            </a:r>
            <a:r>
              <a:rPr lang="en-GB" sz="1500" b="1" dirty="0">
                <a:solidFill>
                  <a:schemeClr val="bg1"/>
                </a:solidFill>
                <a:latin typeface="Verdana" pitchFamily="34" charset="0"/>
                <a:ea typeface="Verdana" pitchFamily="34" charset="0"/>
                <a:cs typeface="Verdana" pitchFamily="34"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1"/>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796404"/>
            <a:ext cx="6048672" cy="5076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658240" y="597230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1100" b="1">
                <a:latin typeface="Arial" charset="0"/>
              </a:rPr>
              <a:t>Melanie Nichols et al. Eur Heart J 2014;35:2950-2959</a:t>
            </a:r>
          </a:p>
        </p:txBody>
      </p:sp>
      <p:sp>
        <p:nvSpPr>
          <p:cNvPr id="3077" name="Text Box 5"/>
          <p:cNvSpPr txBox="1">
            <a:spLocks noChangeArrowheads="1"/>
          </p:cNvSpPr>
          <p:nvPr/>
        </p:nvSpPr>
        <p:spPr bwMode="auto">
          <a:xfrm>
            <a:off x="97920" y="6450438"/>
            <a:ext cx="4930560" cy="338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900" dirty="0">
                <a:solidFill>
                  <a:schemeClr val="bg1"/>
                </a:solidFill>
                <a:latin typeface="Arial" charset="0"/>
              </a:rPr>
              <a:t>Published on behalf of the European Society of Cardiology. All rights reserved. © The Author 2014. For permissions please email: journals.permissions@oup.com.</a:t>
            </a:r>
          </a:p>
        </p:txBody>
      </p:sp>
    </p:spTree>
    <p:extLst>
      <p:ext uri="{BB962C8B-B14F-4D97-AF65-F5344CB8AC3E}">
        <p14:creationId xmlns:p14="http://schemas.microsoft.com/office/powerpoint/2010/main" val="2101227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err="1" smtClean="0">
                <a:solidFill>
                  <a:srgbClr val="FFC000"/>
                </a:solidFill>
              </a:rPr>
              <a:t>Εγκεφαλικο</a:t>
            </a:r>
            <a:r>
              <a:rPr lang="el-GR" b="1" dirty="0" smtClean="0">
                <a:solidFill>
                  <a:srgbClr val="FFC000"/>
                </a:solidFill>
              </a:rPr>
              <a:t> </a:t>
            </a:r>
            <a:r>
              <a:rPr lang="el-GR" b="1" dirty="0" err="1" smtClean="0">
                <a:solidFill>
                  <a:srgbClr val="FFC000"/>
                </a:solidFill>
              </a:rPr>
              <a:t>επεισοδιο</a:t>
            </a:r>
            <a:endParaRPr lang="el-GR" b="1" dirty="0">
              <a:solidFill>
                <a:srgbClr val="FFC000"/>
              </a:solidFill>
            </a:endParaRPr>
          </a:p>
        </p:txBody>
      </p:sp>
      <p:sp>
        <p:nvSpPr>
          <p:cNvPr id="3" name="Θέση περιεχομένου 2"/>
          <p:cNvSpPr>
            <a:spLocks noGrp="1"/>
          </p:cNvSpPr>
          <p:nvPr>
            <p:ph sz="quarter" idx="13"/>
          </p:nvPr>
        </p:nvSpPr>
        <p:spPr/>
        <p:txBody>
          <a:bodyPr/>
          <a:lstStyle/>
          <a:p>
            <a:r>
              <a:rPr lang="el-GR" sz="1600" b="1" dirty="0"/>
              <a:t>Μετά την προσαρμογή των δεδομένων για άλλους παράγοντες </a:t>
            </a:r>
            <a:r>
              <a:rPr lang="el-GR" sz="1600" b="1" dirty="0" smtClean="0"/>
              <a:t>κινδύνου, οι καπνιστές </a:t>
            </a:r>
            <a:r>
              <a:rPr lang="el-GR" sz="1600" b="1" dirty="0"/>
              <a:t>τσιγάρων έχουν υψηλότερο κίνδυνο εγκεφαλικού επεισοδίου και </a:t>
            </a:r>
            <a:r>
              <a:rPr lang="el-GR" sz="1600" b="1" dirty="0" smtClean="0"/>
              <a:t>θνησιμότητας </a:t>
            </a:r>
            <a:r>
              <a:rPr lang="el-GR" sz="1600" b="1" dirty="0"/>
              <a:t>από αγγειακή εγκεφαλική νόσο από ό, τι </a:t>
            </a:r>
            <a:r>
              <a:rPr lang="el-GR" sz="1600" b="1" dirty="0" smtClean="0"/>
              <a:t>οι μη καπνιστές. </a:t>
            </a:r>
          </a:p>
          <a:p>
            <a:r>
              <a:rPr lang="el-GR" sz="1600" b="1" dirty="0"/>
              <a:t>Ο σχετικός κίνδυνος για εγκεφαλικό επεισόδιο είναι τριπλάσιος στους καπνιστές και εξαρτάται από τον αριθμό των τσιγάρων </a:t>
            </a:r>
            <a:r>
              <a:rPr lang="el-GR" sz="1600" b="1" dirty="0" smtClean="0"/>
              <a:t>ημερησίως.</a:t>
            </a:r>
            <a:endParaRPr lang="el-GR" sz="1600" b="1" dirty="0"/>
          </a:p>
          <a:p>
            <a:endParaRPr lang="el-G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789040"/>
            <a:ext cx="4608512" cy="19895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p:cNvSpPr txBox="1">
            <a:spLocks noChangeArrowheads="1"/>
          </p:cNvSpPr>
          <p:nvPr/>
        </p:nvSpPr>
        <p:spPr bwMode="auto">
          <a:xfrm>
            <a:off x="0" y="5953126"/>
            <a:ext cx="89644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sz="1600" i="1" dirty="0">
                <a:solidFill>
                  <a:srgbClr val="FFFFFF"/>
                </a:solidFill>
              </a:rPr>
              <a:t>How tobacco smoke causes disease: the biology and behavioral basis for smoking-attributable</a:t>
            </a:r>
          </a:p>
          <a:p>
            <a:pPr algn="r"/>
            <a:r>
              <a:rPr lang="en-US" sz="1600" i="1" dirty="0">
                <a:solidFill>
                  <a:srgbClr val="FFFFFF"/>
                </a:solidFill>
              </a:rPr>
              <a:t>disease : a report of the Surgeon General. </a:t>
            </a:r>
            <a:r>
              <a:rPr lang="en-US" sz="1600" i="1" dirty="0" smtClean="0">
                <a:solidFill>
                  <a:srgbClr val="FFFFFF"/>
                </a:solidFill>
              </a:rPr>
              <a:t>–, </a:t>
            </a:r>
            <a:r>
              <a:rPr lang="en-US" sz="1600" i="1" dirty="0">
                <a:solidFill>
                  <a:srgbClr val="FFFFFF"/>
                </a:solidFill>
              </a:rPr>
              <a:t>2010.</a:t>
            </a:r>
          </a:p>
        </p:txBody>
      </p:sp>
    </p:spTree>
    <p:extLst>
      <p:ext uri="{BB962C8B-B14F-4D97-AF65-F5344CB8AC3E}">
        <p14:creationId xmlns:p14="http://schemas.microsoft.com/office/powerpoint/2010/main" val="3117247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250825" y="238125"/>
            <a:ext cx="864235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3200" b="1" dirty="0" err="1">
                <a:solidFill>
                  <a:srgbClr val="FFD320"/>
                </a:solidFill>
                <a:latin typeface="+mn-lt"/>
              </a:rPr>
              <a:t>Κά</a:t>
            </a:r>
            <a:r>
              <a:rPr lang="en-US" sz="3200" b="1" dirty="0">
                <a:solidFill>
                  <a:srgbClr val="FFD320"/>
                </a:solidFill>
                <a:latin typeface="+mn-lt"/>
              </a:rPr>
              <a:t>πνισμα και εγκεφαλικό</a:t>
            </a:r>
            <a:r>
              <a:rPr lang="el-GR" sz="3200" b="1" dirty="0">
                <a:solidFill>
                  <a:srgbClr val="FFD320"/>
                </a:solidFill>
                <a:latin typeface="+mn-lt"/>
              </a:rPr>
              <a:t> επεισόδιο</a:t>
            </a:r>
          </a:p>
        </p:txBody>
      </p:sp>
      <p:sp>
        <p:nvSpPr>
          <p:cNvPr id="38914" name="Text Box 2"/>
          <p:cNvSpPr txBox="1">
            <a:spLocks noChangeArrowheads="1"/>
          </p:cNvSpPr>
          <p:nvPr/>
        </p:nvSpPr>
        <p:spPr bwMode="auto">
          <a:xfrm rot="16200000">
            <a:off x="-371475" y="2876550"/>
            <a:ext cx="30718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000" b="1">
                <a:solidFill>
                  <a:srgbClr val="92D050"/>
                </a:solidFill>
                <a:effectLst>
                  <a:outerShdw blurRad="38100" dist="38100" dir="2700000" algn="tl">
                    <a:srgbClr val="C0C0C0"/>
                  </a:outerShdw>
                </a:effectLst>
                <a:latin typeface="Calibri" pitchFamily="32" charset="0"/>
              </a:rPr>
              <a:t>Σχετικός κίνδυνος (95% CI)</a:t>
            </a:r>
            <a:r>
              <a:rPr lang="en-US" sz="2000" b="1" baseline="30000">
                <a:solidFill>
                  <a:srgbClr val="92D050"/>
                </a:solidFill>
                <a:effectLst>
                  <a:outerShdw blurRad="38100" dist="38100" dir="2700000" algn="tl">
                    <a:srgbClr val="C0C0C0"/>
                  </a:outerShdw>
                </a:effectLst>
                <a:latin typeface="Calibri" pitchFamily="32" charset="0"/>
              </a:rPr>
              <a:t>a</a:t>
            </a:r>
          </a:p>
        </p:txBody>
      </p:sp>
      <p:sp>
        <p:nvSpPr>
          <p:cNvPr id="38915" name="Text Box 3"/>
          <p:cNvSpPr txBox="1">
            <a:spLocks noChangeArrowheads="1"/>
          </p:cNvSpPr>
          <p:nvPr/>
        </p:nvSpPr>
        <p:spPr bwMode="auto">
          <a:xfrm>
            <a:off x="3451225" y="4729163"/>
            <a:ext cx="1414463"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000">
                <a:solidFill>
                  <a:srgbClr val="FFFFFF"/>
                </a:solidFill>
                <a:effectLst>
                  <a:outerShdw blurRad="38100" dist="38100" dir="2700000" algn="tl">
                    <a:srgbClr val="C0C0C0"/>
                  </a:outerShdw>
                </a:effectLst>
                <a:latin typeface="Calibri" pitchFamily="32" charset="0"/>
              </a:rPr>
              <a:t>1-14/ημέρα</a:t>
            </a:r>
          </a:p>
        </p:txBody>
      </p:sp>
      <p:sp>
        <p:nvSpPr>
          <p:cNvPr id="38916" name="Text Box 4"/>
          <p:cNvSpPr txBox="1">
            <a:spLocks noChangeArrowheads="1"/>
          </p:cNvSpPr>
          <p:nvPr/>
        </p:nvSpPr>
        <p:spPr bwMode="auto">
          <a:xfrm>
            <a:off x="1719263" y="4729163"/>
            <a:ext cx="1673225"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000" b="1">
                <a:solidFill>
                  <a:srgbClr val="FF0000"/>
                </a:solidFill>
                <a:effectLst>
                  <a:outerShdw blurRad="38100" dist="38100" dir="2700000" algn="tl">
                    <a:srgbClr val="C0C0C0"/>
                  </a:outerShdw>
                </a:effectLst>
                <a:latin typeface="Calibri" pitchFamily="32" charset="0"/>
              </a:rPr>
              <a:t>Μη καπνιστές</a:t>
            </a:r>
          </a:p>
        </p:txBody>
      </p:sp>
      <p:sp>
        <p:nvSpPr>
          <p:cNvPr id="38917" name="Text Box 5"/>
          <p:cNvSpPr txBox="1">
            <a:spLocks noChangeArrowheads="1"/>
          </p:cNvSpPr>
          <p:nvPr/>
        </p:nvSpPr>
        <p:spPr bwMode="auto">
          <a:xfrm>
            <a:off x="5003800" y="4759325"/>
            <a:ext cx="14398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a:solidFill>
                  <a:srgbClr val="FFFFFF"/>
                </a:solidFill>
                <a:effectLst>
                  <a:outerShdw blurRad="38100" dist="38100" dir="2700000" algn="tl">
                    <a:srgbClr val="C0C0C0"/>
                  </a:outerShdw>
                </a:effectLst>
                <a:latin typeface="Calibri" pitchFamily="32" charset="0"/>
              </a:rPr>
              <a:t>15-24/ημέρα</a:t>
            </a:r>
          </a:p>
        </p:txBody>
      </p:sp>
      <p:sp>
        <p:nvSpPr>
          <p:cNvPr id="38918" name="Text Box 6"/>
          <p:cNvSpPr txBox="1">
            <a:spLocks noChangeArrowheads="1"/>
          </p:cNvSpPr>
          <p:nvPr/>
        </p:nvSpPr>
        <p:spPr bwMode="auto">
          <a:xfrm>
            <a:off x="6586538" y="4729163"/>
            <a:ext cx="1514475"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2000">
                <a:solidFill>
                  <a:srgbClr val="FFFFFF"/>
                </a:solidFill>
                <a:effectLst>
                  <a:outerShdw blurRad="38100" dist="38100" dir="2700000" algn="tl">
                    <a:srgbClr val="C0C0C0"/>
                  </a:outerShdw>
                </a:effectLst>
                <a:latin typeface="Symbol" pitchFamily="16" charset="2"/>
              </a:rPr>
              <a:t></a:t>
            </a:r>
            <a:r>
              <a:rPr lang="en-US" sz="2000">
                <a:solidFill>
                  <a:srgbClr val="FFFFFF"/>
                </a:solidFill>
                <a:effectLst>
                  <a:outerShdw blurRad="38100" dist="38100" dir="2700000" algn="tl">
                    <a:srgbClr val="C0C0C0"/>
                  </a:outerShdw>
                </a:effectLst>
                <a:latin typeface="Calibri" pitchFamily="32" charset="0"/>
              </a:rPr>
              <a:t>25/ημέρα</a:t>
            </a:r>
          </a:p>
        </p:txBody>
      </p:sp>
      <p:sp>
        <p:nvSpPr>
          <p:cNvPr id="38919" name="Rectangle 7"/>
          <p:cNvSpPr>
            <a:spLocks noChangeArrowheads="1"/>
          </p:cNvSpPr>
          <p:nvPr/>
        </p:nvSpPr>
        <p:spPr bwMode="auto">
          <a:xfrm>
            <a:off x="4157663" y="5164138"/>
            <a:ext cx="32940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92D050"/>
                </a:solidFill>
                <a:effectLst>
                  <a:outerShdw blurRad="38100" dist="38100" dir="2700000" algn="tl">
                    <a:srgbClr val="C0C0C0"/>
                  </a:outerShdw>
                </a:effectLst>
                <a:latin typeface="Calibri" pitchFamily="32" charset="0"/>
              </a:rPr>
              <a:t>Τσιγάρα/ημέρα</a:t>
            </a:r>
            <a:br>
              <a:rPr lang="en-US" sz="2000">
                <a:solidFill>
                  <a:srgbClr val="92D050"/>
                </a:solidFill>
                <a:effectLst>
                  <a:outerShdw blurRad="38100" dist="38100" dir="2700000" algn="tl">
                    <a:srgbClr val="C0C0C0"/>
                  </a:outerShdw>
                </a:effectLst>
                <a:latin typeface="Calibri" pitchFamily="32" charset="0"/>
              </a:rPr>
            </a:br>
            <a:r>
              <a:rPr lang="en-US" sz="2000" b="1">
                <a:solidFill>
                  <a:srgbClr val="FF0000"/>
                </a:solidFill>
                <a:effectLst>
                  <a:outerShdw blurRad="38100" dist="38100" dir="2700000" algn="tl">
                    <a:srgbClr val="C0C0C0"/>
                  </a:outerShdw>
                </a:effectLst>
                <a:latin typeface="Calibri" pitchFamily="32" charset="0"/>
              </a:rPr>
              <a:t>Καπνιστές</a:t>
            </a:r>
          </a:p>
        </p:txBody>
      </p:sp>
      <p:sp>
        <p:nvSpPr>
          <p:cNvPr id="38920" name="Line 8"/>
          <p:cNvSpPr>
            <a:spLocks noChangeShapeType="1"/>
          </p:cNvSpPr>
          <p:nvPr/>
        </p:nvSpPr>
        <p:spPr bwMode="auto">
          <a:xfrm>
            <a:off x="3348038" y="5170488"/>
            <a:ext cx="4608512" cy="1587"/>
          </a:xfrm>
          <a:prstGeom prst="line">
            <a:avLst/>
          </a:prstGeom>
          <a:noFill/>
          <a:ln w="284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8921" name="Text Box 9"/>
          <p:cNvSpPr txBox="1">
            <a:spLocks noChangeArrowheads="1"/>
          </p:cNvSpPr>
          <p:nvPr/>
        </p:nvSpPr>
        <p:spPr bwMode="auto">
          <a:xfrm>
            <a:off x="4090988" y="3101975"/>
            <a:ext cx="5032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l-GR" sz="2000">
                <a:solidFill>
                  <a:srgbClr val="FFFF00"/>
                </a:solidFill>
                <a:effectLst>
                  <a:outerShdw blurRad="38100" dist="38100" dir="2700000" algn="tl">
                    <a:srgbClr val="C0C0C0"/>
                  </a:outerShdw>
                </a:effectLst>
                <a:latin typeface="Calibri" pitchFamily="32" charset="0"/>
              </a:rPr>
              <a:t>2.5</a:t>
            </a:r>
          </a:p>
        </p:txBody>
      </p:sp>
      <p:sp>
        <p:nvSpPr>
          <p:cNvPr id="38922" name="Text Box 10"/>
          <p:cNvSpPr txBox="1">
            <a:spLocks noChangeArrowheads="1"/>
          </p:cNvSpPr>
          <p:nvPr/>
        </p:nvSpPr>
        <p:spPr bwMode="auto">
          <a:xfrm>
            <a:off x="2284413" y="3894138"/>
            <a:ext cx="50323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l-GR" sz="2000">
                <a:solidFill>
                  <a:srgbClr val="FFFF00"/>
                </a:solidFill>
                <a:effectLst>
                  <a:outerShdw blurRad="38100" dist="38100" dir="2700000" algn="tl">
                    <a:srgbClr val="C0C0C0"/>
                  </a:outerShdw>
                </a:effectLst>
                <a:latin typeface="Calibri" pitchFamily="32" charset="0"/>
              </a:rPr>
              <a:t>1.0</a:t>
            </a:r>
          </a:p>
        </p:txBody>
      </p:sp>
      <p:sp>
        <p:nvSpPr>
          <p:cNvPr id="38923" name="Text Box 11"/>
          <p:cNvSpPr txBox="1">
            <a:spLocks noChangeArrowheads="1"/>
          </p:cNvSpPr>
          <p:nvPr/>
        </p:nvSpPr>
        <p:spPr bwMode="auto">
          <a:xfrm>
            <a:off x="5722938" y="2851150"/>
            <a:ext cx="5032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l-GR" sz="2000">
                <a:solidFill>
                  <a:srgbClr val="FFFF00"/>
                </a:solidFill>
                <a:effectLst>
                  <a:outerShdw blurRad="38100" dist="38100" dir="2700000" algn="tl">
                    <a:srgbClr val="C0C0C0"/>
                  </a:outerShdw>
                </a:effectLst>
                <a:latin typeface="Calibri" pitchFamily="32" charset="0"/>
              </a:rPr>
              <a:t>2.9</a:t>
            </a:r>
          </a:p>
        </p:txBody>
      </p:sp>
      <p:sp>
        <p:nvSpPr>
          <p:cNvPr id="38924" name="Text Box 12"/>
          <p:cNvSpPr txBox="1">
            <a:spLocks noChangeArrowheads="1"/>
          </p:cNvSpPr>
          <p:nvPr/>
        </p:nvSpPr>
        <p:spPr bwMode="auto">
          <a:xfrm>
            <a:off x="7318375" y="2319338"/>
            <a:ext cx="503238"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l-GR" sz="2000">
                <a:solidFill>
                  <a:srgbClr val="FFFF00"/>
                </a:solidFill>
                <a:effectLst>
                  <a:outerShdw blurRad="38100" dist="38100" dir="2700000" algn="tl">
                    <a:srgbClr val="C0C0C0"/>
                  </a:outerShdw>
                </a:effectLst>
                <a:latin typeface="Calibri" pitchFamily="32" charset="0"/>
              </a:rPr>
              <a:t>3.8</a:t>
            </a:r>
          </a:p>
        </p:txBody>
      </p:sp>
      <p:sp>
        <p:nvSpPr>
          <p:cNvPr id="38925" name="Rectangle 13"/>
          <p:cNvSpPr>
            <a:spLocks noChangeArrowheads="1"/>
          </p:cNvSpPr>
          <p:nvPr/>
        </p:nvSpPr>
        <p:spPr bwMode="auto">
          <a:xfrm>
            <a:off x="3175" y="6221413"/>
            <a:ext cx="914400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p>
            <a:pPr>
              <a:lnSpc>
                <a:spcPct val="8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aseline="30000">
                <a:solidFill>
                  <a:srgbClr val="9BDEFF"/>
                </a:solidFill>
                <a:effectLst>
                  <a:outerShdw blurRad="38100" dist="38100" dir="2700000" algn="tl">
                    <a:srgbClr val="C0C0C0"/>
                  </a:outerShdw>
                </a:effectLst>
                <a:latin typeface="Calibri" pitchFamily="32" charset="0"/>
              </a:rPr>
              <a:t>a</a:t>
            </a:r>
            <a:r>
              <a:rPr lang="en-US" sz="1400">
                <a:solidFill>
                  <a:srgbClr val="9BDEFF"/>
                </a:solidFill>
                <a:effectLst>
                  <a:outerShdw blurRad="38100" dist="38100" dir="2700000" algn="tl">
                    <a:srgbClr val="C0C0C0"/>
                  </a:outerShdw>
                </a:effectLst>
                <a:latin typeface="Calibri" pitchFamily="32" charset="0"/>
              </a:rPr>
              <a:t>The probability of an event (developing a disease) occurring in exposed people compared with the probability of the event in non-exposed people. Adjusted for age, follow-up period, history of diabetes, hypertension, high cholesterol levels, and relative weight (in 5 categories).</a:t>
            </a:r>
            <a:r>
              <a:rPr lang="el-GR" sz="1400">
                <a:solidFill>
                  <a:srgbClr val="9BDEFF"/>
                </a:solidFill>
                <a:effectLst>
                  <a:outerShdw blurRad="38100" dist="38100" dir="2700000" algn="tl">
                    <a:srgbClr val="C0C0C0"/>
                  </a:outerShdw>
                </a:effectLst>
                <a:latin typeface="Calibri" pitchFamily="32" charset="0"/>
              </a:rPr>
              <a:t> </a:t>
            </a:r>
            <a:r>
              <a:rPr lang="en-US" sz="1400">
                <a:solidFill>
                  <a:srgbClr val="9BDEFF"/>
                </a:solidFill>
                <a:effectLst>
                  <a:outerShdw blurRad="38100" dist="38100" dir="2700000" algn="tl">
                    <a:srgbClr val="C0C0C0"/>
                  </a:outerShdw>
                </a:effectLst>
                <a:latin typeface="Calibri" pitchFamily="32" charset="0"/>
              </a:rPr>
              <a:t>Colditz et al (1988) </a:t>
            </a:r>
            <a:r>
              <a:rPr lang="en-US" sz="1400" i="1">
                <a:solidFill>
                  <a:srgbClr val="9BDEFF"/>
                </a:solidFill>
                <a:effectLst>
                  <a:outerShdw blurRad="38100" dist="38100" dir="2700000" algn="tl">
                    <a:srgbClr val="C0C0C0"/>
                  </a:outerShdw>
                </a:effectLst>
                <a:latin typeface="Calibri" pitchFamily="32" charset="0"/>
              </a:rPr>
              <a:t>N Engl J Med</a:t>
            </a:r>
            <a:r>
              <a:rPr lang="en-US" sz="1400">
                <a:solidFill>
                  <a:srgbClr val="9BDEFF"/>
                </a:solidFill>
                <a:effectLst>
                  <a:outerShdw blurRad="38100" dist="38100" dir="2700000" algn="tl">
                    <a:srgbClr val="C0C0C0"/>
                  </a:outerShdw>
                </a:effectLst>
                <a:latin typeface="Calibri" pitchFamily="32" charset="0"/>
              </a:rPr>
              <a:t> 318(15): 937-941</a:t>
            </a:r>
          </a:p>
        </p:txBody>
      </p:sp>
      <p:grpSp>
        <p:nvGrpSpPr>
          <p:cNvPr id="38926" name="Group 14"/>
          <p:cNvGrpSpPr>
            <a:grpSpLocks/>
          </p:cNvGrpSpPr>
          <p:nvPr/>
        </p:nvGrpSpPr>
        <p:grpSpPr bwMode="auto">
          <a:xfrm>
            <a:off x="1719263" y="1565275"/>
            <a:ext cx="6473825" cy="3241675"/>
            <a:chOff x="1083" y="986"/>
            <a:chExt cx="4078" cy="2042"/>
          </a:xfrm>
        </p:grpSpPr>
        <p:sp>
          <p:nvSpPr>
            <p:cNvPr id="38927" name="Line 15"/>
            <p:cNvSpPr>
              <a:spLocks noChangeShapeType="1"/>
            </p:cNvSpPr>
            <p:nvPr/>
          </p:nvSpPr>
          <p:spPr bwMode="auto">
            <a:xfrm>
              <a:off x="1083" y="2685"/>
              <a:ext cx="4079"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8928" name="Line 16"/>
            <p:cNvSpPr>
              <a:spLocks noChangeShapeType="1"/>
            </p:cNvSpPr>
            <p:nvPr/>
          </p:nvSpPr>
          <p:spPr bwMode="auto">
            <a:xfrm>
              <a:off x="1083" y="2346"/>
              <a:ext cx="4079"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8929" name="Line 17"/>
            <p:cNvSpPr>
              <a:spLocks noChangeShapeType="1"/>
            </p:cNvSpPr>
            <p:nvPr/>
          </p:nvSpPr>
          <p:spPr bwMode="auto">
            <a:xfrm>
              <a:off x="1083" y="2008"/>
              <a:ext cx="4079"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8930" name="Line 18"/>
            <p:cNvSpPr>
              <a:spLocks noChangeShapeType="1"/>
            </p:cNvSpPr>
            <p:nvPr/>
          </p:nvSpPr>
          <p:spPr bwMode="auto">
            <a:xfrm>
              <a:off x="1083" y="1665"/>
              <a:ext cx="4079"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8931" name="Line 19"/>
            <p:cNvSpPr>
              <a:spLocks noChangeShapeType="1"/>
            </p:cNvSpPr>
            <p:nvPr/>
          </p:nvSpPr>
          <p:spPr bwMode="auto">
            <a:xfrm>
              <a:off x="1083" y="1325"/>
              <a:ext cx="4079"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8932" name="Line 20"/>
            <p:cNvSpPr>
              <a:spLocks noChangeShapeType="1"/>
            </p:cNvSpPr>
            <p:nvPr/>
          </p:nvSpPr>
          <p:spPr bwMode="auto">
            <a:xfrm>
              <a:off x="1083" y="986"/>
              <a:ext cx="4079" cy="1"/>
            </a:xfrm>
            <a:prstGeom prst="line">
              <a:avLst/>
            </a:prstGeom>
            <a:noFill/>
            <a:ln w="936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8933" name="Rectangle 21"/>
            <p:cNvSpPr>
              <a:spLocks noChangeArrowheads="1"/>
            </p:cNvSpPr>
            <p:nvPr/>
          </p:nvSpPr>
          <p:spPr bwMode="auto">
            <a:xfrm>
              <a:off x="1797" y="2695"/>
              <a:ext cx="16" cy="33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34" name="Rectangle 22"/>
            <p:cNvSpPr>
              <a:spLocks noChangeArrowheads="1"/>
            </p:cNvSpPr>
            <p:nvPr/>
          </p:nvSpPr>
          <p:spPr bwMode="auto">
            <a:xfrm>
              <a:off x="1396" y="3024"/>
              <a:ext cx="417" cy="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35" name="Rectangle 23"/>
            <p:cNvSpPr>
              <a:spLocks noChangeArrowheads="1"/>
            </p:cNvSpPr>
            <p:nvPr/>
          </p:nvSpPr>
          <p:spPr bwMode="auto">
            <a:xfrm>
              <a:off x="2818" y="2184"/>
              <a:ext cx="15" cy="844"/>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36" name="Rectangle 24"/>
            <p:cNvSpPr>
              <a:spLocks noChangeArrowheads="1"/>
            </p:cNvSpPr>
            <p:nvPr/>
          </p:nvSpPr>
          <p:spPr bwMode="auto">
            <a:xfrm>
              <a:off x="2416" y="3024"/>
              <a:ext cx="417" cy="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37" name="Rectangle 25"/>
            <p:cNvSpPr>
              <a:spLocks noChangeArrowheads="1"/>
            </p:cNvSpPr>
            <p:nvPr/>
          </p:nvSpPr>
          <p:spPr bwMode="auto">
            <a:xfrm>
              <a:off x="3833" y="2049"/>
              <a:ext cx="16" cy="979"/>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38" name="Rectangle 26"/>
            <p:cNvSpPr>
              <a:spLocks noChangeArrowheads="1"/>
            </p:cNvSpPr>
            <p:nvPr/>
          </p:nvSpPr>
          <p:spPr bwMode="auto">
            <a:xfrm>
              <a:off x="3437" y="3024"/>
              <a:ext cx="412" cy="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39" name="Rectangle 27"/>
            <p:cNvSpPr>
              <a:spLocks noChangeArrowheads="1"/>
            </p:cNvSpPr>
            <p:nvPr/>
          </p:nvSpPr>
          <p:spPr bwMode="auto">
            <a:xfrm>
              <a:off x="4854" y="1743"/>
              <a:ext cx="16" cy="128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0" name="Rectangle 28"/>
            <p:cNvSpPr>
              <a:spLocks noChangeArrowheads="1"/>
            </p:cNvSpPr>
            <p:nvPr/>
          </p:nvSpPr>
          <p:spPr bwMode="auto">
            <a:xfrm>
              <a:off x="4453" y="3024"/>
              <a:ext cx="417" cy="5"/>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1" name="Rectangle 29"/>
            <p:cNvSpPr>
              <a:spLocks noChangeArrowheads="1"/>
            </p:cNvSpPr>
            <p:nvPr/>
          </p:nvSpPr>
          <p:spPr bwMode="auto">
            <a:xfrm>
              <a:off x="1386" y="2685"/>
              <a:ext cx="411" cy="21"/>
            </a:xfrm>
            <a:prstGeom prst="rect">
              <a:avLst/>
            </a:prstGeom>
            <a:solidFill>
              <a:srgbClr val="4EE25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2" name="Rectangle 30"/>
            <p:cNvSpPr>
              <a:spLocks noChangeArrowheads="1"/>
            </p:cNvSpPr>
            <p:nvPr/>
          </p:nvSpPr>
          <p:spPr bwMode="auto">
            <a:xfrm>
              <a:off x="1386" y="2706"/>
              <a:ext cx="411" cy="16"/>
            </a:xfrm>
            <a:prstGeom prst="rect">
              <a:avLst/>
            </a:prstGeom>
            <a:solidFill>
              <a:srgbClr val="4EE15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3" name="Rectangle 31"/>
            <p:cNvSpPr>
              <a:spLocks noChangeArrowheads="1"/>
            </p:cNvSpPr>
            <p:nvPr/>
          </p:nvSpPr>
          <p:spPr bwMode="auto">
            <a:xfrm>
              <a:off x="1386" y="2722"/>
              <a:ext cx="411" cy="5"/>
            </a:xfrm>
            <a:prstGeom prst="rect">
              <a:avLst/>
            </a:prstGeom>
            <a:solidFill>
              <a:srgbClr val="4DE15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4" name="Rectangle 32"/>
            <p:cNvSpPr>
              <a:spLocks noChangeArrowheads="1"/>
            </p:cNvSpPr>
            <p:nvPr/>
          </p:nvSpPr>
          <p:spPr bwMode="auto">
            <a:xfrm>
              <a:off x="1386" y="2727"/>
              <a:ext cx="411" cy="15"/>
            </a:xfrm>
            <a:prstGeom prst="rect">
              <a:avLst/>
            </a:prstGeom>
            <a:solidFill>
              <a:srgbClr val="4DE05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5" name="Rectangle 33"/>
            <p:cNvSpPr>
              <a:spLocks noChangeArrowheads="1"/>
            </p:cNvSpPr>
            <p:nvPr/>
          </p:nvSpPr>
          <p:spPr bwMode="auto">
            <a:xfrm>
              <a:off x="1386" y="2742"/>
              <a:ext cx="411" cy="11"/>
            </a:xfrm>
            <a:prstGeom prst="rect">
              <a:avLst/>
            </a:prstGeom>
            <a:solidFill>
              <a:srgbClr val="4DDF5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6" name="Rectangle 34"/>
            <p:cNvSpPr>
              <a:spLocks noChangeArrowheads="1"/>
            </p:cNvSpPr>
            <p:nvPr/>
          </p:nvSpPr>
          <p:spPr bwMode="auto">
            <a:xfrm>
              <a:off x="1386" y="2753"/>
              <a:ext cx="411" cy="5"/>
            </a:xfrm>
            <a:prstGeom prst="rect">
              <a:avLst/>
            </a:prstGeom>
            <a:solidFill>
              <a:srgbClr val="4DDE5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7" name="Rectangle 35"/>
            <p:cNvSpPr>
              <a:spLocks noChangeArrowheads="1"/>
            </p:cNvSpPr>
            <p:nvPr/>
          </p:nvSpPr>
          <p:spPr bwMode="auto">
            <a:xfrm>
              <a:off x="1386" y="2758"/>
              <a:ext cx="411" cy="5"/>
            </a:xfrm>
            <a:prstGeom prst="rect">
              <a:avLst/>
            </a:prstGeom>
            <a:solidFill>
              <a:srgbClr val="4CDE5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8" name="Rectangle 36"/>
            <p:cNvSpPr>
              <a:spLocks noChangeArrowheads="1"/>
            </p:cNvSpPr>
            <p:nvPr/>
          </p:nvSpPr>
          <p:spPr bwMode="auto">
            <a:xfrm>
              <a:off x="1386" y="2763"/>
              <a:ext cx="411" cy="11"/>
            </a:xfrm>
            <a:prstGeom prst="rect">
              <a:avLst/>
            </a:prstGeom>
            <a:solidFill>
              <a:srgbClr val="4CDD5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49" name="Rectangle 37"/>
            <p:cNvSpPr>
              <a:spLocks noChangeArrowheads="1"/>
            </p:cNvSpPr>
            <p:nvPr/>
          </p:nvSpPr>
          <p:spPr bwMode="auto">
            <a:xfrm>
              <a:off x="1386" y="2774"/>
              <a:ext cx="411" cy="5"/>
            </a:xfrm>
            <a:prstGeom prst="rect">
              <a:avLst/>
            </a:prstGeom>
            <a:solidFill>
              <a:srgbClr val="4CDC5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0" name="Rectangle 38"/>
            <p:cNvSpPr>
              <a:spLocks noChangeArrowheads="1"/>
            </p:cNvSpPr>
            <p:nvPr/>
          </p:nvSpPr>
          <p:spPr bwMode="auto">
            <a:xfrm>
              <a:off x="1386" y="2779"/>
              <a:ext cx="411" cy="5"/>
            </a:xfrm>
            <a:prstGeom prst="rect">
              <a:avLst/>
            </a:prstGeom>
            <a:solidFill>
              <a:srgbClr val="4CDB5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1" name="Rectangle 39"/>
            <p:cNvSpPr>
              <a:spLocks noChangeArrowheads="1"/>
            </p:cNvSpPr>
            <p:nvPr/>
          </p:nvSpPr>
          <p:spPr bwMode="auto">
            <a:xfrm>
              <a:off x="1386" y="2784"/>
              <a:ext cx="411" cy="11"/>
            </a:xfrm>
            <a:prstGeom prst="rect">
              <a:avLst/>
            </a:prstGeom>
            <a:solidFill>
              <a:srgbClr val="4BDA5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2" name="Rectangle 40"/>
            <p:cNvSpPr>
              <a:spLocks noChangeArrowheads="1"/>
            </p:cNvSpPr>
            <p:nvPr/>
          </p:nvSpPr>
          <p:spPr bwMode="auto">
            <a:xfrm>
              <a:off x="1386" y="2795"/>
              <a:ext cx="411" cy="5"/>
            </a:xfrm>
            <a:prstGeom prst="rect">
              <a:avLst/>
            </a:prstGeom>
            <a:solidFill>
              <a:srgbClr val="4BD95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3" name="Rectangle 41"/>
            <p:cNvSpPr>
              <a:spLocks noChangeArrowheads="1"/>
            </p:cNvSpPr>
            <p:nvPr/>
          </p:nvSpPr>
          <p:spPr bwMode="auto">
            <a:xfrm>
              <a:off x="1386" y="2800"/>
              <a:ext cx="411" cy="5"/>
            </a:xfrm>
            <a:prstGeom prst="rect">
              <a:avLst/>
            </a:prstGeom>
            <a:solidFill>
              <a:srgbClr val="4AD85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4" name="Rectangle 42"/>
            <p:cNvSpPr>
              <a:spLocks noChangeArrowheads="1"/>
            </p:cNvSpPr>
            <p:nvPr/>
          </p:nvSpPr>
          <p:spPr bwMode="auto">
            <a:xfrm>
              <a:off x="1386" y="2805"/>
              <a:ext cx="411" cy="5"/>
            </a:xfrm>
            <a:prstGeom prst="rect">
              <a:avLst/>
            </a:prstGeom>
            <a:solidFill>
              <a:srgbClr val="4AD75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5" name="Rectangle 43"/>
            <p:cNvSpPr>
              <a:spLocks noChangeArrowheads="1"/>
            </p:cNvSpPr>
            <p:nvPr/>
          </p:nvSpPr>
          <p:spPr bwMode="auto">
            <a:xfrm>
              <a:off x="1386" y="2810"/>
              <a:ext cx="411" cy="5"/>
            </a:xfrm>
            <a:prstGeom prst="rect">
              <a:avLst/>
            </a:prstGeom>
            <a:solidFill>
              <a:srgbClr val="4AD65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6" name="Rectangle 44"/>
            <p:cNvSpPr>
              <a:spLocks noChangeArrowheads="1"/>
            </p:cNvSpPr>
            <p:nvPr/>
          </p:nvSpPr>
          <p:spPr bwMode="auto">
            <a:xfrm>
              <a:off x="1386" y="2815"/>
              <a:ext cx="411" cy="6"/>
            </a:xfrm>
            <a:prstGeom prst="rect">
              <a:avLst/>
            </a:prstGeom>
            <a:solidFill>
              <a:srgbClr val="49D55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7" name="Rectangle 45"/>
            <p:cNvSpPr>
              <a:spLocks noChangeArrowheads="1"/>
            </p:cNvSpPr>
            <p:nvPr/>
          </p:nvSpPr>
          <p:spPr bwMode="auto">
            <a:xfrm>
              <a:off x="1386" y="2821"/>
              <a:ext cx="411" cy="5"/>
            </a:xfrm>
            <a:prstGeom prst="rect">
              <a:avLst/>
            </a:prstGeom>
            <a:solidFill>
              <a:srgbClr val="49D4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8" name="Rectangle 46"/>
            <p:cNvSpPr>
              <a:spLocks noChangeArrowheads="1"/>
            </p:cNvSpPr>
            <p:nvPr/>
          </p:nvSpPr>
          <p:spPr bwMode="auto">
            <a:xfrm>
              <a:off x="1386" y="2826"/>
              <a:ext cx="411" cy="5"/>
            </a:xfrm>
            <a:prstGeom prst="rect">
              <a:avLst/>
            </a:prstGeom>
            <a:solidFill>
              <a:srgbClr val="49D3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59" name="Rectangle 47"/>
            <p:cNvSpPr>
              <a:spLocks noChangeArrowheads="1"/>
            </p:cNvSpPr>
            <p:nvPr/>
          </p:nvSpPr>
          <p:spPr bwMode="auto">
            <a:xfrm>
              <a:off x="1386" y="2831"/>
              <a:ext cx="411" cy="5"/>
            </a:xfrm>
            <a:prstGeom prst="rect">
              <a:avLst/>
            </a:prstGeom>
            <a:solidFill>
              <a:srgbClr val="48D2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0" name="Rectangle 48"/>
            <p:cNvSpPr>
              <a:spLocks noChangeArrowheads="1"/>
            </p:cNvSpPr>
            <p:nvPr/>
          </p:nvSpPr>
          <p:spPr bwMode="auto">
            <a:xfrm>
              <a:off x="1386" y="2836"/>
              <a:ext cx="411" cy="6"/>
            </a:xfrm>
            <a:prstGeom prst="rect">
              <a:avLst/>
            </a:prstGeom>
            <a:solidFill>
              <a:srgbClr val="48D15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1" name="Rectangle 49"/>
            <p:cNvSpPr>
              <a:spLocks noChangeArrowheads="1"/>
            </p:cNvSpPr>
            <p:nvPr/>
          </p:nvSpPr>
          <p:spPr bwMode="auto">
            <a:xfrm>
              <a:off x="1386" y="2842"/>
              <a:ext cx="411" cy="5"/>
            </a:xfrm>
            <a:prstGeom prst="rect">
              <a:avLst/>
            </a:prstGeom>
            <a:solidFill>
              <a:srgbClr val="48D05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2" name="Rectangle 50"/>
            <p:cNvSpPr>
              <a:spLocks noChangeArrowheads="1"/>
            </p:cNvSpPr>
            <p:nvPr/>
          </p:nvSpPr>
          <p:spPr bwMode="auto">
            <a:xfrm>
              <a:off x="1386" y="2847"/>
              <a:ext cx="411" cy="5"/>
            </a:xfrm>
            <a:prstGeom prst="rect">
              <a:avLst/>
            </a:prstGeom>
            <a:solidFill>
              <a:srgbClr val="47CF5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3" name="Rectangle 51"/>
            <p:cNvSpPr>
              <a:spLocks noChangeArrowheads="1"/>
            </p:cNvSpPr>
            <p:nvPr/>
          </p:nvSpPr>
          <p:spPr bwMode="auto">
            <a:xfrm>
              <a:off x="1386" y="2852"/>
              <a:ext cx="411" cy="5"/>
            </a:xfrm>
            <a:prstGeom prst="rect">
              <a:avLst/>
            </a:prstGeom>
            <a:solidFill>
              <a:srgbClr val="47CE4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4" name="Rectangle 52"/>
            <p:cNvSpPr>
              <a:spLocks noChangeArrowheads="1"/>
            </p:cNvSpPr>
            <p:nvPr/>
          </p:nvSpPr>
          <p:spPr bwMode="auto">
            <a:xfrm>
              <a:off x="1386" y="2857"/>
              <a:ext cx="411" cy="5"/>
            </a:xfrm>
            <a:prstGeom prst="rect">
              <a:avLst/>
            </a:prstGeom>
            <a:solidFill>
              <a:srgbClr val="47CD4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5" name="Rectangle 53"/>
            <p:cNvSpPr>
              <a:spLocks noChangeArrowheads="1"/>
            </p:cNvSpPr>
            <p:nvPr/>
          </p:nvSpPr>
          <p:spPr bwMode="auto">
            <a:xfrm>
              <a:off x="1386" y="2862"/>
              <a:ext cx="411" cy="6"/>
            </a:xfrm>
            <a:prstGeom prst="rect">
              <a:avLst/>
            </a:prstGeom>
            <a:solidFill>
              <a:srgbClr val="46CC4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6" name="Rectangle 54"/>
            <p:cNvSpPr>
              <a:spLocks noChangeArrowheads="1"/>
            </p:cNvSpPr>
            <p:nvPr/>
          </p:nvSpPr>
          <p:spPr bwMode="auto">
            <a:xfrm>
              <a:off x="1386" y="2868"/>
              <a:ext cx="411" cy="5"/>
            </a:xfrm>
            <a:prstGeom prst="rect">
              <a:avLst/>
            </a:prstGeom>
            <a:solidFill>
              <a:srgbClr val="46CA4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7" name="Rectangle 55"/>
            <p:cNvSpPr>
              <a:spLocks noChangeArrowheads="1"/>
            </p:cNvSpPr>
            <p:nvPr/>
          </p:nvSpPr>
          <p:spPr bwMode="auto">
            <a:xfrm>
              <a:off x="1386" y="2873"/>
              <a:ext cx="411" cy="5"/>
            </a:xfrm>
            <a:prstGeom prst="rect">
              <a:avLst/>
            </a:prstGeom>
            <a:solidFill>
              <a:srgbClr val="45C94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8" name="Rectangle 56"/>
            <p:cNvSpPr>
              <a:spLocks noChangeArrowheads="1"/>
            </p:cNvSpPr>
            <p:nvPr/>
          </p:nvSpPr>
          <p:spPr bwMode="auto">
            <a:xfrm>
              <a:off x="1386" y="2878"/>
              <a:ext cx="411" cy="5"/>
            </a:xfrm>
            <a:prstGeom prst="rect">
              <a:avLst/>
            </a:prstGeom>
            <a:solidFill>
              <a:srgbClr val="45C84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69" name="Rectangle 57"/>
            <p:cNvSpPr>
              <a:spLocks noChangeArrowheads="1"/>
            </p:cNvSpPr>
            <p:nvPr/>
          </p:nvSpPr>
          <p:spPr bwMode="auto">
            <a:xfrm>
              <a:off x="1386" y="2883"/>
              <a:ext cx="411" cy="6"/>
            </a:xfrm>
            <a:prstGeom prst="rect">
              <a:avLst/>
            </a:prstGeom>
            <a:solidFill>
              <a:srgbClr val="45C74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0" name="Rectangle 58"/>
            <p:cNvSpPr>
              <a:spLocks noChangeArrowheads="1"/>
            </p:cNvSpPr>
            <p:nvPr/>
          </p:nvSpPr>
          <p:spPr bwMode="auto">
            <a:xfrm>
              <a:off x="1386" y="2889"/>
              <a:ext cx="411" cy="5"/>
            </a:xfrm>
            <a:prstGeom prst="rect">
              <a:avLst/>
            </a:prstGeom>
            <a:solidFill>
              <a:srgbClr val="44C64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1" name="Rectangle 59"/>
            <p:cNvSpPr>
              <a:spLocks noChangeArrowheads="1"/>
            </p:cNvSpPr>
            <p:nvPr/>
          </p:nvSpPr>
          <p:spPr bwMode="auto">
            <a:xfrm>
              <a:off x="1386" y="2894"/>
              <a:ext cx="411" cy="5"/>
            </a:xfrm>
            <a:prstGeom prst="rect">
              <a:avLst/>
            </a:prstGeom>
            <a:solidFill>
              <a:srgbClr val="44C54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2" name="Rectangle 60"/>
            <p:cNvSpPr>
              <a:spLocks noChangeArrowheads="1"/>
            </p:cNvSpPr>
            <p:nvPr/>
          </p:nvSpPr>
          <p:spPr bwMode="auto">
            <a:xfrm>
              <a:off x="1386" y="2899"/>
              <a:ext cx="411" cy="5"/>
            </a:xfrm>
            <a:prstGeom prst="rect">
              <a:avLst/>
            </a:prstGeom>
            <a:solidFill>
              <a:srgbClr val="44C44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3" name="Rectangle 61"/>
            <p:cNvSpPr>
              <a:spLocks noChangeArrowheads="1"/>
            </p:cNvSpPr>
            <p:nvPr/>
          </p:nvSpPr>
          <p:spPr bwMode="auto">
            <a:xfrm>
              <a:off x="1386" y="2904"/>
              <a:ext cx="411" cy="5"/>
            </a:xfrm>
            <a:prstGeom prst="rect">
              <a:avLst/>
            </a:prstGeom>
            <a:solidFill>
              <a:srgbClr val="43C34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4" name="Rectangle 62"/>
            <p:cNvSpPr>
              <a:spLocks noChangeArrowheads="1"/>
            </p:cNvSpPr>
            <p:nvPr/>
          </p:nvSpPr>
          <p:spPr bwMode="auto">
            <a:xfrm>
              <a:off x="1386" y="2909"/>
              <a:ext cx="411" cy="6"/>
            </a:xfrm>
            <a:prstGeom prst="rect">
              <a:avLst/>
            </a:prstGeom>
            <a:solidFill>
              <a:srgbClr val="43C24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5" name="Rectangle 63"/>
            <p:cNvSpPr>
              <a:spLocks noChangeArrowheads="1"/>
            </p:cNvSpPr>
            <p:nvPr/>
          </p:nvSpPr>
          <p:spPr bwMode="auto">
            <a:xfrm>
              <a:off x="1386" y="2915"/>
              <a:ext cx="411" cy="5"/>
            </a:xfrm>
            <a:prstGeom prst="rect">
              <a:avLst/>
            </a:prstGeom>
            <a:solidFill>
              <a:srgbClr val="42C14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6" name="Rectangle 64"/>
            <p:cNvSpPr>
              <a:spLocks noChangeArrowheads="1"/>
            </p:cNvSpPr>
            <p:nvPr/>
          </p:nvSpPr>
          <p:spPr bwMode="auto">
            <a:xfrm>
              <a:off x="1386" y="2920"/>
              <a:ext cx="411" cy="5"/>
            </a:xfrm>
            <a:prstGeom prst="rect">
              <a:avLst/>
            </a:prstGeom>
            <a:solidFill>
              <a:srgbClr val="42C04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7" name="Rectangle 65"/>
            <p:cNvSpPr>
              <a:spLocks noChangeArrowheads="1"/>
            </p:cNvSpPr>
            <p:nvPr/>
          </p:nvSpPr>
          <p:spPr bwMode="auto">
            <a:xfrm>
              <a:off x="1386" y="2925"/>
              <a:ext cx="411" cy="10"/>
            </a:xfrm>
            <a:prstGeom prst="rect">
              <a:avLst/>
            </a:prstGeom>
            <a:solidFill>
              <a:srgbClr val="42BF4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8" name="Rectangle 66"/>
            <p:cNvSpPr>
              <a:spLocks noChangeArrowheads="1"/>
            </p:cNvSpPr>
            <p:nvPr/>
          </p:nvSpPr>
          <p:spPr bwMode="auto">
            <a:xfrm>
              <a:off x="1386" y="2935"/>
              <a:ext cx="411" cy="6"/>
            </a:xfrm>
            <a:prstGeom prst="rect">
              <a:avLst/>
            </a:prstGeom>
            <a:solidFill>
              <a:srgbClr val="41BE4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79" name="Rectangle 67"/>
            <p:cNvSpPr>
              <a:spLocks noChangeArrowheads="1"/>
            </p:cNvSpPr>
            <p:nvPr/>
          </p:nvSpPr>
          <p:spPr bwMode="auto">
            <a:xfrm>
              <a:off x="1386" y="2941"/>
              <a:ext cx="411" cy="5"/>
            </a:xfrm>
            <a:prstGeom prst="rect">
              <a:avLst/>
            </a:prstGeom>
            <a:solidFill>
              <a:srgbClr val="41BD4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0" name="Rectangle 68"/>
            <p:cNvSpPr>
              <a:spLocks noChangeArrowheads="1"/>
            </p:cNvSpPr>
            <p:nvPr/>
          </p:nvSpPr>
          <p:spPr bwMode="auto">
            <a:xfrm>
              <a:off x="1386" y="2946"/>
              <a:ext cx="411" cy="10"/>
            </a:xfrm>
            <a:prstGeom prst="rect">
              <a:avLst/>
            </a:prstGeom>
            <a:solidFill>
              <a:srgbClr val="41BC4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1" name="Rectangle 69"/>
            <p:cNvSpPr>
              <a:spLocks noChangeArrowheads="1"/>
            </p:cNvSpPr>
            <p:nvPr/>
          </p:nvSpPr>
          <p:spPr bwMode="auto">
            <a:xfrm>
              <a:off x="1386" y="2956"/>
              <a:ext cx="411" cy="6"/>
            </a:xfrm>
            <a:prstGeom prst="rect">
              <a:avLst/>
            </a:prstGeom>
            <a:solidFill>
              <a:srgbClr val="41BB4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2" name="Rectangle 70"/>
            <p:cNvSpPr>
              <a:spLocks noChangeArrowheads="1"/>
            </p:cNvSpPr>
            <p:nvPr/>
          </p:nvSpPr>
          <p:spPr bwMode="auto">
            <a:xfrm>
              <a:off x="1386" y="2962"/>
              <a:ext cx="411" cy="5"/>
            </a:xfrm>
            <a:prstGeom prst="rect">
              <a:avLst/>
            </a:prstGeom>
            <a:solidFill>
              <a:srgbClr val="40BB4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3" name="Rectangle 71"/>
            <p:cNvSpPr>
              <a:spLocks noChangeArrowheads="1"/>
            </p:cNvSpPr>
            <p:nvPr/>
          </p:nvSpPr>
          <p:spPr bwMode="auto">
            <a:xfrm>
              <a:off x="1386" y="2967"/>
              <a:ext cx="411" cy="10"/>
            </a:xfrm>
            <a:prstGeom prst="rect">
              <a:avLst/>
            </a:prstGeom>
            <a:solidFill>
              <a:srgbClr val="40BA4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4" name="Rectangle 72"/>
            <p:cNvSpPr>
              <a:spLocks noChangeArrowheads="1"/>
            </p:cNvSpPr>
            <p:nvPr/>
          </p:nvSpPr>
          <p:spPr bwMode="auto">
            <a:xfrm>
              <a:off x="1386" y="2977"/>
              <a:ext cx="411" cy="5"/>
            </a:xfrm>
            <a:prstGeom prst="rect">
              <a:avLst/>
            </a:prstGeom>
            <a:solidFill>
              <a:srgbClr val="40B94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5" name="Rectangle 73"/>
            <p:cNvSpPr>
              <a:spLocks noChangeArrowheads="1"/>
            </p:cNvSpPr>
            <p:nvPr/>
          </p:nvSpPr>
          <p:spPr bwMode="auto">
            <a:xfrm>
              <a:off x="1386" y="2982"/>
              <a:ext cx="411" cy="11"/>
            </a:xfrm>
            <a:prstGeom prst="rect">
              <a:avLst/>
            </a:prstGeom>
            <a:solidFill>
              <a:srgbClr val="3FB94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6" name="Rectangle 74"/>
            <p:cNvSpPr>
              <a:spLocks noChangeArrowheads="1"/>
            </p:cNvSpPr>
            <p:nvPr/>
          </p:nvSpPr>
          <p:spPr bwMode="auto">
            <a:xfrm>
              <a:off x="1386" y="2993"/>
              <a:ext cx="411" cy="16"/>
            </a:xfrm>
            <a:prstGeom prst="rect">
              <a:avLst/>
            </a:prstGeom>
            <a:solidFill>
              <a:srgbClr val="3FB84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7" name="Rectangle 75"/>
            <p:cNvSpPr>
              <a:spLocks noChangeArrowheads="1"/>
            </p:cNvSpPr>
            <p:nvPr/>
          </p:nvSpPr>
          <p:spPr bwMode="auto">
            <a:xfrm>
              <a:off x="1386" y="3009"/>
              <a:ext cx="411" cy="15"/>
            </a:xfrm>
            <a:prstGeom prst="rect">
              <a:avLst/>
            </a:prstGeom>
            <a:solidFill>
              <a:srgbClr val="3FB74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8" name="Rectangle 76"/>
            <p:cNvSpPr>
              <a:spLocks noChangeArrowheads="1"/>
            </p:cNvSpPr>
            <p:nvPr/>
          </p:nvSpPr>
          <p:spPr bwMode="auto">
            <a:xfrm>
              <a:off x="1386" y="2685"/>
              <a:ext cx="411" cy="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89" name="Rectangle 77"/>
            <p:cNvSpPr>
              <a:spLocks noChangeArrowheads="1"/>
            </p:cNvSpPr>
            <p:nvPr/>
          </p:nvSpPr>
          <p:spPr bwMode="auto">
            <a:xfrm>
              <a:off x="2407" y="2174"/>
              <a:ext cx="412" cy="21"/>
            </a:xfrm>
            <a:prstGeom prst="rect">
              <a:avLst/>
            </a:prstGeom>
            <a:solidFill>
              <a:srgbClr val="9BC1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0" name="Rectangle 78"/>
            <p:cNvSpPr>
              <a:spLocks noChangeArrowheads="1"/>
            </p:cNvSpPr>
            <p:nvPr/>
          </p:nvSpPr>
          <p:spPr bwMode="auto">
            <a:xfrm>
              <a:off x="2407" y="2195"/>
              <a:ext cx="412" cy="26"/>
            </a:xfrm>
            <a:prstGeom prst="rect">
              <a:avLst/>
            </a:prstGeom>
            <a:solidFill>
              <a:srgbClr val="99C0F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1" name="Rectangle 79"/>
            <p:cNvSpPr>
              <a:spLocks noChangeArrowheads="1"/>
            </p:cNvSpPr>
            <p:nvPr/>
          </p:nvSpPr>
          <p:spPr bwMode="auto">
            <a:xfrm>
              <a:off x="2407" y="2221"/>
              <a:ext cx="412" cy="26"/>
            </a:xfrm>
            <a:prstGeom prst="rect">
              <a:avLst/>
            </a:prstGeom>
            <a:solidFill>
              <a:srgbClr val="97BE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2" name="Rectangle 80"/>
            <p:cNvSpPr>
              <a:spLocks noChangeArrowheads="1"/>
            </p:cNvSpPr>
            <p:nvPr/>
          </p:nvSpPr>
          <p:spPr bwMode="auto">
            <a:xfrm>
              <a:off x="2407" y="2247"/>
              <a:ext cx="412" cy="26"/>
            </a:xfrm>
            <a:prstGeom prst="rect">
              <a:avLst/>
            </a:prstGeom>
            <a:solidFill>
              <a:srgbClr val="95BCF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3" name="Rectangle 81"/>
            <p:cNvSpPr>
              <a:spLocks noChangeArrowheads="1"/>
            </p:cNvSpPr>
            <p:nvPr/>
          </p:nvSpPr>
          <p:spPr bwMode="auto">
            <a:xfrm>
              <a:off x="2407" y="2273"/>
              <a:ext cx="412" cy="26"/>
            </a:xfrm>
            <a:prstGeom prst="rect">
              <a:avLst/>
            </a:prstGeom>
            <a:solidFill>
              <a:srgbClr val="93BAF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4" name="Rectangle 82"/>
            <p:cNvSpPr>
              <a:spLocks noChangeArrowheads="1"/>
            </p:cNvSpPr>
            <p:nvPr/>
          </p:nvSpPr>
          <p:spPr bwMode="auto">
            <a:xfrm>
              <a:off x="2407" y="2299"/>
              <a:ext cx="412" cy="26"/>
            </a:xfrm>
            <a:prstGeom prst="rect">
              <a:avLst/>
            </a:prstGeom>
            <a:solidFill>
              <a:srgbClr val="91B9F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5" name="Rectangle 83"/>
            <p:cNvSpPr>
              <a:spLocks noChangeArrowheads="1"/>
            </p:cNvSpPr>
            <p:nvPr/>
          </p:nvSpPr>
          <p:spPr bwMode="auto">
            <a:xfrm>
              <a:off x="2407" y="2325"/>
              <a:ext cx="412" cy="26"/>
            </a:xfrm>
            <a:prstGeom prst="rect">
              <a:avLst/>
            </a:prstGeom>
            <a:solidFill>
              <a:srgbClr val="8FB7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6" name="Rectangle 84"/>
            <p:cNvSpPr>
              <a:spLocks noChangeArrowheads="1"/>
            </p:cNvSpPr>
            <p:nvPr/>
          </p:nvSpPr>
          <p:spPr bwMode="auto">
            <a:xfrm>
              <a:off x="2407" y="2351"/>
              <a:ext cx="412" cy="26"/>
            </a:xfrm>
            <a:prstGeom prst="rect">
              <a:avLst/>
            </a:prstGeom>
            <a:solidFill>
              <a:srgbClr val="8DB5F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7" name="Rectangle 85"/>
            <p:cNvSpPr>
              <a:spLocks noChangeArrowheads="1"/>
            </p:cNvSpPr>
            <p:nvPr/>
          </p:nvSpPr>
          <p:spPr bwMode="auto">
            <a:xfrm>
              <a:off x="2407" y="2377"/>
              <a:ext cx="412" cy="16"/>
            </a:xfrm>
            <a:prstGeom prst="rect">
              <a:avLst/>
            </a:prstGeom>
            <a:solidFill>
              <a:srgbClr val="8CB4F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8" name="Rectangle 86"/>
            <p:cNvSpPr>
              <a:spLocks noChangeArrowheads="1"/>
            </p:cNvSpPr>
            <p:nvPr/>
          </p:nvSpPr>
          <p:spPr bwMode="auto">
            <a:xfrm>
              <a:off x="2407" y="2393"/>
              <a:ext cx="412" cy="21"/>
            </a:xfrm>
            <a:prstGeom prst="rect">
              <a:avLst/>
            </a:prstGeom>
            <a:solidFill>
              <a:srgbClr val="8AB2F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8999" name="Rectangle 87"/>
            <p:cNvSpPr>
              <a:spLocks noChangeArrowheads="1"/>
            </p:cNvSpPr>
            <p:nvPr/>
          </p:nvSpPr>
          <p:spPr bwMode="auto">
            <a:xfrm>
              <a:off x="2407" y="2414"/>
              <a:ext cx="412" cy="21"/>
            </a:xfrm>
            <a:prstGeom prst="rect">
              <a:avLst/>
            </a:prstGeom>
            <a:solidFill>
              <a:srgbClr val="88B1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0" name="Rectangle 88"/>
            <p:cNvSpPr>
              <a:spLocks noChangeArrowheads="1"/>
            </p:cNvSpPr>
            <p:nvPr/>
          </p:nvSpPr>
          <p:spPr bwMode="auto">
            <a:xfrm>
              <a:off x="2407" y="2435"/>
              <a:ext cx="412" cy="26"/>
            </a:xfrm>
            <a:prstGeom prst="rect">
              <a:avLst/>
            </a:prstGeom>
            <a:solidFill>
              <a:srgbClr val="86B0F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1" name="Rectangle 89"/>
            <p:cNvSpPr>
              <a:spLocks noChangeArrowheads="1"/>
            </p:cNvSpPr>
            <p:nvPr/>
          </p:nvSpPr>
          <p:spPr bwMode="auto">
            <a:xfrm>
              <a:off x="2407" y="2461"/>
              <a:ext cx="412" cy="21"/>
            </a:xfrm>
            <a:prstGeom prst="rect">
              <a:avLst/>
            </a:prstGeom>
            <a:solidFill>
              <a:srgbClr val="84AE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2" name="Rectangle 90"/>
            <p:cNvSpPr>
              <a:spLocks noChangeArrowheads="1"/>
            </p:cNvSpPr>
            <p:nvPr/>
          </p:nvSpPr>
          <p:spPr bwMode="auto">
            <a:xfrm>
              <a:off x="2407" y="2482"/>
              <a:ext cx="412" cy="15"/>
            </a:xfrm>
            <a:prstGeom prst="rect">
              <a:avLst/>
            </a:prstGeom>
            <a:solidFill>
              <a:srgbClr val="83AD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3" name="Rectangle 91"/>
            <p:cNvSpPr>
              <a:spLocks noChangeArrowheads="1"/>
            </p:cNvSpPr>
            <p:nvPr/>
          </p:nvSpPr>
          <p:spPr bwMode="auto">
            <a:xfrm>
              <a:off x="2407" y="2497"/>
              <a:ext cx="412" cy="21"/>
            </a:xfrm>
            <a:prstGeom prst="rect">
              <a:avLst/>
            </a:prstGeom>
            <a:solidFill>
              <a:srgbClr val="81AB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4" name="Rectangle 92"/>
            <p:cNvSpPr>
              <a:spLocks noChangeArrowheads="1"/>
            </p:cNvSpPr>
            <p:nvPr/>
          </p:nvSpPr>
          <p:spPr bwMode="auto">
            <a:xfrm>
              <a:off x="2407" y="2518"/>
              <a:ext cx="412" cy="21"/>
            </a:xfrm>
            <a:prstGeom prst="rect">
              <a:avLst/>
            </a:prstGeom>
            <a:solidFill>
              <a:srgbClr val="7FAAE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5" name="Rectangle 93"/>
            <p:cNvSpPr>
              <a:spLocks noChangeArrowheads="1"/>
            </p:cNvSpPr>
            <p:nvPr/>
          </p:nvSpPr>
          <p:spPr bwMode="auto">
            <a:xfrm>
              <a:off x="2407" y="2539"/>
              <a:ext cx="412" cy="21"/>
            </a:xfrm>
            <a:prstGeom prst="rect">
              <a:avLst/>
            </a:prstGeom>
            <a:solidFill>
              <a:srgbClr val="7DA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6" name="Rectangle 94"/>
            <p:cNvSpPr>
              <a:spLocks noChangeArrowheads="1"/>
            </p:cNvSpPr>
            <p:nvPr/>
          </p:nvSpPr>
          <p:spPr bwMode="auto">
            <a:xfrm>
              <a:off x="2407" y="2560"/>
              <a:ext cx="412" cy="21"/>
            </a:xfrm>
            <a:prstGeom prst="rect">
              <a:avLst/>
            </a:prstGeom>
            <a:solidFill>
              <a:srgbClr val="7BA7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7" name="Rectangle 95"/>
            <p:cNvSpPr>
              <a:spLocks noChangeArrowheads="1"/>
            </p:cNvSpPr>
            <p:nvPr/>
          </p:nvSpPr>
          <p:spPr bwMode="auto">
            <a:xfrm>
              <a:off x="2407" y="2581"/>
              <a:ext cx="412" cy="26"/>
            </a:xfrm>
            <a:prstGeom prst="rect">
              <a:avLst/>
            </a:prstGeom>
            <a:solidFill>
              <a:srgbClr val="79A5E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8" name="Rectangle 96"/>
            <p:cNvSpPr>
              <a:spLocks noChangeArrowheads="1"/>
            </p:cNvSpPr>
            <p:nvPr/>
          </p:nvSpPr>
          <p:spPr bwMode="auto">
            <a:xfrm>
              <a:off x="2407" y="2607"/>
              <a:ext cx="412" cy="21"/>
            </a:xfrm>
            <a:prstGeom prst="rect">
              <a:avLst/>
            </a:prstGeom>
            <a:solidFill>
              <a:srgbClr val="77A3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09" name="Rectangle 97"/>
            <p:cNvSpPr>
              <a:spLocks noChangeArrowheads="1"/>
            </p:cNvSpPr>
            <p:nvPr/>
          </p:nvSpPr>
          <p:spPr bwMode="auto">
            <a:xfrm>
              <a:off x="2407" y="2628"/>
              <a:ext cx="412" cy="15"/>
            </a:xfrm>
            <a:prstGeom prst="rect">
              <a:avLst/>
            </a:prstGeom>
            <a:solidFill>
              <a:srgbClr val="75A2E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0" name="Rectangle 98"/>
            <p:cNvSpPr>
              <a:spLocks noChangeArrowheads="1"/>
            </p:cNvSpPr>
            <p:nvPr/>
          </p:nvSpPr>
          <p:spPr bwMode="auto">
            <a:xfrm>
              <a:off x="2407" y="2643"/>
              <a:ext cx="412" cy="16"/>
            </a:xfrm>
            <a:prstGeom prst="rect">
              <a:avLst/>
            </a:prstGeom>
            <a:solidFill>
              <a:srgbClr val="74A0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1" name="Rectangle 99"/>
            <p:cNvSpPr>
              <a:spLocks noChangeArrowheads="1"/>
            </p:cNvSpPr>
            <p:nvPr/>
          </p:nvSpPr>
          <p:spPr bwMode="auto">
            <a:xfrm>
              <a:off x="2407" y="2659"/>
              <a:ext cx="412" cy="16"/>
            </a:xfrm>
            <a:prstGeom prst="rect">
              <a:avLst/>
            </a:prstGeom>
            <a:solidFill>
              <a:srgbClr val="729FE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2" name="Rectangle 100"/>
            <p:cNvSpPr>
              <a:spLocks noChangeArrowheads="1"/>
            </p:cNvSpPr>
            <p:nvPr/>
          </p:nvSpPr>
          <p:spPr bwMode="auto">
            <a:xfrm>
              <a:off x="2407" y="2675"/>
              <a:ext cx="412" cy="15"/>
            </a:xfrm>
            <a:prstGeom prst="rect">
              <a:avLst/>
            </a:prstGeom>
            <a:solidFill>
              <a:srgbClr val="709E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3" name="Rectangle 101"/>
            <p:cNvSpPr>
              <a:spLocks noChangeArrowheads="1"/>
            </p:cNvSpPr>
            <p:nvPr/>
          </p:nvSpPr>
          <p:spPr bwMode="auto">
            <a:xfrm>
              <a:off x="2407" y="2690"/>
              <a:ext cx="412" cy="21"/>
            </a:xfrm>
            <a:prstGeom prst="rect">
              <a:avLst/>
            </a:prstGeom>
            <a:solidFill>
              <a:srgbClr val="6E9DE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4" name="Rectangle 102"/>
            <p:cNvSpPr>
              <a:spLocks noChangeArrowheads="1"/>
            </p:cNvSpPr>
            <p:nvPr/>
          </p:nvSpPr>
          <p:spPr bwMode="auto">
            <a:xfrm>
              <a:off x="2407" y="2711"/>
              <a:ext cx="412" cy="16"/>
            </a:xfrm>
            <a:prstGeom prst="rect">
              <a:avLst/>
            </a:prstGeom>
            <a:solidFill>
              <a:srgbClr val="6C9B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5" name="Rectangle 103"/>
            <p:cNvSpPr>
              <a:spLocks noChangeArrowheads="1"/>
            </p:cNvSpPr>
            <p:nvPr/>
          </p:nvSpPr>
          <p:spPr bwMode="auto">
            <a:xfrm>
              <a:off x="2407" y="2727"/>
              <a:ext cx="412" cy="21"/>
            </a:xfrm>
            <a:prstGeom prst="rect">
              <a:avLst/>
            </a:prstGeom>
            <a:solidFill>
              <a:srgbClr val="6A9A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6" name="Rectangle 104"/>
            <p:cNvSpPr>
              <a:spLocks noChangeArrowheads="1"/>
            </p:cNvSpPr>
            <p:nvPr/>
          </p:nvSpPr>
          <p:spPr bwMode="auto">
            <a:xfrm>
              <a:off x="2407" y="2748"/>
              <a:ext cx="412" cy="15"/>
            </a:xfrm>
            <a:prstGeom prst="rect">
              <a:avLst/>
            </a:prstGeom>
            <a:solidFill>
              <a:srgbClr val="6899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7" name="Rectangle 105"/>
            <p:cNvSpPr>
              <a:spLocks noChangeArrowheads="1"/>
            </p:cNvSpPr>
            <p:nvPr/>
          </p:nvSpPr>
          <p:spPr bwMode="auto">
            <a:xfrm>
              <a:off x="2407" y="2763"/>
              <a:ext cx="412" cy="16"/>
            </a:xfrm>
            <a:prstGeom prst="rect">
              <a:avLst/>
            </a:prstGeom>
            <a:solidFill>
              <a:srgbClr val="6697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8" name="Rectangle 106"/>
            <p:cNvSpPr>
              <a:spLocks noChangeArrowheads="1"/>
            </p:cNvSpPr>
            <p:nvPr/>
          </p:nvSpPr>
          <p:spPr bwMode="auto">
            <a:xfrm>
              <a:off x="2407" y="2779"/>
              <a:ext cx="412" cy="21"/>
            </a:xfrm>
            <a:prstGeom prst="rect">
              <a:avLst/>
            </a:prstGeom>
            <a:solidFill>
              <a:srgbClr val="6496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19" name="Rectangle 107"/>
            <p:cNvSpPr>
              <a:spLocks noChangeArrowheads="1"/>
            </p:cNvSpPr>
            <p:nvPr/>
          </p:nvSpPr>
          <p:spPr bwMode="auto">
            <a:xfrm>
              <a:off x="2407" y="2800"/>
              <a:ext cx="412" cy="15"/>
            </a:xfrm>
            <a:prstGeom prst="rect">
              <a:avLst/>
            </a:prstGeom>
            <a:solidFill>
              <a:srgbClr val="6295D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0" name="Rectangle 108"/>
            <p:cNvSpPr>
              <a:spLocks noChangeArrowheads="1"/>
            </p:cNvSpPr>
            <p:nvPr/>
          </p:nvSpPr>
          <p:spPr bwMode="auto">
            <a:xfrm>
              <a:off x="2407" y="2815"/>
              <a:ext cx="412" cy="16"/>
            </a:xfrm>
            <a:prstGeom prst="rect">
              <a:avLst/>
            </a:prstGeom>
            <a:solidFill>
              <a:srgbClr val="6093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1" name="Rectangle 109"/>
            <p:cNvSpPr>
              <a:spLocks noChangeArrowheads="1"/>
            </p:cNvSpPr>
            <p:nvPr/>
          </p:nvSpPr>
          <p:spPr bwMode="auto">
            <a:xfrm>
              <a:off x="2407" y="2831"/>
              <a:ext cx="412" cy="16"/>
            </a:xfrm>
            <a:prstGeom prst="rect">
              <a:avLst/>
            </a:prstGeom>
            <a:solidFill>
              <a:srgbClr val="5E92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2" name="Rectangle 110"/>
            <p:cNvSpPr>
              <a:spLocks noChangeArrowheads="1"/>
            </p:cNvSpPr>
            <p:nvPr/>
          </p:nvSpPr>
          <p:spPr bwMode="auto">
            <a:xfrm>
              <a:off x="2407" y="2847"/>
              <a:ext cx="412" cy="15"/>
            </a:xfrm>
            <a:prstGeom prst="rect">
              <a:avLst/>
            </a:prstGeom>
            <a:solidFill>
              <a:srgbClr val="5C90D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3" name="Rectangle 111"/>
            <p:cNvSpPr>
              <a:spLocks noChangeArrowheads="1"/>
            </p:cNvSpPr>
            <p:nvPr/>
          </p:nvSpPr>
          <p:spPr bwMode="auto">
            <a:xfrm>
              <a:off x="2407" y="2862"/>
              <a:ext cx="412" cy="11"/>
            </a:xfrm>
            <a:prstGeom prst="rect">
              <a:avLst/>
            </a:prstGeom>
            <a:solidFill>
              <a:srgbClr val="5A8FD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4" name="Rectangle 112"/>
            <p:cNvSpPr>
              <a:spLocks noChangeArrowheads="1"/>
            </p:cNvSpPr>
            <p:nvPr/>
          </p:nvSpPr>
          <p:spPr bwMode="auto">
            <a:xfrm>
              <a:off x="2407" y="2873"/>
              <a:ext cx="412" cy="16"/>
            </a:xfrm>
            <a:prstGeom prst="rect">
              <a:avLst/>
            </a:prstGeom>
            <a:solidFill>
              <a:srgbClr val="588E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5" name="Rectangle 113"/>
            <p:cNvSpPr>
              <a:spLocks noChangeArrowheads="1"/>
            </p:cNvSpPr>
            <p:nvPr/>
          </p:nvSpPr>
          <p:spPr bwMode="auto">
            <a:xfrm>
              <a:off x="2407" y="2889"/>
              <a:ext cx="412" cy="10"/>
            </a:xfrm>
            <a:prstGeom prst="rect">
              <a:avLst/>
            </a:prstGeom>
            <a:solidFill>
              <a:srgbClr val="568D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6" name="Rectangle 114"/>
            <p:cNvSpPr>
              <a:spLocks noChangeArrowheads="1"/>
            </p:cNvSpPr>
            <p:nvPr/>
          </p:nvSpPr>
          <p:spPr bwMode="auto">
            <a:xfrm>
              <a:off x="2407" y="2899"/>
              <a:ext cx="412" cy="16"/>
            </a:xfrm>
            <a:prstGeom prst="rect">
              <a:avLst/>
            </a:prstGeom>
            <a:solidFill>
              <a:srgbClr val="548CD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7" name="Rectangle 115"/>
            <p:cNvSpPr>
              <a:spLocks noChangeArrowheads="1"/>
            </p:cNvSpPr>
            <p:nvPr/>
          </p:nvSpPr>
          <p:spPr bwMode="auto">
            <a:xfrm>
              <a:off x="2407" y="2915"/>
              <a:ext cx="412" cy="10"/>
            </a:xfrm>
            <a:prstGeom prst="rect">
              <a:avLst/>
            </a:prstGeom>
            <a:solidFill>
              <a:srgbClr val="528A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8" name="Rectangle 116"/>
            <p:cNvSpPr>
              <a:spLocks noChangeArrowheads="1"/>
            </p:cNvSpPr>
            <p:nvPr/>
          </p:nvSpPr>
          <p:spPr bwMode="auto">
            <a:xfrm>
              <a:off x="2407" y="2925"/>
              <a:ext cx="412" cy="16"/>
            </a:xfrm>
            <a:prstGeom prst="rect">
              <a:avLst/>
            </a:prstGeom>
            <a:solidFill>
              <a:srgbClr val="5089D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29" name="Rectangle 117"/>
            <p:cNvSpPr>
              <a:spLocks noChangeArrowheads="1"/>
            </p:cNvSpPr>
            <p:nvPr/>
          </p:nvSpPr>
          <p:spPr bwMode="auto">
            <a:xfrm>
              <a:off x="2407" y="2941"/>
              <a:ext cx="412" cy="10"/>
            </a:xfrm>
            <a:prstGeom prst="rect">
              <a:avLst/>
            </a:prstGeom>
            <a:solidFill>
              <a:srgbClr val="4E88D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0" name="Rectangle 118"/>
            <p:cNvSpPr>
              <a:spLocks noChangeArrowheads="1"/>
            </p:cNvSpPr>
            <p:nvPr/>
          </p:nvSpPr>
          <p:spPr bwMode="auto">
            <a:xfrm>
              <a:off x="2407" y="2951"/>
              <a:ext cx="412" cy="11"/>
            </a:xfrm>
            <a:prstGeom prst="rect">
              <a:avLst/>
            </a:prstGeom>
            <a:solidFill>
              <a:srgbClr val="4C87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1" name="Rectangle 119"/>
            <p:cNvSpPr>
              <a:spLocks noChangeArrowheads="1"/>
            </p:cNvSpPr>
            <p:nvPr/>
          </p:nvSpPr>
          <p:spPr bwMode="auto">
            <a:xfrm>
              <a:off x="2407" y="2962"/>
              <a:ext cx="412" cy="10"/>
            </a:xfrm>
            <a:prstGeom prst="rect">
              <a:avLst/>
            </a:prstGeom>
            <a:solidFill>
              <a:srgbClr val="4A86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2" name="Rectangle 120"/>
            <p:cNvSpPr>
              <a:spLocks noChangeArrowheads="1"/>
            </p:cNvSpPr>
            <p:nvPr/>
          </p:nvSpPr>
          <p:spPr bwMode="auto">
            <a:xfrm>
              <a:off x="2407" y="2972"/>
              <a:ext cx="412" cy="10"/>
            </a:xfrm>
            <a:prstGeom prst="rect">
              <a:avLst/>
            </a:prstGeom>
            <a:solidFill>
              <a:srgbClr val="4885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3" name="Rectangle 121"/>
            <p:cNvSpPr>
              <a:spLocks noChangeArrowheads="1"/>
            </p:cNvSpPr>
            <p:nvPr/>
          </p:nvSpPr>
          <p:spPr bwMode="auto">
            <a:xfrm>
              <a:off x="2407" y="2982"/>
              <a:ext cx="412" cy="11"/>
            </a:xfrm>
            <a:prstGeom prst="rect">
              <a:avLst/>
            </a:prstGeom>
            <a:solidFill>
              <a:srgbClr val="4684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4" name="Rectangle 122"/>
            <p:cNvSpPr>
              <a:spLocks noChangeArrowheads="1"/>
            </p:cNvSpPr>
            <p:nvPr/>
          </p:nvSpPr>
          <p:spPr bwMode="auto">
            <a:xfrm>
              <a:off x="2407" y="2993"/>
              <a:ext cx="412" cy="10"/>
            </a:xfrm>
            <a:prstGeom prst="rect">
              <a:avLst/>
            </a:prstGeom>
            <a:solidFill>
              <a:srgbClr val="4483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5" name="Rectangle 123"/>
            <p:cNvSpPr>
              <a:spLocks noChangeArrowheads="1"/>
            </p:cNvSpPr>
            <p:nvPr/>
          </p:nvSpPr>
          <p:spPr bwMode="auto">
            <a:xfrm>
              <a:off x="2407" y="3003"/>
              <a:ext cx="412" cy="11"/>
            </a:xfrm>
            <a:prstGeom prst="rect">
              <a:avLst/>
            </a:prstGeom>
            <a:solidFill>
              <a:srgbClr val="4282C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6" name="Rectangle 124"/>
            <p:cNvSpPr>
              <a:spLocks noChangeArrowheads="1"/>
            </p:cNvSpPr>
            <p:nvPr/>
          </p:nvSpPr>
          <p:spPr bwMode="auto">
            <a:xfrm>
              <a:off x="2407" y="3014"/>
              <a:ext cx="412" cy="10"/>
            </a:xfrm>
            <a:prstGeom prst="rect">
              <a:avLst/>
            </a:prstGeom>
            <a:solidFill>
              <a:srgbClr val="4080C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7" name="Rectangle 125"/>
            <p:cNvSpPr>
              <a:spLocks noChangeArrowheads="1"/>
            </p:cNvSpPr>
            <p:nvPr/>
          </p:nvSpPr>
          <p:spPr bwMode="auto">
            <a:xfrm>
              <a:off x="2407" y="2174"/>
              <a:ext cx="412" cy="849"/>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8" name="Rectangle 126"/>
            <p:cNvSpPr>
              <a:spLocks noChangeArrowheads="1"/>
            </p:cNvSpPr>
            <p:nvPr/>
          </p:nvSpPr>
          <p:spPr bwMode="auto">
            <a:xfrm>
              <a:off x="3426" y="2038"/>
              <a:ext cx="407" cy="21"/>
            </a:xfrm>
            <a:prstGeom prst="rect">
              <a:avLst/>
            </a:prstGeom>
            <a:solidFill>
              <a:srgbClr val="9BC1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39" name="Rectangle 127"/>
            <p:cNvSpPr>
              <a:spLocks noChangeArrowheads="1"/>
            </p:cNvSpPr>
            <p:nvPr/>
          </p:nvSpPr>
          <p:spPr bwMode="auto">
            <a:xfrm>
              <a:off x="3426" y="2059"/>
              <a:ext cx="407" cy="31"/>
            </a:xfrm>
            <a:prstGeom prst="rect">
              <a:avLst/>
            </a:prstGeom>
            <a:solidFill>
              <a:srgbClr val="99C0F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0" name="Rectangle 128"/>
            <p:cNvSpPr>
              <a:spLocks noChangeArrowheads="1"/>
            </p:cNvSpPr>
            <p:nvPr/>
          </p:nvSpPr>
          <p:spPr bwMode="auto">
            <a:xfrm>
              <a:off x="3426" y="2090"/>
              <a:ext cx="407" cy="32"/>
            </a:xfrm>
            <a:prstGeom prst="rect">
              <a:avLst/>
            </a:prstGeom>
            <a:solidFill>
              <a:srgbClr val="97BE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1" name="Rectangle 129"/>
            <p:cNvSpPr>
              <a:spLocks noChangeArrowheads="1"/>
            </p:cNvSpPr>
            <p:nvPr/>
          </p:nvSpPr>
          <p:spPr bwMode="auto">
            <a:xfrm>
              <a:off x="3426" y="2122"/>
              <a:ext cx="407" cy="31"/>
            </a:xfrm>
            <a:prstGeom prst="rect">
              <a:avLst/>
            </a:prstGeom>
            <a:solidFill>
              <a:srgbClr val="95BCF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2" name="Rectangle 130"/>
            <p:cNvSpPr>
              <a:spLocks noChangeArrowheads="1"/>
            </p:cNvSpPr>
            <p:nvPr/>
          </p:nvSpPr>
          <p:spPr bwMode="auto">
            <a:xfrm>
              <a:off x="3426" y="2153"/>
              <a:ext cx="407" cy="31"/>
            </a:xfrm>
            <a:prstGeom prst="rect">
              <a:avLst/>
            </a:prstGeom>
            <a:solidFill>
              <a:srgbClr val="93BAF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3" name="Rectangle 131"/>
            <p:cNvSpPr>
              <a:spLocks noChangeArrowheads="1"/>
            </p:cNvSpPr>
            <p:nvPr/>
          </p:nvSpPr>
          <p:spPr bwMode="auto">
            <a:xfrm>
              <a:off x="3426" y="2184"/>
              <a:ext cx="407" cy="26"/>
            </a:xfrm>
            <a:prstGeom prst="rect">
              <a:avLst/>
            </a:prstGeom>
            <a:solidFill>
              <a:srgbClr val="91B9F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4" name="Rectangle 132"/>
            <p:cNvSpPr>
              <a:spLocks noChangeArrowheads="1"/>
            </p:cNvSpPr>
            <p:nvPr/>
          </p:nvSpPr>
          <p:spPr bwMode="auto">
            <a:xfrm>
              <a:off x="3426" y="2210"/>
              <a:ext cx="407" cy="21"/>
            </a:xfrm>
            <a:prstGeom prst="rect">
              <a:avLst/>
            </a:prstGeom>
            <a:solidFill>
              <a:srgbClr val="90B7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5" name="Rectangle 133"/>
            <p:cNvSpPr>
              <a:spLocks noChangeArrowheads="1"/>
            </p:cNvSpPr>
            <p:nvPr/>
          </p:nvSpPr>
          <p:spPr bwMode="auto">
            <a:xfrm>
              <a:off x="3426" y="2231"/>
              <a:ext cx="407" cy="31"/>
            </a:xfrm>
            <a:prstGeom prst="rect">
              <a:avLst/>
            </a:prstGeom>
            <a:solidFill>
              <a:srgbClr val="8EB6F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6" name="Rectangle 134"/>
            <p:cNvSpPr>
              <a:spLocks noChangeArrowheads="1"/>
            </p:cNvSpPr>
            <p:nvPr/>
          </p:nvSpPr>
          <p:spPr bwMode="auto">
            <a:xfrm>
              <a:off x="3426" y="2262"/>
              <a:ext cx="407" cy="27"/>
            </a:xfrm>
            <a:prstGeom prst="rect">
              <a:avLst/>
            </a:prstGeom>
            <a:solidFill>
              <a:srgbClr val="8CB4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7" name="Rectangle 135"/>
            <p:cNvSpPr>
              <a:spLocks noChangeArrowheads="1"/>
            </p:cNvSpPr>
            <p:nvPr/>
          </p:nvSpPr>
          <p:spPr bwMode="auto">
            <a:xfrm>
              <a:off x="3426" y="2289"/>
              <a:ext cx="407" cy="26"/>
            </a:xfrm>
            <a:prstGeom prst="rect">
              <a:avLst/>
            </a:prstGeom>
            <a:solidFill>
              <a:srgbClr val="8AB3F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8" name="Rectangle 136"/>
            <p:cNvSpPr>
              <a:spLocks noChangeArrowheads="1"/>
            </p:cNvSpPr>
            <p:nvPr/>
          </p:nvSpPr>
          <p:spPr bwMode="auto">
            <a:xfrm>
              <a:off x="3426" y="2315"/>
              <a:ext cx="407" cy="26"/>
            </a:xfrm>
            <a:prstGeom prst="rect">
              <a:avLst/>
            </a:prstGeom>
            <a:solidFill>
              <a:srgbClr val="88B1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49" name="Rectangle 137"/>
            <p:cNvSpPr>
              <a:spLocks noChangeArrowheads="1"/>
            </p:cNvSpPr>
            <p:nvPr/>
          </p:nvSpPr>
          <p:spPr bwMode="auto">
            <a:xfrm>
              <a:off x="3426" y="2341"/>
              <a:ext cx="407" cy="31"/>
            </a:xfrm>
            <a:prstGeom prst="rect">
              <a:avLst/>
            </a:prstGeom>
            <a:solidFill>
              <a:srgbClr val="86B0F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0" name="Rectangle 138"/>
            <p:cNvSpPr>
              <a:spLocks noChangeArrowheads="1"/>
            </p:cNvSpPr>
            <p:nvPr/>
          </p:nvSpPr>
          <p:spPr bwMode="auto">
            <a:xfrm>
              <a:off x="3426" y="2372"/>
              <a:ext cx="407" cy="26"/>
            </a:xfrm>
            <a:prstGeom prst="rect">
              <a:avLst/>
            </a:prstGeom>
            <a:solidFill>
              <a:srgbClr val="84AE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1" name="Rectangle 139"/>
            <p:cNvSpPr>
              <a:spLocks noChangeArrowheads="1"/>
            </p:cNvSpPr>
            <p:nvPr/>
          </p:nvSpPr>
          <p:spPr bwMode="auto">
            <a:xfrm>
              <a:off x="3426" y="2398"/>
              <a:ext cx="407" cy="26"/>
            </a:xfrm>
            <a:prstGeom prst="rect">
              <a:avLst/>
            </a:prstGeom>
            <a:solidFill>
              <a:srgbClr val="82AC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2" name="Rectangle 140"/>
            <p:cNvSpPr>
              <a:spLocks noChangeArrowheads="1"/>
            </p:cNvSpPr>
            <p:nvPr/>
          </p:nvSpPr>
          <p:spPr bwMode="auto">
            <a:xfrm>
              <a:off x="3426" y="2424"/>
              <a:ext cx="407" cy="21"/>
            </a:xfrm>
            <a:prstGeom prst="rect">
              <a:avLst/>
            </a:prstGeom>
            <a:solidFill>
              <a:srgbClr val="80ABE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3" name="Rectangle 141"/>
            <p:cNvSpPr>
              <a:spLocks noChangeArrowheads="1"/>
            </p:cNvSpPr>
            <p:nvPr/>
          </p:nvSpPr>
          <p:spPr bwMode="auto">
            <a:xfrm>
              <a:off x="3426" y="2445"/>
              <a:ext cx="407" cy="21"/>
            </a:xfrm>
            <a:prstGeom prst="rect">
              <a:avLst/>
            </a:prstGeom>
            <a:solidFill>
              <a:srgbClr val="7FA9E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4" name="Rectangle 142"/>
            <p:cNvSpPr>
              <a:spLocks noChangeArrowheads="1"/>
            </p:cNvSpPr>
            <p:nvPr/>
          </p:nvSpPr>
          <p:spPr bwMode="auto">
            <a:xfrm>
              <a:off x="3426" y="2466"/>
              <a:ext cx="407" cy="21"/>
            </a:xfrm>
            <a:prstGeom prst="rect">
              <a:avLst/>
            </a:prstGeom>
            <a:solidFill>
              <a:srgbClr val="7DA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5" name="Rectangle 143"/>
            <p:cNvSpPr>
              <a:spLocks noChangeArrowheads="1"/>
            </p:cNvSpPr>
            <p:nvPr/>
          </p:nvSpPr>
          <p:spPr bwMode="auto">
            <a:xfrm>
              <a:off x="3426" y="2487"/>
              <a:ext cx="407" cy="21"/>
            </a:xfrm>
            <a:prstGeom prst="rect">
              <a:avLst/>
            </a:prstGeom>
            <a:solidFill>
              <a:srgbClr val="7BA7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6" name="Rectangle 144"/>
            <p:cNvSpPr>
              <a:spLocks noChangeArrowheads="1"/>
            </p:cNvSpPr>
            <p:nvPr/>
          </p:nvSpPr>
          <p:spPr bwMode="auto">
            <a:xfrm>
              <a:off x="3426" y="2508"/>
              <a:ext cx="407" cy="15"/>
            </a:xfrm>
            <a:prstGeom prst="rect">
              <a:avLst/>
            </a:prstGeom>
            <a:solidFill>
              <a:srgbClr val="7AA5E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7" name="Rectangle 145"/>
            <p:cNvSpPr>
              <a:spLocks noChangeArrowheads="1"/>
            </p:cNvSpPr>
            <p:nvPr/>
          </p:nvSpPr>
          <p:spPr bwMode="auto">
            <a:xfrm>
              <a:off x="3426" y="2523"/>
              <a:ext cx="407" cy="26"/>
            </a:xfrm>
            <a:prstGeom prst="rect">
              <a:avLst/>
            </a:prstGeom>
            <a:solidFill>
              <a:srgbClr val="78A4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8" name="Rectangle 146"/>
            <p:cNvSpPr>
              <a:spLocks noChangeArrowheads="1"/>
            </p:cNvSpPr>
            <p:nvPr/>
          </p:nvSpPr>
          <p:spPr bwMode="auto">
            <a:xfrm>
              <a:off x="3426" y="2549"/>
              <a:ext cx="407" cy="21"/>
            </a:xfrm>
            <a:prstGeom prst="rect">
              <a:avLst/>
            </a:prstGeom>
            <a:solidFill>
              <a:srgbClr val="76A3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59" name="Rectangle 147"/>
            <p:cNvSpPr>
              <a:spLocks noChangeArrowheads="1"/>
            </p:cNvSpPr>
            <p:nvPr/>
          </p:nvSpPr>
          <p:spPr bwMode="auto">
            <a:xfrm>
              <a:off x="3426" y="2570"/>
              <a:ext cx="407" cy="16"/>
            </a:xfrm>
            <a:prstGeom prst="rect">
              <a:avLst/>
            </a:prstGeom>
            <a:solidFill>
              <a:srgbClr val="75A1E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0" name="Rectangle 148"/>
            <p:cNvSpPr>
              <a:spLocks noChangeArrowheads="1"/>
            </p:cNvSpPr>
            <p:nvPr/>
          </p:nvSpPr>
          <p:spPr bwMode="auto">
            <a:xfrm>
              <a:off x="3426" y="2586"/>
              <a:ext cx="407" cy="21"/>
            </a:xfrm>
            <a:prstGeom prst="rect">
              <a:avLst/>
            </a:prstGeom>
            <a:solidFill>
              <a:srgbClr val="73A0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1" name="Rectangle 149"/>
            <p:cNvSpPr>
              <a:spLocks noChangeArrowheads="1"/>
            </p:cNvSpPr>
            <p:nvPr/>
          </p:nvSpPr>
          <p:spPr bwMode="auto">
            <a:xfrm>
              <a:off x="3426" y="2607"/>
              <a:ext cx="407" cy="21"/>
            </a:xfrm>
            <a:prstGeom prst="rect">
              <a:avLst/>
            </a:prstGeom>
            <a:solidFill>
              <a:srgbClr val="719FE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2" name="Rectangle 150"/>
            <p:cNvSpPr>
              <a:spLocks noChangeArrowheads="1"/>
            </p:cNvSpPr>
            <p:nvPr/>
          </p:nvSpPr>
          <p:spPr bwMode="auto">
            <a:xfrm>
              <a:off x="3426" y="2628"/>
              <a:ext cx="407" cy="21"/>
            </a:xfrm>
            <a:prstGeom prst="rect">
              <a:avLst/>
            </a:prstGeom>
            <a:solidFill>
              <a:srgbClr val="6F9EE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3" name="Rectangle 151"/>
            <p:cNvSpPr>
              <a:spLocks noChangeArrowheads="1"/>
            </p:cNvSpPr>
            <p:nvPr/>
          </p:nvSpPr>
          <p:spPr bwMode="auto">
            <a:xfrm>
              <a:off x="3426" y="2649"/>
              <a:ext cx="407" cy="20"/>
            </a:xfrm>
            <a:prstGeom prst="rect">
              <a:avLst/>
            </a:prstGeom>
            <a:solidFill>
              <a:srgbClr val="6D9C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4" name="Rectangle 152"/>
            <p:cNvSpPr>
              <a:spLocks noChangeArrowheads="1"/>
            </p:cNvSpPr>
            <p:nvPr/>
          </p:nvSpPr>
          <p:spPr bwMode="auto">
            <a:xfrm>
              <a:off x="3426" y="2669"/>
              <a:ext cx="407" cy="21"/>
            </a:xfrm>
            <a:prstGeom prst="rect">
              <a:avLst/>
            </a:prstGeom>
            <a:solidFill>
              <a:srgbClr val="6B9B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5" name="Rectangle 153"/>
            <p:cNvSpPr>
              <a:spLocks noChangeArrowheads="1"/>
            </p:cNvSpPr>
            <p:nvPr/>
          </p:nvSpPr>
          <p:spPr bwMode="auto">
            <a:xfrm>
              <a:off x="3426" y="2690"/>
              <a:ext cx="407" cy="21"/>
            </a:xfrm>
            <a:prstGeom prst="rect">
              <a:avLst/>
            </a:prstGeom>
            <a:solidFill>
              <a:srgbClr val="699AD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6" name="Rectangle 154"/>
            <p:cNvSpPr>
              <a:spLocks noChangeArrowheads="1"/>
            </p:cNvSpPr>
            <p:nvPr/>
          </p:nvSpPr>
          <p:spPr bwMode="auto">
            <a:xfrm>
              <a:off x="3426" y="2711"/>
              <a:ext cx="407" cy="21"/>
            </a:xfrm>
            <a:prstGeom prst="rect">
              <a:avLst/>
            </a:prstGeom>
            <a:solidFill>
              <a:srgbClr val="6798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7" name="Rectangle 155"/>
            <p:cNvSpPr>
              <a:spLocks noChangeArrowheads="1"/>
            </p:cNvSpPr>
            <p:nvPr/>
          </p:nvSpPr>
          <p:spPr bwMode="auto">
            <a:xfrm>
              <a:off x="3426" y="2732"/>
              <a:ext cx="407" cy="21"/>
            </a:xfrm>
            <a:prstGeom prst="rect">
              <a:avLst/>
            </a:prstGeom>
            <a:solidFill>
              <a:srgbClr val="6597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8" name="Rectangle 156"/>
            <p:cNvSpPr>
              <a:spLocks noChangeArrowheads="1"/>
            </p:cNvSpPr>
            <p:nvPr/>
          </p:nvSpPr>
          <p:spPr bwMode="auto">
            <a:xfrm>
              <a:off x="3426" y="2753"/>
              <a:ext cx="407" cy="21"/>
            </a:xfrm>
            <a:prstGeom prst="rect">
              <a:avLst/>
            </a:prstGeom>
            <a:solidFill>
              <a:srgbClr val="6395D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69" name="Rectangle 157"/>
            <p:cNvSpPr>
              <a:spLocks noChangeArrowheads="1"/>
            </p:cNvSpPr>
            <p:nvPr/>
          </p:nvSpPr>
          <p:spPr bwMode="auto">
            <a:xfrm>
              <a:off x="3426" y="2774"/>
              <a:ext cx="407" cy="15"/>
            </a:xfrm>
            <a:prstGeom prst="rect">
              <a:avLst/>
            </a:prstGeom>
            <a:solidFill>
              <a:srgbClr val="6194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0" name="Rectangle 158"/>
            <p:cNvSpPr>
              <a:spLocks noChangeArrowheads="1"/>
            </p:cNvSpPr>
            <p:nvPr/>
          </p:nvSpPr>
          <p:spPr bwMode="auto">
            <a:xfrm>
              <a:off x="3426" y="2789"/>
              <a:ext cx="407" cy="21"/>
            </a:xfrm>
            <a:prstGeom prst="rect">
              <a:avLst/>
            </a:prstGeom>
            <a:solidFill>
              <a:srgbClr val="5F93D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1" name="Rectangle 159"/>
            <p:cNvSpPr>
              <a:spLocks noChangeArrowheads="1"/>
            </p:cNvSpPr>
            <p:nvPr/>
          </p:nvSpPr>
          <p:spPr bwMode="auto">
            <a:xfrm>
              <a:off x="3426" y="2810"/>
              <a:ext cx="407" cy="16"/>
            </a:xfrm>
            <a:prstGeom prst="rect">
              <a:avLst/>
            </a:prstGeom>
            <a:solidFill>
              <a:srgbClr val="5D91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2" name="Rectangle 160"/>
            <p:cNvSpPr>
              <a:spLocks noChangeArrowheads="1"/>
            </p:cNvSpPr>
            <p:nvPr/>
          </p:nvSpPr>
          <p:spPr bwMode="auto">
            <a:xfrm>
              <a:off x="3426" y="2826"/>
              <a:ext cx="407" cy="16"/>
            </a:xfrm>
            <a:prstGeom prst="rect">
              <a:avLst/>
            </a:prstGeom>
            <a:solidFill>
              <a:srgbClr val="5B90D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3" name="Rectangle 161"/>
            <p:cNvSpPr>
              <a:spLocks noChangeArrowheads="1"/>
            </p:cNvSpPr>
            <p:nvPr/>
          </p:nvSpPr>
          <p:spPr bwMode="auto">
            <a:xfrm>
              <a:off x="3426" y="2842"/>
              <a:ext cx="407" cy="15"/>
            </a:xfrm>
            <a:prstGeom prst="rect">
              <a:avLst/>
            </a:prstGeom>
            <a:solidFill>
              <a:srgbClr val="598FD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4" name="Rectangle 162"/>
            <p:cNvSpPr>
              <a:spLocks noChangeArrowheads="1"/>
            </p:cNvSpPr>
            <p:nvPr/>
          </p:nvSpPr>
          <p:spPr bwMode="auto">
            <a:xfrm>
              <a:off x="3426" y="2857"/>
              <a:ext cx="407" cy="16"/>
            </a:xfrm>
            <a:prstGeom prst="rect">
              <a:avLst/>
            </a:prstGeom>
            <a:solidFill>
              <a:srgbClr val="578D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5" name="Rectangle 163"/>
            <p:cNvSpPr>
              <a:spLocks noChangeArrowheads="1"/>
            </p:cNvSpPr>
            <p:nvPr/>
          </p:nvSpPr>
          <p:spPr bwMode="auto">
            <a:xfrm>
              <a:off x="3426" y="2873"/>
              <a:ext cx="407" cy="16"/>
            </a:xfrm>
            <a:prstGeom prst="rect">
              <a:avLst/>
            </a:prstGeom>
            <a:solidFill>
              <a:srgbClr val="558CD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6" name="Rectangle 164"/>
            <p:cNvSpPr>
              <a:spLocks noChangeArrowheads="1"/>
            </p:cNvSpPr>
            <p:nvPr/>
          </p:nvSpPr>
          <p:spPr bwMode="auto">
            <a:xfrm>
              <a:off x="3426" y="2889"/>
              <a:ext cx="407" cy="15"/>
            </a:xfrm>
            <a:prstGeom prst="rect">
              <a:avLst/>
            </a:prstGeom>
            <a:solidFill>
              <a:srgbClr val="538B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7" name="Rectangle 165"/>
            <p:cNvSpPr>
              <a:spLocks noChangeArrowheads="1"/>
            </p:cNvSpPr>
            <p:nvPr/>
          </p:nvSpPr>
          <p:spPr bwMode="auto">
            <a:xfrm>
              <a:off x="3426" y="2904"/>
              <a:ext cx="407" cy="16"/>
            </a:xfrm>
            <a:prstGeom prst="rect">
              <a:avLst/>
            </a:prstGeom>
            <a:solidFill>
              <a:srgbClr val="518A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8" name="Rectangle 166"/>
            <p:cNvSpPr>
              <a:spLocks noChangeArrowheads="1"/>
            </p:cNvSpPr>
            <p:nvPr/>
          </p:nvSpPr>
          <p:spPr bwMode="auto">
            <a:xfrm>
              <a:off x="3426" y="2920"/>
              <a:ext cx="407" cy="10"/>
            </a:xfrm>
            <a:prstGeom prst="rect">
              <a:avLst/>
            </a:prstGeom>
            <a:solidFill>
              <a:srgbClr val="4F88D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79" name="Rectangle 167"/>
            <p:cNvSpPr>
              <a:spLocks noChangeArrowheads="1"/>
            </p:cNvSpPr>
            <p:nvPr/>
          </p:nvSpPr>
          <p:spPr bwMode="auto">
            <a:xfrm>
              <a:off x="3426" y="2930"/>
              <a:ext cx="407" cy="16"/>
            </a:xfrm>
            <a:prstGeom prst="rect">
              <a:avLst/>
            </a:prstGeom>
            <a:solidFill>
              <a:srgbClr val="4D87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0" name="Rectangle 168"/>
            <p:cNvSpPr>
              <a:spLocks noChangeArrowheads="1"/>
            </p:cNvSpPr>
            <p:nvPr/>
          </p:nvSpPr>
          <p:spPr bwMode="auto">
            <a:xfrm>
              <a:off x="3426" y="2946"/>
              <a:ext cx="407" cy="16"/>
            </a:xfrm>
            <a:prstGeom prst="rect">
              <a:avLst/>
            </a:prstGeom>
            <a:solidFill>
              <a:srgbClr val="4B86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1" name="Rectangle 169"/>
            <p:cNvSpPr>
              <a:spLocks noChangeArrowheads="1"/>
            </p:cNvSpPr>
            <p:nvPr/>
          </p:nvSpPr>
          <p:spPr bwMode="auto">
            <a:xfrm>
              <a:off x="3426" y="2962"/>
              <a:ext cx="407" cy="10"/>
            </a:xfrm>
            <a:prstGeom prst="rect">
              <a:avLst/>
            </a:prstGeom>
            <a:solidFill>
              <a:srgbClr val="4985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2" name="Rectangle 170"/>
            <p:cNvSpPr>
              <a:spLocks noChangeArrowheads="1"/>
            </p:cNvSpPr>
            <p:nvPr/>
          </p:nvSpPr>
          <p:spPr bwMode="auto">
            <a:xfrm>
              <a:off x="3426" y="2972"/>
              <a:ext cx="407" cy="10"/>
            </a:xfrm>
            <a:prstGeom prst="rect">
              <a:avLst/>
            </a:prstGeom>
            <a:solidFill>
              <a:srgbClr val="4784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3" name="Rectangle 171"/>
            <p:cNvSpPr>
              <a:spLocks noChangeArrowheads="1"/>
            </p:cNvSpPr>
            <p:nvPr/>
          </p:nvSpPr>
          <p:spPr bwMode="auto">
            <a:xfrm>
              <a:off x="3426" y="2982"/>
              <a:ext cx="407" cy="16"/>
            </a:xfrm>
            <a:prstGeom prst="rect">
              <a:avLst/>
            </a:prstGeom>
            <a:solidFill>
              <a:srgbClr val="4583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4" name="Rectangle 172"/>
            <p:cNvSpPr>
              <a:spLocks noChangeArrowheads="1"/>
            </p:cNvSpPr>
            <p:nvPr/>
          </p:nvSpPr>
          <p:spPr bwMode="auto">
            <a:xfrm>
              <a:off x="3426" y="2998"/>
              <a:ext cx="407" cy="11"/>
            </a:xfrm>
            <a:prstGeom prst="rect">
              <a:avLst/>
            </a:prstGeom>
            <a:solidFill>
              <a:srgbClr val="4382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5" name="Rectangle 173"/>
            <p:cNvSpPr>
              <a:spLocks noChangeArrowheads="1"/>
            </p:cNvSpPr>
            <p:nvPr/>
          </p:nvSpPr>
          <p:spPr bwMode="auto">
            <a:xfrm>
              <a:off x="3426" y="3009"/>
              <a:ext cx="407" cy="10"/>
            </a:xfrm>
            <a:prstGeom prst="rect">
              <a:avLst/>
            </a:prstGeom>
            <a:solidFill>
              <a:srgbClr val="4181C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6" name="Rectangle 174"/>
            <p:cNvSpPr>
              <a:spLocks noChangeArrowheads="1"/>
            </p:cNvSpPr>
            <p:nvPr/>
          </p:nvSpPr>
          <p:spPr bwMode="auto">
            <a:xfrm>
              <a:off x="3426" y="3019"/>
              <a:ext cx="407" cy="5"/>
            </a:xfrm>
            <a:prstGeom prst="rect">
              <a:avLst/>
            </a:prstGeom>
            <a:solidFill>
              <a:srgbClr val="3F80C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7" name="Rectangle 175"/>
            <p:cNvSpPr>
              <a:spLocks noChangeArrowheads="1"/>
            </p:cNvSpPr>
            <p:nvPr/>
          </p:nvSpPr>
          <p:spPr bwMode="auto">
            <a:xfrm>
              <a:off x="3426" y="2038"/>
              <a:ext cx="407" cy="985"/>
            </a:xfrm>
            <a:prstGeom prst="rect">
              <a:avLst/>
            </a:prstGeom>
            <a:solidFill>
              <a:srgbClr val="00B0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8" name="Rectangle 176"/>
            <p:cNvSpPr>
              <a:spLocks noChangeArrowheads="1"/>
            </p:cNvSpPr>
            <p:nvPr/>
          </p:nvSpPr>
          <p:spPr bwMode="auto">
            <a:xfrm>
              <a:off x="4443" y="1732"/>
              <a:ext cx="411" cy="32"/>
            </a:xfrm>
            <a:prstGeom prst="rect">
              <a:avLst/>
            </a:prstGeom>
            <a:solidFill>
              <a:srgbClr val="9BC1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89" name="Rectangle 177"/>
            <p:cNvSpPr>
              <a:spLocks noChangeArrowheads="1"/>
            </p:cNvSpPr>
            <p:nvPr/>
          </p:nvSpPr>
          <p:spPr bwMode="auto">
            <a:xfrm>
              <a:off x="4443" y="1764"/>
              <a:ext cx="411" cy="36"/>
            </a:xfrm>
            <a:prstGeom prst="rect">
              <a:avLst/>
            </a:prstGeom>
            <a:solidFill>
              <a:srgbClr val="99C0F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0" name="Rectangle 178"/>
            <p:cNvSpPr>
              <a:spLocks noChangeArrowheads="1"/>
            </p:cNvSpPr>
            <p:nvPr/>
          </p:nvSpPr>
          <p:spPr bwMode="auto">
            <a:xfrm>
              <a:off x="4443" y="1800"/>
              <a:ext cx="411" cy="21"/>
            </a:xfrm>
            <a:prstGeom prst="rect">
              <a:avLst/>
            </a:prstGeom>
            <a:solidFill>
              <a:srgbClr val="98BE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1" name="Rectangle 179"/>
            <p:cNvSpPr>
              <a:spLocks noChangeArrowheads="1"/>
            </p:cNvSpPr>
            <p:nvPr/>
          </p:nvSpPr>
          <p:spPr bwMode="auto">
            <a:xfrm>
              <a:off x="4443" y="1820"/>
              <a:ext cx="411" cy="31"/>
            </a:xfrm>
            <a:prstGeom prst="rect">
              <a:avLst/>
            </a:prstGeom>
            <a:solidFill>
              <a:srgbClr val="96BDF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2" name="Rectangle 180"/>
            <p:cNvSpPr>
              <a:spLocks noChangeArrowheads="1"/>
            </p:cNvSpPr>
            <p:nvPr/>
          </p:nvSpPr>
          <p:spPr bwMode="auto">
            <a:xfrm>
              <a:off x="4443" y="1850"/>
              <a:ext cx="411" cy="32"/>
            </a:xfrm>
            <a:prstGeom prst="rect">
              <a:avLst/>
            </a:prstGeom>
            <a:solidFill>
              <a:srgbClr val="95BCF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3" name="Rectangle 181"/>
            <p:cNvSpPr>
              <a:spLocks noChangeArrowheads="1"/>
            </p:cNvSpPr>
            <p:nvPr/>
          </p:nvSpPr>
          <p:spPr bwMode="auto">
            <a:xfrm>
              <a:off x="4443" y="1883"/>
              <a:ext cx="411" cy="41"/>
            </a:xfrm>
            <a:prstGeom prst="rect">
              <a:avLst/>
            </a:prstGeom>
            <a:solidFill>
              <a:srgbClr val="93BAF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4" name="Rectangle 182"/>
            <p:cNvSpPr>
              <a:spLocks noChangeArrowheads="1"/>
            </p:cNvSpPr>
            <p:nvPr/>
          </p:nvSpPr>
          <p:spPr bwMode="auto">
            <a:xfrm>
              <a:off x="4443" y="1923"/>
              <a:ext cx="411" cy="37"/>
            </a:xfrm>
            <a:prstGeom prst="rect">
              <a:avLst/>
            </a:prstGeom>
            <a:solidFill>
              <a:srgbClr val="91B9F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5" name="Rectangle 183"/>
            <p:cNvSpPr>
              <a:spLocks noChangeArrowheads="1"/>
            </p:cNvSpPr>
            <p:nvPr/>
          </p:nvSpPr>
          <p:spPr bwMode="auto">
            <a:xfrm>
              <a:off x="4443" y="1960"/>
              <a:ext cx="411" cy="21"/>
            </a:xfrm>
            <a:prstGeom prst="rect">
              <a:avLst/>
            </a:prstGeom>
            <a:solidFill>
              <a:srgbClr val="90B7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6" name="Rectangle 184"/>
            <p:cNvSpPr>
              <a:spLocks noChangeArrowheads="1"/>
            </p:cNvSpPr>
            <p:nvPr/>
          </p:nvSpPr>
          <p:spPr bwMode="auto">
            <a:xfrm>
              <a:off x="4443" y="1982"/>
              <a:ext cx="411" cy="31"/>
            </a:xfrm>
            <a:prstGeom prst="rect">
              <a:avLst/>
            </a:prstGeom>
            <a:solidFill>
              <a:srgbClr val="8EB6F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7" name="Rectangle 185"/>
            <p:cNvSpPr>
              <a:spLocks noChangeArrowheads="1"/>
            </p:cNvSpPr>
            <p:nvPr/>
          </p:nvSpPr>
          <p:spPr bwMode="auto">
            <a:xfrm>
              <a:off x="4443" y="2012"/>
              <a:ext cx="411" cy="31"/>
            </a:xfrm>
            <a:prstGeom prst="rect">
              <a:avLst/>
            </a:prstGeom>
            <a:solidFill>
              <a:srgbClr val="8DB5F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8" name="Rectangle 186"/>
            <p:cNvSpPr>
              <a:spLocks noChangeArrowheads="1"/>
            </p:cNvSpPr>
            <p:nvPr/>
          </p:nvSpPr>
          <p:spPr bwMode="auto">
            <a:xfrm>
              <a:off x="4443" y="2043"/>
              <a:ext cx="411" cy="37"/>
            </a:xfrm>
            <a:prstGeom prst="rect">
              <a:avLst/>
            </a:prstGeom>
            <a:solidFill>
              <a:srgbClr val="8BB3F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099" name="Rectangle 187"/>
            <p:cNvSpPr>
              <a:spLocks noChangeArrowheads="1"/>
            </p:cNvSpPr>
            <p:nvPr/>
          </p:nvSpPr>
          <p:spPr bwMode="auto">
            <a:xfrm>
              <a:off x="4443" y="2080"/>
              <a:ext cx="411" cy="31"/>
            </a:xfrm>
            <a:prstGeom prst="rect">
              <a:avLst/>
            </a:prstGeom>
            <a:solidFill>
              <a:srgbClr val="89B2F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0" name="Rectangle 188"/>
            <p:cNvSpPr>
              <a:spLocks noChangeArrowheads="1"/>
            </p:cNvSpPr>
            <p:nvPr/>
          </p:nvSpPr>
          <p:spPr bwMode="auto">
            <a:xfrm>
              <a:off x="4443" y="2111"/>
              <a:ext cx="411" cy="37"/>
            </a:xfrm>
            <a:prstGeom prst="rect">
              <a:avLst/>
            </a:prstGeom>
            <a:solidFill>
              <a:srgbClr val="87B1F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1" name="Rectangle 189"/>
            <p:cNvSpPr>
              <a:spLocks noChangeArrowheads="1"/>
            </p:cNvSpPr>
            <p:nvPr/>
          </p:nvSpPr>
          <p:spPr bwMode="auto">
            <a:xfrm>
              <a:off x="4443" y="2148"/>
              <a:ext cx="411" cy="36"/>
            </a:xfrm>
            <a:prstGeom prst="rect">
              <a:avLst/>
            </a:prstGeom>
            <a:solidFill>
              <a:srgbClr val="85AFF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2" name="Rectangle 190"/>
            <p:cNvSpPr>
              <a:spLocks noChangeArrowheads="1"/>
            </p:cNvSpPr>
            <p:nvPr/>
          </p:nvSpPr>
          <p:spPr bwMode="auto">
            <a:xfrm>
              <a:off x="4443" y="2184"/>
              <a:ext cx="411" cy="42"/>
            </a:xfrm>
            <a:prstGeom prst="rect">
              <a:avLst/>
            </a:prstGeom>
            <a:solidFill>
              <a:srgbClr val="83ADE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3" name="Rectangle 191"/>
            <p:cNvSpPr>
              <a:spLocks noChangeArrowheads="1"/>
            </p:cNvSpPr>
            <p:nvPr/>
          </p:nvSpPr>
          <p:spPr bwMode="auto">
            <a:xfrm>
              <a:off x="4443" y="2226"/>
              <a:ext cx="411" cy="31"/>
            </a:xfrm>
            <a:prstGeom prst="rect">
              <a:avLst/>
            </a:prstGeom>
            <a:solidFill>
              <a:srgbClr val="81AB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4" name="Rectangle 192"/>
            <p:cNvSpPr>
              <a:spLocks noChangeArrowheads="1"/>
            </p:cNvSpPr>
            <p:nvPr/>
          </p:nvSpPr>
          <p:spPr bwMode="auto">
            <a:xfrm>
              <a:off x="4443" y="2257"/>
              <a:ext cx="411" cy="32"/>
            </a:xfrm>
            <a:prstGeom prst="rect">
              <a:avLst/>
            </a:prstGeom>
            <a:solidFill>
              <a:srgbClr val="7FAAE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5" name="Rectangle 193"/>
            <p:cNvSpPr>
              <a:spLocks noChangeArrowheads="1"/>
            </p:cNvSpPr>
            <p:nvPr/>
          </p:nvSpPr>
          <p:spPr bwMode="auto">
            <a:xfrm>
              <a:off x="4443" y="2289"/>
              <a:ext cx="411" cy="31"/>
            </a:xfrm>
            <a:prstGeom prst="rect">
              <a:avLst/>
            </a:prstGeom>
            <a:solidFill>
              <a:srgbClr val="7DA8E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6" name="Rectangle 194"/>
            <p:cNvSpPr>
              <a:spLocks noChangeArrowheads="1"/>
            </p:cNvSpPr>
            <p:nvPr/>
          </p:nvSpPr>
          <p:spPr bwMode="auto">
            <a:xfrm>
              <a:off x="4443" y="2320"/>
              <a:ext cx="411" cy="26"/>
            </a:xfrm>
            <a:prstGeom prst="rect">
              <a:avLst/>
            </a:prstGeom>
            <a:solidFill>
              <a:srgbClr val="7BA7E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7" name="Rectangle 195"/>
            <p:cNvSpPr>
              <a:spLocks noChangeArrowheads="1"/>
            </p:cNvSpPr>
            <p:nvPr/>
          </p:nvSpPr>
          <p:spPr bwMode="auto">
            <a:xfrm>
              <a:off x="4443" y="2346"/>
              <a:ext cx="411" cy="21"/>
            </a:xfrm>
            <a:prstGeom prst="rect">
              <a:avLst/>
            </a:prstGeom>
            <a:solidFill>
              <a:srgbClr val="7AA5E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8" name="Rectangle 196"/>
            <p:cNvSpPr>
              <a:spLocks noChangeArrowheads="1"/>
            </p:cNvSpPr>
            <p:nvPr/>
          </p:nvSpPr>
          <p:spPr bwMode="auto">
            <a:xfrm>
              <a:off x="4443" y="2367"/>
              <a:ext cx="411" cy="36"/>
            </a:xfrm>
            <a:prstGeom prst="rect">
              <a:avLst/>
            </a:prstGeom>
            <a:solidFill>
              <a:srgbClr val="78A4E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09" name="Rectangle 197"/>
            <p:cNvSpPr>
              <a:spLocks noChangeArrowheads="1"/>
            </p:cNvSpPr>
            <p:nvPr/>
          </p:nvSpPr>
          <p:spPr bwMode="auto">
            <a:xfrm>
              <a:off x="4443" y="2403"/>
              <a:ext cx="411" cy="26"/>
            </a:xfrm>
            <a:prstGeom prst="rect">
              <a:avLst/>
            </a:prstGeom>
            <a:solidFill>
              <a:srgbClr val="76A3E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0" name="Rectangle 198"/>
            <p:cNvSpPr>
              <a:spLocks noChangeArrowheads="1"/>
            </p:cNvSpPr>
            <p:nvPr/>
          </p:nvSpPr>
          <p:spPr bwMode="auto">
            <a:xfrm>
              <a:off x="4443" y="2429"/>
              <a:ext cx="411" cy="21"/>
            </a:xfrm>
            <a:prstGeom prst="rect">
              <a:avLst/>
            </a:prstGeom>
            <a:solidFill>
              <a:srgbClr val="75A1E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1" name="Rectangle 199"/>
            <p:cNvSpPr>
              <a:spLocks noChangeArrowheads="1"/>
            </p:cNvSpPr>
            <p:nvPr/>
          </p:nvSpPr>
          <p:spPr bwMode="auto">
            <a:xfrm>
              <a:off x="4443" y="2450"/>
              <a:ext cx="411" cy="26"/>
            </a:xfrm>
            <a:prstGeom prst="rect">
              <a:avLst/>
            </a:prstGeom>
            <a:solidFill>
              <a:srgbClr val="73A0E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2" name="Rectangle 200"/>
            <p:cNvSpPr>
              <a:spLocks noChangeArrowheads="1"/>
            </p:cNvSpPr>
            <p:nvPr/>
          </p:nvSpPr>
          <p:spPr bwMode="auto">
            <a:xfrm>
              <a:off x="4443" y="2476"/>
              <a:ext cx="411" cy="32"/>
            </a:xfrm>
            <a:prstGeom prst="rect">
              <a:avLst/>
            </a:prstGeom>
            <a:solidFill>
              <a:srgbClr val="719FE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3" name="Rectangle 201"/>
            <p:cNvSpPr>
              <a:spLocks noChangeArrowheads="1"/>
            </p:cNvSpPr>
            <p:nvPr/>
          </p:nvSpPr>
          <p:spPr bwMode="auto">
            <a:xfrm>
              <a:off x="4443" y="2508"/>
              <a:ext cx="411" cy="26"/>
            </a:xfrm>
            <a:prstGeom prst="rect">
              <a:avLst/>
            </a:prstGeom>
            <a:solidFill>
              <a:srgbClr val="6F9DE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4" name="Rectangle 202"/>
            <p:cNvSpPr>
              <a:spLocks noChangeArrowheads="1"/>
            </p:cNvSpPr>
            <p:nvPr/>
          </p:nvSpPr>
          <p:spPr bwMode="auto">
            <a:xfrm>
              <a:off x="4443" y="2534"/>
              <a:ext cx="411" cy="26"/>
            </a:xfrm>
            <a:prstGeom prst="rect">
              <a:avLst/>
            </a:prstGeom>
            <a:solidFill>
              <a:srgbClr val="6D9CE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5" name="Rectangle 203"/>
            <p:cNvSpPr>
              <a:spLocks noChangeArrowheads="1"/>
            </p:cNvSpPr>
            <p:nvPr/>
          </p:nvSpPr>
          <p:spPr bwMode="auto">
            <a:xfrm>
              <a:off x="4443" y="2560"/>
              <a:ext cx="411" cy="26"/>
            </a:xfrm>
            <a:prstGeom prst="rect">
              <a:avLst/>
            </a:prstGeom>
            <a:solidFill>
              <a:srgbClr val="6B9BE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6" name="Rectangle 204"/>
            <p:cNvSpPr>
              <a:spLocks noChangeArrowheads="1"/>
            </p:cNvSpPr>
            <p:nvPr/>
          </p:nvSpPr>
          <p:spPr bwMode="auto">
            <a:xfrm>
              <a:off x="4443" y="2586"/>
              <a:ext cx="411" cy="26"/>
            </a:xfrm>
            <a:prstGeom prst="rect">
              <a:avLst/>
            </a:prstGeom>
            <a:solidFill>
              <a:srgbClr val="699AD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7" name="Rectangle 205"/>
            <p:cNvSpPr>
              <a:spLocks noChangeArrowheads="1"/>
            </p:cNvSpPr>
            <p:nvPr/>
          </p:nvSpPr>
          <p:spPr bwMode="auto">
            <a:xfrm>
              <a:off x="4443" y="2612"/>
              <a:ext cx="411" cy="26"/>
            </a:xfrm>
            <a:prstGeom prst="rect">
              <a:avLst/>
            </a:prstGeom>
            <a:solidFill>
              <a:srgbClr val="6798D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8" name="Rectangle 206"/>
            <p:cNvSpPr>
              <a:spLocks noChangeArrowheads="1"/>
            </p:cNvSpPr>
            <p:nvPr/>
          </p:nvSpPr>
          <p:spPr bwMode="auto">
            <a:xfrm>
              <a:off x="4443" y="2638"/>
              <a:ext cx="411" cy="31"/>
            </a:xfrm>
            <a:prstGeom prst="rect">
              <a:avLst/>
            </a:prstGeom>
            <a:solidFill>
              <a:srgbClr val="6597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19" name="Rectangle 207"/>
            <p:cNvSpPr>
              <a:spLocks noChangeArrowheads="1"/>
            </p:cNvSpPr>
            <p:nvPr/>
          </p:nvSpPr>
          <p:spPr bwMode="auto">
            <a:xfrm>
              <a:off x="4443" y="2669"/>
              <a:ext cx="411" cy="26"/>
            </a:xfrm>
            <a:prstGeom prst="rect">
              <a:avLst/>
            </a:prstGeom>
            <a:solidFill>
              <a:srgbClr val="6395D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0" name="Rectangle 208"/>
            <p:cNvSpPr>
              <a:spLocks noChangeArrowheads="1"/>
            </p:cNvSpPr>
            <p:nvPr/>
          </p:nvSpPr>
          <p:spPr bwMode="auto">
            <a:xfrm>
              <a:off x="4443" y="2695"/>
              <a:ext cx="411" cy="21"/>
            </a:xfrm>
            <a:prstGeom prst="rect">
              <a:avLst/>
            </a:prstGeom>
            <a:solidFill>
              <a:srgbClr val="6194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1" name="Rectangle 209"/>
            <p:cNvSpPr>
              <a:spLocks noChangeArrowheads="1"/>
            </p:cNvSpPr>
            <p:nvPr/>
          </p:nvSpPr>
          <p:spPr bwMode="auto">
            <a:xfrm>
              <a:off x="4443" y="2716"/>
              <a:ext cx="411" cy="26"/>
            </a:xfrm>
            <a:prstGeom prst="rect">
              <a:avLst/>
            </a:prstGeom>
            <a:solidFill>
              <a:srgbClr val="5F93DA"/>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2" name="Rectangle 210"/>
            <p:cNvSpPr>
              <a:spLocks noChangeArrowheads="1"/>
            </p:cNvSpPr>
            <p:nvPr/>
          </p:nvSpPr>
          <p:spPr bwMode="auto">
            <a:xfrm>
              <a:off x="4443" y="2742"/>
              <a:ext cx="411" cy="21"/>
            </a:xfrm>
            <a:prstGeom prst="rect">
              <a:avLst/>
            </a:prstGeom>
            <a:solidFill>
              <a:srgbClr val="5D91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3" name="Rectangle 211"/>
            <p:cNvSpPr>
              <a:spLocks noChangeArrowheads="1"/>
            </p:cNvSpPr>
            <p:nvPr/>
          </p:nvSpPr>
          <p:spPr bwMode="auto">
            <a:xfrm>
              <a:off x="4443" y="2763"/>
              <a:ext cx="411" cy="26"/>
            </a:xfrm>
            <a:prstGeom prst="rect">
              <a:avLst/>
            </a:prstGeom>
            <a:solidFill>
              <a:srgbClr val="5B90D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4" name="Rectangle 212"/>
            <p:cNvSpPr>
              <a:spLocks noChangeArrowheads="1"/>
            </p:cNvSpPr>
            <p:nvPr/>
          </p:nvSpPr>
          <p:spPr bwMode="auto">
            <a:xfrm>
              <a:off x="4443" y="2789"/>
              <a:ext cx="411" cy="16"/>
            </a:xfrm>
            <a:prstGeom prst="rect">
              <a:avLst/>
            </a:prstGeom>
            <a:solidFill>
              <a:srgbClr val="598ED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5" name="Rectangle 213"/>
            <p:cNvSpPr>
              <a:spLocks noChangeArrowheads="1"/>
            </p:cNvSpPr>
            <p:nvPr/>
          </p:nvSpPr>
          <p:spPr bwMode="auto">
            <a:xfrm>
              <a:off x="4443" y="2805"/>
              <a:ext cx="411" cy="21"/>
            </a:xfrm>
            <a:prstGeom prst="rect">
              <a:avLst/>
            </a:prstGeom>
            <a:solidFill>
              <a:srgbClr val="578DD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6" name="Rectangle 214"/>
            <p:cNvSpPr>
              <a:spLocks noChangeArrowheads="1"/>
            </p:cNvSpPr>
            <p:nvPr/>
          </p:nvSpPr>
          <p:spPr bwMode="auto">
            <a:xfrm>
              <a:off x="4443" y="2826"/>
              <a:ext cx="411" cy="21"/>
            </a:xfrm>
            <a:prstGeom prst="rect">
              <a:avLst/>
            </a:prstGeom>
            <a:solidFill>
              <a:srgbClr val="558CD5"/>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sp>
        <p:nvSpPr>
          <p:cNvPr id="39127" name="Rectangle 215"/>
          <p:cNvSpPr>
            <a:spLocks noChangeArrowheads="1"/>
          </p:cNvSpPr>
          <p:nvPr/>
        </p:nvSpPr>
        <p:spPr bwMode="auto">
          <a:xfrm>
            <a:off x="7056438" y="4522788"/>
            <a:ext cx="652462" cy="33337"/>
          </a:xfrm>
          <a:prstGeom prst="rect">
            <a:avLst/>
          </a:prstGeom>
          <a:solidFill>
            <a:srgbClr val="538B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8" name="Rectangle 216"/>
          <p:cNvSpPr>
            <a:spLocks noChangeArrowheads="1"/>
          </p:cNvSpPr>
          <p:nvPr/>
        </p:nvSpPr>
        <p:spPr bwMode="auto">
          <a:xfrm>
            <a:off x="7056438" y="4556125"/>
            <a:ext cx="652462" cy="23813"/>
          </a:xfrm>
          <a:prstGeom prst="rect">
            <a:avLst/>
          </a:prstGeom>
          <a:solidFill>
            <a:srgbClr val="518AD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29" name="Rectangle 217"/>
          <p:cNvSpPr>
            <a:spLocks noChangeArrowheads="1"/>
          </p:cNvSpPr>
          <p:nvPr/>
        </p:nvSpPr>
        <p:spPr bwMode="auto">
          <a:xfrm>
            <a:off x="7056438" y="4579938"/>
            <a:ext cx="652462" cy="33337"/>
          </a:xfrm>
          <a:prstGeom prst="rect">
            <a:avLst/>
          </a:prstGeom>
          <a:solidFill>
            <a:srgbClr val="4F89D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0" name="Rectangle 218"/>
          <p:cNvSpPr>
            <a:spLocks noChangeArrowheads="1"/>
          </p:cNvSpPr>
          <p:nvPr/>
        </p:nvSpPr>
        <p:spPr bwMode="auto">
          <a:xfrm>
            <a:off x="7056438" y="4613275"/>
            <a:ext cx="652462" cy="25400"/>
          </a:xfrm>
          <a:prstGeom prst="rect">
            <a:avLst/>
          </a:prstGeom>
          <a:solidFill>
            <a:srgbClr val="4D87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1" name="Rectangle 219"/>
          <p:cNvSpPr>
            <a:spLocks noChangeArrowheads="1"/>
          </p:cNvSpPr>
          <p:nvPr/>
        </p:nvSpPr>
        <p:spPr bwMode="auto">
          <a:xfrm>
            <a:off x="7056438" y="4638675"/>
            <a:ext cx="652462" cy="33338"/>
          </a:xfrm>
          <a:prstGeom prst="rect">
            <a:avLst/>
          </a:prstGeom>
          <a:solidFill>
            <a:srgbClr val="4B86D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2" name="Rectangle 220"/>
          <p:cNvSpPr>
            <a:spLocks noChangeArrowheads="1"/>
          </p:cNvSpPr>
          <p:nvPr/>
        </p:nvSpPr>
        <p:spPr bwMode="auto">
          <a:xfrm>
            <a:off x="7056438" y="4672013"/>
            <a:ext cx="652462" cy="23812"/>
          </a:xfrm>
          <a:prstGeom prst="rect">
            <a:avLst/>
          </a:prstGeom>
          <a:solidFill>
            <a:srgbClr val="4985D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3" name="Rectangle 221"/>
          <p:cNvSpPr>
            <a:spLocks noChangeArrowheads="1"/>
          </p:cNvSpPr>
          <p:nvPr/>
        </p:nvSpPr>
        <p:spPr bwMode="auto">
          <a:xfrm>
            <a:off x="7056438" y="4695825"/>
            <a:ext cx="652462" cy="25400"/>
          </a:xfrm>
          <a:prstGeom prst="rect">
            <a:avLst/>
          </a:prstGeom>
          <a:solidFill>
            <a:srgbClr val="4784D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4" name="Rectangle 222"/>
          <p:cNvSpPr>
            <a:spLocks noChangeArrowheads="1"/>
          </p:cNvSpPr>
          <p:nvPr/>
        </p:nvSpPr>
        <p:spPr bwMode="auto">
          <a:xfrm>
            <a:off x="7056438" y="4721225"/>
            <a:ext cx="652462" cy="25400"/>
          </a:xfrm>
          <a:prstGeom prst="rect">
            <a:avLst/>
          </a:prstGeom>
          <a:solidFill>
            <a:srgbClr val="4583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5" name="Rectangle 223"/>
          <p:cNvSpPr>
            <a:spLocks noChangeArrowheads="1"/>
          </p:cNvSpPr>
          <p:nvPr/>
        </p:nvSpPr>
        <p:spPr bwMode="auto">
          <a:xfrm>
            <a:off x="7056438" y="4746625"/>
            <a:ext cx="652462" cy="23813"/>
          </a:xfrm>
          <a:prstGeom prst="rect">
            <a:avLst/>
          </a:prstGeom>
          <a:solidFill>
            <a:srgbClr val="4382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6" name="Rectangle 224"/>
          <p:cNvSpPr>
            <a:spLocks noChangeArrowheads="1"/>
          </p:cNvSpPr>
          <p:nvPr/>
        </p:nvSpPr>
        <p:spPr bwMode="auto">
          <a:xfrm>
            <a:off x="7056438" y="4770438"/>
            <a:ext cx="652462" cy="25400"/>
          </a:xfrm>
          <a:prstGeom prst="rect">
            <a:avLst/>
          </a:prstGeom>
          <a:solidFill>
            <a:srgbClr val="4181C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7" name="Rectangle 225"/>
          <p:cNvSpPr>
            <a:spLocks noChangeArrowheads="1"/>
          </p:cNvSpPr>
          <p:nvPr/>
        </p:nvSpPr>
        <p:spPr bwMode="auto">
          <a:xfrm>
            <a:off x="7056438" y="4795838"/>
            <a:ext cx="652462" cy="7937"/>
          </a:xfrm>
          <a:prstGeom prst="rect">
            <a:avLst/>
          </a:prstGeom>
          <a:solidFill>
            <a:srgbClr val="3F80C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38" name="Rectangle 226"/>
          <p:cNvSpPr>
            <a:spLocks noChangeArrowheads="1"/>
          </p:cNvSpPr>
          <p:nvPr/>
        </p:nvSpPr>
        <p:spPr bwMode="auto">
          <a:xfrm>
            <a:off x="7056438" y="2749550"/>
            <a:ext cx="652462" cy="2054225"/>
          </a:xfrm>
          <a:prstGeom prst="rect">
            <a:avLst/>
          </a:prstGeom>
          <a:solidFill>
            <a:srgbClr val="00B05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39146" name="Line 234"/>
          <p:cNvSpPr>
            <a:spLocks noChangeShapeType="1"/>
          </p:cNvSpPr>
          <p:nvPr/>
        </p:nvSpPr>
        <p:spPr bwMode="auto">
          <a:xfrm>
            <a:off x="4098925" y="3962400"/>
            <a:ext cx="74613" cy="1588"/>
          </a:xfrm>
          <a:prstGeom prst="line">
            <a:avLst/>
          </a:prstGeom>
          <a:noFill/>
          <a:ln w="1584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1" name="Line 239"/>
          <p:cNvSpPr>
            <a:spLocks noChangeShapeType="1"/>
          </p:cNvSpPr>
          <p:nvPr/>
        </p:nvSpPr>
        <p:spPr bwMode="auto">
          <a:xfrm>
            <a:off x="1719263" y="1565275"/>
            <a:ext cx="1587" cy="3238500"/>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2" name="Line 240"/>
          <p:cNvSpPr>
            <a:spLocks noChangeShapeType="1"/>
          </p:cNvSpPr>
          <p:nvPr/>
        </p:nvSpPr>
        <p:spPr bwMode="auto">
          <a:xfrm>
            <a:off x="1636713" y="4803775"/>
            <a:ext cx="82550" cy="15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3" name="Line 241"/>
          <p:cNvSpPr>
            <a:spLocks noChangeShapeType="1"/>
          </p:cNvSpPr>
          <p:nvPr/>
        </p:nvSpPr>
        <p:spPr bwMode="auto">
          <a:xfrm>
            <a:off x="1636713" y="4265613"/>
            <a:ext cx="82550" cy="1587"/>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4" name="Line 242"/>
          <p:cNvSpPr>
            <a:spLocks noChangeShapeType="1"/>
          </p:cNvSpPr>
          <p:nvPr/>
        </p:nvSpPr>
        <p:spPr bwMode="auto">
          <a:xfrm>
            <a:off x="1636713" y="3727450"/>
            <a:ext cx="82550" cy="15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5" name="Line 243"/>
          <p:cNvSpPr>
            <a:spLocks noChangeShapeType="1"/>
          </p:cNvSpPr>
          <p:nvPr/>
        </p:nvSpPr>
        <p:spPr bwMode="auto">
          <a:xfrm>
            <a:off x="1636713" y="3189288"/>
            <a:ext cx="82550" cy="1587"/>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6" name="Line 244"/>
          <p:cNvSpPr>
            <a:spLocks noChangeShapeType="1"/>
          </p:cNvSpPr>
          <p:nvPr/>
        </p:nvSpPr>
        <p:spPr bwMode="auto">
          <a:xfrm>
            <a:off x="1636713" y="2643188"/>
            <a:ext cx="82550" cy="1587"/>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7" name="Line 245"/>
          <p:cNvSpPr>
            <a:spLocks noChangeShapeType="1"/>
          </p:cNvSpPr>
          <p:nvPr/>
        </p:nvSpPr>
        <p:spPr bwMode="auto">
          <a:xfrm>
            <a:off x="1636713" y="2103438"/>
            <a:ext cx="82550" cy="1587"/>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8" name="Line 246"/>
          <p:cNvSpPr>
            <a:spLocks noChangeShapeType="1"/>
          </p:cNvSpPr>
          <p:nvPr/>
        </p:nvSpPr>
        <p:spPr bwMode="auto">
          <a:xfrm>
            <a:off x="1636713" y="1565275"/>
            <a:ext cx="82550" cy="15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59" name="Line 247"/>
          <p:cNvSpPr>
            <a:spLocks noChangeShapeType="1"/>
          </p:cNvSpPr>
          <p:nvPr/>
        </p:nvSpPr>
        <p:spPr bwMode="auto">
          <a:xfrm>
            <a:off x="1719263" y="4803775"/>
            <a:ext cx="6478587" cy="1588"/>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60" name="Line 248"/>
          <p:cNvSpPr>
            <a:spLocks noChangeShapeType="1"/>
          </p:cNvSpPr>
          <p:nvPr/>
        </p:nvSpPr>
        <p:spPr bwMode="auto">
          <a:xfrm flipV="1">
            <a:off x="1719263" y="4773613"/>
            <a:ext cx="1587" cy="142875"/>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61" name="Line 249"/>
          <p:cNvSpPr>
            <a:spLocks noChangeShapeType="1"/>
          </p:cNvSpPr>
          <p:nvPr/>
        </p:nvSpPr>
        <p:spPr bwMode="auto">
          <a:xfrm flipV="1">
            <a:off x="3341688" y="4773613"/>
            <a:ext cx="1587" cy="142875"/>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62" name="Line 250"/>
          <p:cNvSpPr>
            <a:spLocks noChangeShapeType="1"/>
          </p:cNvSpPr>
          <p:nvPr/>
        </p:nvSpPr>
        <p:spPr bwMode="auto">
          <a:xfrm flipV="1">
            <a:off x="4962525" y="4773613"/>
            <a:ext cx="1588" cy="142875"/>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63" name="Line 251"/>
          <p:cNvSpPr>
            <a:spLocks noChangeShapeType="1"/>
          </p:cNvSpPr>
          <p:nvPr/>
        </p:nvSpPr>
        <p:spPr bwMode="auto">
          <a:xfrm flipV="1">
            <a:off x="6575425" y="4773613"/>
            <a:ext cx="1588" cy="142875"/>
          </a:xfrm>
          <a:prstGeom prst="line">
            <a:avLst/>
          </a:prstGeom>
          <a:noFill/>
          <a:ln w="2556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64" name="Line 252"/>
          <p:cNvSpPr>
            <a:spLocks noChangeShapeType="1"/>
          </p:cNvSpPr>
          <p:nvPr/>
        </p:nvSpPr>
        <p:spPr bwMode="auto">
          <a:xfrm flipV="1">
            <a:off x="8197850" y="4773613"/>
            <a:ext cx="1588" cy="142875"/>
          </a:xfrm>
          <a:prstGeom prst="line">
            <a:avLst/>
          </a:prstGeom>
          <a:noFill/>
          <a:ln w="936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39165" name="Rectangle 253"/>
          <p:cNvSpPr>
            <a:spLocks noChangeArrowheads="1"/>
          </p:cNvSpPr>
          <p:nvPr/>
        </p:nvSpPr>
        <p:spPr bwMode="auto">
          <a:xfrm>
            <a:off x="1465263" y="4654550"/>
            <a:ext cx="1301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FFFF"/>
                </a:solidFill>
                <a:latin typeface="Calibri" pitchFamily="32" charset="0"/>
              </a:rPr>
              <a:t>0</a:t>
            </a:r>
          </a:p>
        </p:txBody>
      </p:sp>
      <p:sp>
        <p:nvSpPr>
          <p:cNvPr id="39166" name="Rectangle 254"/>
          <p:cNvSpPr>
            <a:spLocks noChangeArrowheads="1"/>
          </p:cNvSpPr>
          <p:nvPr/>
        </p:nvSpPr>
        <p:spPr bwMode="auto">
          <a:xfrm>
            <a:off x="1465263" y="4116388"/>
            <a:ext cx="1301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FFFF"/>
                </a:solidFill>
                <a:latin typeface="Calibri" pitchFamily="32" charset="0"/>
              </a:rPr>
              <a:t>1</a:t>
            </a:r>
          </a:p>
        </p:txBody>
      </p:sp>
      <p:sp>
        <p:nvSpPr>
          <p:cNvPr id="39167" name="Rectangle 255"/>
          <p:cNvSpPr>
            <a:spLocks noChangeArrowheads="1"/>
          </p:cNvSpPr>
          <p:nvPr/>
        </p:nvSpPr>
        <p:spPr bwMode="auto">
          <a:xfrm>
            <a:off x="1465263" y="3578225"/>
            <a:ext cx="1301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FFFF"/>
                </a:solidFill>
                <a:latin typeface="Calibri" pitchFamily="32" charset="0"/>
              </a:rPr>
              <a:t>2</a:t>
            </a:r>
          </a:p>
        </p:txBody>
      </p:sp>
      <p:sp>
        <p:nvSpPr>
          <p:cNvPr id="39168" name="Rectangle 256"/>
          <p:cNvSpPr>
            <a:spLocks noChangeArrowheads="1"/>
          </p:cNvSpPr>
          <p:nvPr/>
        </p:nvSpPr>
        <p:spPr bwMode="auto">
          <a:xfrm>
            <a:off x="1465263" y="3040063"/>
            <a:ext cx="1301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FFFF"/>
                </a:solidFill>
                <a:latin typeface="Calibri" pitchFamily="32" charset="0"/>
              </a:rPr>
              <a:t>3</a:t>
            </a:r>
          </a:p>
        </p:txBody>
      </p:sp>
      <p:sp>
        <p:nvSpPr>
          <p:cNvPr id="39169" name="Rectangle 257"/>
          <p:cNvSpPr>
            <a:spLocks noChangeArrowheads="1"/>
          </p:cNvSpPr>
          <p:nvPr/>
        </p:nvSpPr>
        <p:spPr bwMode="auto">
          <a:xfrm>
            <a:off x="1465263" y="2493963"/>
            <a:ext cx="1301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FFFF"/>
                </a:solidFill>
                <a:latin typeface="Calibri" pitchFamily="32" charset="0"/>
              </a:rPr>
              <a:t>4</a:t>
            </a:r>
          </a:p>
        </p:txBody>
      </p:sp>
      <p:sp>
        <p:nvSpPr>
          <p:cNvPr id="39170" name="Rectangle 258"/>
          <p:cNvSpPr>
            <a:spLocks noChangeArrowheads="1"/>
          </p:cNvSpPr>
          <p:nvPr/>
        </p:nvSpPr>
        <p:spPr bwMode="auto">
          <a:xfrm>
            <a:off x="1465263" y="1955800"/>
            <a:ext cx="1301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FFFF"/>
                </a:solidFill>
                <a:latin typeface="Calibri" pitchFamily="32" charset="0"/>
              </a:rPr>
              <a:t>5</a:t>
            </a:r>
          </a:p>
        </p:txBody>
      </p:sp>
      <p:sp>
        <p:nvSpPr>
          <p:cNvPr id="39171" name="Rectangle 259"/>
          <p:cNvSpPr>
            <a:spLocks noChangeArrowheads="1"/>
          </p:cNvSpPr>
          <p:nvPr/>
        </p:nvSpPr>
        <p:spPr bwMode="auto">
          <a:xfrm>
            <a:off x="1465263" y="1416050"/>
            <a:ext cx="1301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lnSpc>
                <a:spcPct val="90000"/>
              </a:lnSpc>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FFFF"/>
                </a:solidFill>
                <a:latin typeface="Calibri" pitchFamily="32" charset="0"/>
              </a:rPr>
              <a:t>6</a:t>
            </a:r>
          </a:p>
        </p:txBody>
      </p:sp>
    </p:spTree>
    <p:extLst>
      <p:ext uri="{BB962C8B-B14F-4D97-AF65-F5344CB8AC3E}">
        <p14:creationId xmlns:p14="http://schemas.microsoft.com/office/powerpoint/2010/main" val="128974573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p:txBody>
          <a:bodyPr>
            <a:normAutofit/>
          </a:bodyPr>
          <a:lstStyle/>
          <a:p>
            <a:r>
              <a:rPr lang="el-GR" b="1" dirty="0"/>
              <a:t>Το κάπνισμα αυξάνει τον κίνδυνο ανάπτυξης ανευρύσματος κοιλιακής αορτής, </a:t>
            </a:r>
            <a:r>
              <a:rPr lang="el-GR" b="1" dirty="0" smtClean="0"/>
              <a:t>με</a:t>
            </a:r>
            <a:r>
              <a:rPr lang="en-US" b="1" dirty="0" smtClean="0"/>
              <a:t> </a:t>
            </a:r>
            <a:r>
              <a:rPr lang="el-GR" b="1" dirty="0" err="1" smtClean="0"/>
              <a:t>δοσοεξαρτώμενη</a:t>
            </a:r>
            <a:r>
              <a:rPr lang="el-GR" b="1" dirty="0" smtClean="0"/>
              <a:t> </a:t>
            </a:r>
            <a:r>
              <a:rPr lang="el-GR" b="1" dirty="0"/>
              <a:t>σχέση</a:t>
            </a:r>
          </a:p>
          <a:p>
            <a:endParaRPr lang="el-GR" b="1" dirty="0"/>
          </a:p>
          <a:p>
            <a:r>
              <a:rPr lang="el-GR" b="1" dirty="0" smtClean="0"/>
              <a:t>Μελέτες </a:t>
            </a:r>
            <a:r>
              <a:rPr lang="el-GR" b="1" dirty="0"/>
              <a:t>θνησιμότητας </a:t>
            </a:r>
            <a:r>
              <a:rPr lang="el-GR" b="1" dirty="0" smtClean="0"/>
              <a:t>ανέδειξαν </a:t>
            </a:r>
            <a:r>
              <a:rPr lang="el-GR" b="1" dirty="0"/>
              <a:t>σταθερά </a:t>
            </a:r>
            <a:r>
              <a:rPr lang="el-GR" b="1" dirty="0" smtClean="0"/>
              <a:t>υψηλότερο κίνδυνο </a:t>
            </a:r>
            <a:r>
              <a:rPr lang="el-GR" b="1" dirty="0"/>
              <a:t>θανάτου από </a:t>
            </a:r>
            <a:r>
              <a:rPr lang="el-GR" b="1" dirty="0" smtClean="0"/>
              <a:t>ρήξη κοιλιακού ανευρύσματος  στους καπνιστές σε σχέση με τους μη καπνιστές.</a:t>
            </a:r>
          </a:p>
          <a:p>
            <a:endParaRPr lang="el-GR" dirty="0"/>
          </a:p>
        </p:txBody>
      </p:sp>
      <p:sp>
        <p:nvSpPr>
          <p:cNvPr id="4" name="Θέση περιεχομένου 3"/>
          <p:cNvSpPr>
            <a:spLocks noGrp="1"/>
          </p:cNvSpPr>
          <p:nvPr>
            <p:ph sz="quarter" idx="14"/>
          </p:nvPr>
        </p:nvSpPr>
        <p:spPr/>
        <p:txBody>
          <a:bodyPr/>
          <a:lstStyle/>
          <a:p>
            <a:endParaRPr lang="el-GR" dirty="0"/>
          </a:p>
        </p:txBody>
      </p:sp>
      <p:sp>
        <p:nvSpPr>
          <p:cNvPr id="2" name="Τίτλος 1"/>
          <p:cNvSpPr>
            <a:spLocks noGrp="1"/>
          </p:cNvSpPr>
          <p:nvPr>
            <p:ph type="title"/>
          </p:nvPr>
        </p:nvSpPr>
        <p:spPr>
          <a:xfrm>
            <a:off x="607640" y="116632"/>
            <a:ext cx="7924800" cy="1143000"/>
          </a:xfrm>
        </p:spPr>
        <p:txBody>
          <a:bodyPr/>
          <a:lstStyle/>
          <a:p>
            <a:pPr algn="ctr"/>
            <a:r>
              <a:rPr lang="el-GR" b="1" dirty="0" err="1" smtClean="0">
                <a:solidFill>
                  <a:srgbClr val="FFC000"/>
                </a:solidFill>
              </a:rPr>
              <a:t>Αορτικα</a:t>
            </a:r>
            <a:r>
              <a:rPr lang="el-GR" b="1" dirty="0" smtClean="0">
                <a:solidFill>
                  <a:srgbClr val="FFC000"/>
                </a:solidFill>
              </a:rPr>
              <a:t> </a:t>
            </a:r>
            <a:r>
              <a:rPr lang="el-GR" b="1" dirty="0" err="1" smtClean="0">
                <a:solidFill>
                  <a:srgbClr val="FFC000"/>
                </a:solidFill>
              </a:rPr>
              <a:t>ανευρυσματα</a:t>
            </a:r>
            <a:r>
              <a:rPr lang="el-GR" b="1" dirty="0" smtClean="0">
                <a:solidFill>
                  <a:srgbClr val="FFC000"/>
                </a:solidFill>
              </a:rPr>
              <a:t> </a:t>
            </a:r>
            <a:endParaRPr lang="el-GR" b="1" dirty="0">
              <a:solidFill>
                <a:srgbClr val="FFC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628800"/>
            <a:ext cx="2808312" cy="404405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8" name="Text Box 3"/>
          <p:cNvSpPr txBox="1">
            <a:spLocks noChangeArrowheads="1"/>
          </p:cNvSpPr>
          <p:nvPr/>
        </p:nvSpPr>
        <p:spPr bwMode="auto">
          <a:xfrm>
            <a:off x="873125" y="6229350"/>
            <a:ext cx="75612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i="1" dirty="0" err="1">
                <a:solidFill>
                  <a:srgbClr val="FFFFFF"/>
                </a:solidFill>
              </a:rPr>
              <a:t>Eur</a:t>
            </a:r>
            <a:r>
              <a:rPr lang="en-US" i="1" dirty="0">
                <a:solidFill>
                  <a:srgbClr val="FFFFFF"/>
                </a:solidFill>
              </a:rPr>
              <a:t> J </a:t>
            </a:r>
            <a:r>
              <a:rPr lang="en-US" i="1" dirty="0" err="1">
                <a:solidFill>
                  <a:srgbClr val="FFFFFF"/>
                </a:solidFill>
              </a:rPr>
              <a:t>Cardiovasc</a:t>
            </a:r>
            <a:r>
              <a:rPr lang="en-US" i="1" dirty="0">
                <a:solidFill>
                  <a:srgbClr val="FFFFFF"/>
                </a:solidFill>
              </a:rPr>
              <a:t> </a:t>
            </a:r>
            <a:r>
              <a:rPr lang="en-US" i="1" dirty="0" err="1">
                <a:solidFill>
                  <a:srgbClr val="FFFFFF"/>
                </a:solidFill>
              </a:rPr>
              <a:t>Prev</a:t>
            </a:r>
            <a:r>
              <a:rPr lang="en-US" i="1" dirty="0">
                <a:solidFill>
                  <a:srgbClr val="FFFFFF"/>
                </a:solidFill>
              </a:rPr>
              <a:t> </a:t>
            </a:r>
            <a:r>
              <a:rPr lang="en-US" i="1" dirty="0" err="1">
                <a:solidFill>
                  <a:srgbClr val="FFFFFF"/>
                </a:solidFill>
              </a:rPr>
              <a:t>Rehabil</a:t>
            </a:r>
            <a:r>
              <a:rPr lang="en-US" i="1" dirty="0">
                <a:solidFill>
                  <a:srgbClr val="FFFFFF"/>
                </a:solidFill>
              </a:rPr>
              <a:t> </a:t>
            </a:r>
            <a:r>
              <a:rPr lang="en-US" dirty="0">
                <a:solidFill>
                  <a:srgbClr val="FFFFFF"/>
                </a:solidFill>
              </a:rPr>
              <a:t>2006;13:507-514</a:t>
            </a:r>
          </a:p>
        </p:txBody>
      </p:sp>
    </p:spTree>
    <p:extLst>
      <p:ext uri="{BB962C8B-B14F-4D97-AF65-F5344CB8AC3E}">
        <p14:creationId xmlns:p14="http://schemas.microsoft.com/office/powerpoint/2010/main" val="3400229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sz="quarter" idx="13"/>
          </p:nvPr>
        </p:nvSpPr>
        <p:spPr>
          <a:xfrm>
            <a:off x="609602" y="1600200"/>
            <a:ext cx="5042518" cy="4114800"/>
          </a:xfrm>
        </p:spPr>
        <p:txBody>
          <a:bodyPr>
            <a:normAutofit/>
          </a:bodyPr>
          <a:lstStyle/>
          <a:p>
            <a:r>
              <a:rPr lang="el-GR" b="1" dirty="0">
                <a:solidFill>
                  <a:srgbClr val="FFC000"/>
                </a:solidFill>
              </a:rPr>
              <a:t>Το κάπνισμα και ο διαβήτης </a:t>
            </a:r>
            <a:r>
              <a:rPr lang="el-GR" b="1" dirty="0"/>
              <a:t>είναι </a:t>
            </a:r>
            <a:r>
              <a:rPr lang="el-GR" b="1" dirty="0" smtClean="0"/>
              <a:t> οι σημαντικότεροι </a:t>
            </a:r>
            <a:r>
              <a:rPr lang="el-GR" b="1" dirty="0"/>
              <a:t>παράγοντες κινδύνου για την </a:t>
            </a:r>
            <a:r>
              <a:rPr lang="el-GR" b="1" dirty="0" smtClean="0"/>
              <a:t>περιφερική </a:t>
            </a:r>
            <a:r>
              <a:rPr lang="el-GR" b="1" dirty="0" err="1" smtClean="0"/>
              <a:t>αγγειοπάθεια</a:t>
            </a:r>
            <a:r>
              <a:rPr lang="el-GR" b="1" dirty="0" smtClean="0"/>
              <a:t>.</a:t>
            </a:r>
          </a:p>
          <a:p>
            <a:r>
              <a:rPr lang="el-GR" b="1" dirty="0" smtClean="0"/>
              <a:t>Υπάρχει </a:t>
            </a:r>
            <a:r>
              <a:rPr lang="el-GR" b="1" dirty="0" err="1" smtClean="0">
                <a:solidFill>
                  <a:srgbClr val="FFC000"/>
                </a:solidFill>
              </a:rPr>
              <a:t>δοσοεξαρτώμενη</a:t>
            </a:r>
            <a:r>
              <a:rPr lang="el-GR" b="1" dirty="0" smtClean="0">
                <a:solidFill>
                  <a:srgbClr val="FFC000"/>
                </a:solidFill>
              </a:rPr>
              <a:t> σχέση </a:t>
            </a:r>
            <a:r>
              <a:rPr lang="el-GR" b="1" dirty="0" smtClean="0"/>
              <a:t>με το </a:t>
            </a:r>
            <a:r>
              <a:rPr lang="el-GR" b="1" dirty="0"/>
              <a:t>κάπνισμα </a:t>
            </a:r>
            <a:r>
              <a:rPr lang="el-GR" b="1" dirty="0" smtClean="0"/>
              <a:t> </a:t>
            </a:r>
            <a:r>
              <a:rPr lang="el-GR" b="1" dirty="0"/>
              <a:t>ακόμη και </a:t>
            </a:r>
            <a:r>
              <a:rPr lang="el-GR" b="1" dirty="0" smtClean="0"/>
              <a:t>μετά από διόρθωση για </a:t>
            </a:r>
            <a:r>
              <a:rPr lang="el-GR" b="1" dirty="0"/>
              <a:t>άλλους παράγοντες καρδιαγγειακού </a:t>
            </a:r>
            <a:r>
              <a:rPr lang="el-GR" b="1" dirty="0" smtClean="0"/>
              <a:t>κινδύνου</a:t>
            </a:r>
          </a:p>
          <a:p>
            <a:r>
              <a:rPr lang="el-GR" b="1" dirty="0" smtClean="0"/>
              <a:t>Το </a:t>
            </a:r>
            <a:r>
              <a:rPr lang="el-GR" b="1" dirty="0"/>
              <a:t>κάπνισμα αυξάνει τον κίνδυνο εμφάνισης διαλείπουσας χωλότητας και συνδέεται με την </a:t>
            </a:r>
            <a:r>
              <a:rPr lang="el-GR" b="1" dirty="0">
                <a:solidFill>
                  <a:srgbClr val="FFC000"/>
                </a:solidFill>
              </a:rPr>
              <a:t>γρηγορότερη εξέλιξη </a:t>
            </a:r>
            <a:r>
              <a:rPr lang="el-GR" b="1" dirty="0"/>
              <a:t>της περιφερικής </a:t>
            </a:r>
            <a:r>
              <a:rPr lang="el-GR" b="1" dirty="0" err="1"/>
              <a:t>αγγειοπάθειας</a:t>
            </a:r>
            <a:endParaRPr lang="el-GR" b="1" dirty="0"/>
          </a:p>
          <a:p>
            <a:endParaRPr lang="el-GR" dirty="0"/>
          </a:p>
        </p:txBody>
      </p:sp>
      <p:sp>
        <p:nvSpPr>
          <p:cNvPr id="2" name="Τίτλος 1"/>
          <p:cNvSpPr>
            <a:spLocks noGrp="1"/>
          </p:cNvSpPr>
          <p:nvPr>
            <p:ph type="title"/>
          </p:nvPr>
        </p:nvSpPr>
        <p:spPr/>
        <p:txBody>
          <a:bodyPr/>
          <a:lstStyle/>
          <a:p>
            <a:pPr algn="ctr"/>
            <a:r>
              <a:rPr lang="el-GR" b="1" dirty="0" err="1" smtClean="0">
                <a:solidFill>
                  <a:srgbClr val="FFC000"/>
                </a:solidFill>
              </a:rPr>
              <a:t>Περιφερικη</a:t>
            </a:r>
            <a:r>
              <a:rPr lang="el-GR" b="1" dirty="0" smtClean="0">
                <a:solidFill>
                  <a:srgbClr val="FFC000"/>
                </a:solidFill>
              </a:rPr>
              <a:t> </a:t>
            </a:r>
            <a:r>
              <a:rPr lang="el-GR" b="1" dirty="0" err="1" smtClean="0">
                <a:solidFill>
                  <a:srgbClr val="FFC000"/>
                </a:solidFill>
              </a:rPr>
              <a:t>αγγειοπαθεια</a:t>
            </a:r>
            <a:endParaRPr lang="el-GR" b="1" dirty="0">
              <a:solidFill>
                <a:srgbClr val="FFC000"/>
              </a:solidFill>
            </a:endParaRPr>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372200" y="1916832"/>
            <a:ext cx="1783584" cy="333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900113" y="6215063"/>
            <a:ext cx="75612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i="1" dirty="0" err="1">
                <a:solidFill>
                  <a:srgbClr val="FFFFFF"/>
                </a:solidFill>
              </a:rPr>
              <a:t>Eur</a:t>
            </a:r>
            <a:r>
              <a:rPr lang="en-US" i="1" dirty="0">
                <a:solidFill>
                  <a:srgbClr val="FFFFFF"/>
                </a:solidFill>
              </a:rPr>
              <a:t> J </a:t>
            </a:r>
            <a:r>
              <a:rPr lang="en-US" i="1" dirty="0" err="1">
                <a:solidFill>
                  <a:srgbClr val="FFFFFF"/>
                </a:solidFill>
              </a:rPr>
              <a:t>Cardiovasc</a:t>
            </a:r>
            <a:r>
              <a:rPr lang="en-US" i="1" dirty="0">
                <a:solidFill>
                  <a:srgbClr val="FFFFFF"/>
                </a:solidFill>
              </a:rPr>
              <a:t> </a:t>
            </a:r>
            <a:r>
              <a:rPr lang="en-US" i="1" dirty="0" err="1">
                <a:solidFill>
                  <a:srgbClr val="FFFFFF"/>
                </a:solidFill>
              </a:rPr>
              <a:t>Prev</a:t>
            </a:r>
            <a:r>
              <a:rPr lang="en-US" i="1" dirty="0">
                <a:solidFill>
                  <a:srgbClr val="FFFFFF"/>
                </a:solidFill>
              </a:rPr>
              <a:t> </a:t>
            </a:r>
            <a:r>
              <a:rPr lang="en-US" i="1" dirty="0" err="1">
                <a:solidFill>
                  <a:srgbClr val="FFFFFF"/>
                </a:solidFill>
              </a:rPr>
              <a:t>Rehabil</a:t>
            </a:r>
            <a:r>
              <a:rPr lang="en-US" i="1" dirty="0">
                <a:solidFill>
                  <a:srgbClr val="FFFFFF"/>
                </a:solidFill>
              </a:rPr>
              <a:t> </a:t>
            </a:r>
            <a:r>
              <a:rPr lang="en-US" dirty="0">
                <a:solidFill>
                  <a:srgbClr val="FFFFFF"/>
                </a:solidFill>
              </a:rPr>
              <a:t>2006;13:507-514</a:t>
            </a:r>
          </a:p>
        </p:txBody>
      </p:sp>
    </p:spTree>
    <p:extLst>
      <p:ext uri="{BB962C8B-B14F-4D97-AF65-F5344CB8AC3E}">
        <p14:creationId xmlns:p14="http://schemas.microsoft.com/office/powerpoint/2010/main" val="1240713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2">
            <a:extLst>
              <a:ext uri="{28A0092B-C50C-407E-A947-70E740481C1C}">
                <a14:useLocalDpi xmlns:a14="http://schemas.microsoft.com/office/drawing/2010/main" val="0"/>
              </a:ext>
            </a:extLst>
          </a:blip>
          <a:srcRect b="5391"/>
          <a:stretch>
            <a:fillRect/>
          </a:stretch>
        </p:blipFill>
        <p:spPr bwMode="auto">
          <a:xfrm>
            <a:off x="-54015" y="908721"/>
            <a:ext cx="9198015" cy="6348862"/>
          </a:xfrm>
          <a:prstGeom prst="rect">
            <a:avLst/>
          </a:prstGeom>
          <a:noFill/>
          <a:ln>
            <a:noFill/>
          </a:ln>
          <a:effectLst/>
          <a:extLst>
            <a:ext uri="{909E8E84-426E-40DD-AFC4-6F175D3DCCD1}">
              <a14:hiddenFill xmlns:a14="http://schemas.microsoft.com/office/drawing/2010/main">
                <a:blipFill dpi="0" rotWithShape="0">
                  <a:blip/>
                  <a:srcRect b="539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Τίτλος 4"/>
          <p:cNvSpPr>
            <a:spLocks noGrp="1"/>
          </p:cNvSpPr>
          <p:nvPr>
            <p:ph type="title"/>
          </p:nvPr>
        </p:nvSpPr>
        <p:spPr>
          <a:xfrm>
            <a:off x="609600" y="274638"/>
            <a:ext cx="7924800" cy="562074"/>
          </a:xfrm>
        </p:spPr>
        <p:txBody>
          <a:bodyPr/>
          <a:lstStyle/>
          <a:p>
            <a:pPr algn="ctr"/>
            <a:r>
              <a:rPr lang="el-GR" sz="2800" b="1" dirty="0" err="1" smtClean="0">
                <a:solidFill>
                  <a:srgbClr val="FFC000"/>
                </a:solidFill>
              </a:rPr>
              <a:t>Παθοφυσιολογικοι</a:t>
            </a:r>
            <a:r>
              <a:rPr lang="el-GR" sz="2800" b="1" dirty="0" smtClean="0">
                <a:solidFill>
                  <a:srgbClr val="FFC000"/>
                </a:solidFill>
              </a:rPr>
              <a:t> </a:t>
            </a:r>
            <a:r>
              <a:rPr lang="el-GR" sz="2800" b="1" dirty="0" err="1" smtClean="0">
                <a:solidFill>
                  <a:srgbClr val="FFC000"/>
                </a:solidFill>
              </a:rPr>
              <a:t>μηχανισμοι</a:t>
            </a:r>
            <a:endParaRPr lang="el-GR" sz="2800" b="1" dirty="0">
              <a:solidFill>
                <a:srgbClr val="FFC000"/>
              </a:solidFill>
            </a:endParaRPr>
          </a:p>
        </p:txBody>
      </p:sp>
      <p:pic>
        <p:nvPicPr>
          <p:cNvPr id="7"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691680" y="1556792"/>
            <a:ext cx="5760640" cy="48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Ορθογώνιο 7"/>
          <p:cNvSpPr/>
          <p:nvPr/>
        </p:nvSpPr>
        <p:spPr>
          <a:xfrm>
            <a:off x="1763688" y="2132856"/>
            <a:ext cx="1872208" cy="288032"/>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1916088" y="2699436"/>
            <a:ext cx="2079848" cy="288032"/>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1619672" y="3501008"/>
            <a:ext cx="2808312" cy="288032"/>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1817262" y="3930158"/>
            <a:ext cx="1872208" cy="342350"/>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p:cNvSpPr/>
          <p:nvPr/>
        </p:nvSpPr>
        <p:spPr>
          <a:xfrm>
            <a:off x="1809590" y="4437112"/>
            <a:ext cx="2330361" cy="288032"/>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p:cNvSpPr/>
          <p:nvPr/>
        </p:nvSpPr>
        <p:spPr>
          <a:xfrm>
            <a:off x="1916088" y="4869160"/>
            <a:ext cx="2295872" cy="576064"/>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p:cNvSpPr/>
          <p:nvPr/>
        </p:nvSpPr>
        <p:spPr>
          <a:xfrm>
            <a:off x="1842770" y="5589240"/>
            <a:ext cx="2585214" cy="720080"/>
          </a:xfrm>
          <a:prstGeom prst="rect">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9445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395536" y="188640"/>
            <a:ext cx="8140824" cy="720080"/>
          </a:xfrm>
        </p:spPr>
        <p:txBody>
          <a:bodyPr/>
          <a:lstStyle/>
          <a:p>
            <a:pPr algn="ctr"/>
            <a:r>
              <a:rPr lang="el-GR" b="1" dirty="0" smtClean="0">
                <a:solidFill>
                  <a:srgbClr val="0070C0"/>
                </a:solidFill>
              </a:rPr>
              <a:t>Η ΔΡΑΣΗ ΤΗΣ ΝΙΚΟΤΙΝΗΣ</a:t>
            </a:r>
            <a:endParaRPr lang="el-GR" b="1" dirty="0">
              <a:solidFill>
                <a:srgbClr val="0070C0"/>
              </a:solidFill>
            </a:endParaRPr>
          </a:p>
        </p:txBody>
      </p:sp>
      <p:sp>
        <p:nvSpPr>
          <p:cNvPr id="9" name="Θέση περιεχομένου 8"/>
          <p:cNvSpPr>
            <a:spLocks noGrp="1"/>
          </p:cNvSpPr>
          <p:nvPr>
            <p:ph sz="quarter" idx="13"/>
          </p:nvPr>
        </p:nvSpPr>
        <p:spPr>
          <a:xfrm>
            <a:off x="107504" y="1196752"/>
            <a:ext cx="4104456" cy="5012482"/>
          </a:xfrm>
        </p:spPr>
        <p:txBody>
          <a:bodyPr>
            <a:noAutofit/>
          </a:bodyPr>
          <a:lstStyle/>
          <a:p>
            <a:r>
              <a:rPr lang="el-GR" sz="1400" b="1" dirty="0"/>
              <a:t>Η νικοτίνη </a:t>
            </a:r>
            <a:r>
              <a:rPr lang="el-GR" sz="1400" b="1" dirty="0" smtClean="0"/>
              <a:t>συνδέεται στους νικοτινικούς </a:t>
            </a:r>
            <a:r>
              <a:rPr lang="el-GR" sz="1400" b="1" dirty="0" err="1"/>
              <a:t>χολινεργικούς</a:t>
            </a:r>
            <a:r>
              <a:rPr lang="el-GR" sz="1400" b="1" dirty="0"/>
              <a:t> υποδοχείς στον εγκέφαλο </a:t>
            </a:r>
            <a:r>
              <a:rPr lang="el-GR" sz="1400" b="1" dirty="0" smtClean="0"/>
              <a:t>και δρα </a:t>
            </a:r>
            <a:r>
              <a:rPr lang="el-GR" sz="1400" b="1" dirty="0"/>
              <a:t>σαν </a:t>
            </a:r>
            <a:r>
              <a:rPr lang="el-GR" sz="1400" b="1" dirty="0" err="1" smtClean="0"/>
              <a:t>συμπαθομιμητικός</a:t>
            </a:r>
            <a:r>
              <a:rPr lang="el-GR" sz="1400" b="1" dirty="0" smtClean="0"/>
              <a:t> παράγοντας.</a:t>
            </a:r>
          </a:p>
          <a:p>
            <a:r>
              <a:rPr lang="el-GR" sz="1400" b="1" dirty="0" smtClean="0"/>
              <a:t>Προκαλεί  </a:t>
            </a:r>
            <a:r>
              <a:rPr lang="el-GR" sz="1400" b="1" dirty="0"/>
              <a:t>την απελευθέρωση των </a:t>
            </a:r>
            <a:r>
              <a:rPr lang="el-GR" sz="1400" b="1" dirty="0" err="1" smtClean="0"/>
              <a:t>κατεχολαμινών</a:t>
            </a:r>
            <a:r>
              <a:rPr lang="el-GR" sz="1400" b="1" dirty="0" smtClean="0"/>
              <a:t>, οδηγώντας </a:t>
            </a:r>
            <a:r>
              <a:rPr lang="el-GR" sz="1400" b="1" dirty="0"/>
              <a:t>σε αύξηση </a:t>
            </a:r>
            <a:r>
              <a:rPr lang="el-GR" sz="1400" b="1" dirty="0" smtClean="0"/>
              <a:t>της καρδιακής συχνότητας, </a:t>
            </a:r>
            <a:r>
              <a:rPr lang="el-GR" sz="1400" b="1" dirty="0"/>
              <a:t>της αρτηριακής πίεσης </a:t>
            </a:r>
            <a:r>
              <a:rPr lang="el-GR" sz="1400" b="1" dirty="0" smtClean="0"/>
              <a:t> και της συσταλτικότητας </a:t>
            </a:r>
            <a:r>
              <a:rPr lang="el-GR" sz="1400" b="1" dirty="0"/>
              <a:t>του μυοκαρδίου που </a:t>
            </a:r>
            <a:r>
              <a:rPr lang="el-GR" sz="1400" b="1" dirty="0" smtClean="0">
                <a:solidFill>
                  <a:srgbClr val="FFC000"/>
                </a:solidFill>
              </a:rPr>
              <a:t>αυξάνουν </a:t>
            </a:r>
            <a:r>
              <a:rPr lang="el-GR" sz="1400" b="1" dirty="0">
                <a:solidFill>
                  <a:srgbClr val="FFC000"/>
                </a:solidFill>
              </a:rPr>
              <a:t>το </a:t>
            </a:r>
            <a:r>
              <a:rPr lang="el-GR" sz="1400" b="1" dirty="0" err="1" smtClean="0">
                <a:solidFill>
                  <a:srgbClr val="FFC000"/>
                </a:solidFill>
              </a:rPr>
              <a:t>μυοκαρδιακό</a:t>
            </a:r>
            <a:r>
              <a:rPr lang="el-GR" sz="1400" b="1" dirty="0" smtClean="0">
                <a:solidFill>
                  <a:srgbClr val="FFC000"/>
                </a:solidFill>
              </a:rPr>
              <a:t> έργο </a:t>
            </a:r>
            <a:r>
              <a:rPr lang="el-GR" sz="1400" b="1" dirty="0">
                <a:solidFill>
                  <a:srgbClr val="FFC000"/>
                </a:solidFill>
              </a:rPr>
              <a:t>και </a:t>
            </a:r>
            <a:r>
              <a:rPr lang="el-GR" sz="1400" b="1" dirty="0" smtClean="0">
                <a:solidFill>
                  <a:srgbClr val="FFC000"/>
                </a:solidFill>
              </a:rPr>
              <a:t>τις ανάγκες σε οξυγόνο.</a:t>
            </a:r>
          </a:p>
          <a:p>
            <a:r>
              <a:rPr lang="el-GR" sz="1400" b="1" dirty="0" smtClean="0"/>
              <a:t>Η </a:t>
            </a:r>
            <a:r>
              <a:rPr lang="el-GR" sz="1400" b="1" dirty="0"/>
              <a:t>νικοτίνη προκαλεί επίσης </a:t>
            </a:r>
            <a:r>
              <a:rPr lang="el-GR" sz="1400" b="1" dirty="0" err="1" smtClean="0">
                <a:solidFill>
                  <a:srgbClr val="FFC000"/>
                </a:solidFill>
              </a:rPr>
              <a:t>αγγειοσύσπαση</a:t>
            </a:r>
            <a:r>
              <a:rPr lang="el-GR" sz="1400" b="1" dirty="0" smtClean="0"/>
              <a:t> </a:t>
            </a:r>
            <a:r>
              <a:rPr lang="el-GR" sz="1400" b="1" dirty="0"/>
              <a:t>μέσω </a:t>
            </a:r>
            <a:r>
              <a:rPr lang="el-GR" sz="1400" b="1" dirty="0" smtClean="0"/>
              <a:t>της δράσης της στους α- </a:t>
            </a:r>
            <a:r>
              <a:rPr lang="el-GR" sz="1400" b="1" dirty="0" err="1" smtClean="0"/>
              <a:t>αδρενεργικούς</a:t>
            </a:r>
            <a:r>
              <a:rPr lang="el-GR" sz="1400" b="1" dirty="0" smtClean="0"/>
              <a:t> υποδοχείς </a:t>
            </a:r>
            <a:r>
              <a:rPr lang="el-GR" sz="1400" b="1" dirty="0"/>
              <a:t>και </a:t>
            </a:r>
            <a:r>
              <a:rPr lang="el-GR" sz="1400" b="1" dirty="0" smtClean="0">
                <a:solidFill>
                  <a:srgbClr val="FFC000"/>
                </a:solidFill>
              </a:rPr>
              <a:t>δυσλειτουργία </a:t>
            </a:r>
            <a:r>
              <a:rPr lang="el-GR" sz="1400" b="1" dirty="0">
                <a:solidFill>
                  <a:srgbClr val="FFC000"/>
                </a:solidFill>
              </a:rPr>
              <a:t>του </a:t>
            </a:r>
            <a:r>
              <a:rPr lang="el-GR" sz="1400" b="1" dirty="0" smtClean="0">
                <a:solidFill>
                  <a:srgbClr val="FFC000"/>
                </a:solidFill>
              </a:rPr>
              <a:t>ενδοθηλίου.</a:t>
            </a:r>
          </a:p>
          <a:p>
            <a:r>
              <a:rPr lang="el-GR" sz="1400" b="1" dirty="0" smtClean="0"/>
              <a:t>Αυτό </a:t>
            </a:r>
            <a:r>
              <a:rPr lang="el-GR" sz="1400" b="1" dirty="0"/>
              <a:t>οδηγεί σε </a:t>
            </a:r>
            <a:r>
              <a:rPr lang="el-GR" sz="1400" b="1" dirty="0" smtClean="0"/>
              <a:t>μειωμένη </a:t>
            </a:r>
            <a:r>
              <a:rPr lang="el-GR" sz="1400" b="1" dirty="0"/>
              <a:t>στεφανιαία και </a:t>
            </a:r>
            <a:r>
              <a:rPr lang="el-GR" sz="1400" b="1" dirty="0" smtClean="0"/>
              <a:t>εγκεφαλική ροή </a:t>
            </a:r>
            <a:r>
              <a:rPr lang="el-GR" sz="1400" b="1" dirty="0"/>
              <a:t>του αίματος.</a:t>
            </a:r>
            <a:endParaRPr lang="en-US" sz="1400" b="1" dirty="0"/>
          </a:p>
        </p:txBody>
      </p:sp>
      <p:sp>
        <p:nvSpPr>
          <p:cNvPr id="10" name="Θέση περιεχομένου 9"/>
          <p:cNvSpPr>
            <a:spLocks noGrp="1"/>
          </p:cNvSpPr>
          <p:nvPr>
            <p:ph sz="quarter" idx="14"/>
          </p:nvPr>
        </p:nvSpPr>
        <p:spPr/>
        <p:txBody>
          <a:bodyPr/>
          <a:lstStyle/>
          <a:p>
            <a:endParaRPr lang="el-G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412776"/>
            <a:ext cx="4211960" cy="479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536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395536" y="188640"/>
            <a:ext cx="8140824" cy="720080"/>
          </a:xfrm>
        </p:spPr>
        <p:txBody>
          <a:bodyPr/>
          <a:lstStyle/>
          <a:p>
            <a:pPr algn="ctr"/>
            <a:r>
              <a:rPr lang="el-GR" b="1" dirty="0" smtClean="0">
                <a:solidFill>
                  <a:srgbClr val="0070C0"/>
                </a:solidFill>
              </a:rPr>
              <a:t>Η ΔΡΑΣΗ του </a:t>
            </a:r>
            <a:r>
              <a:rPr lang="en-US" b="1" dirty="0" smtClean="0">
                <a:solidFill>
                  <a:srgbClr val="0070C0"/>
                </a:solidFill>
              </a:rPr>
              <a:t>co</a:t>
            </a:r>
            <a:endParaRPr lang="el-GR" b="1" dirty="0">
              <a:solidFill>
                <a:srgbClr val="0070C0"/>
              </a:solidFill>
            </a:endParaRPr>
          </a:p>
        </p:txBody>
      </p:sp>
      <p:sp>
        <p:nvSpPr>
          <p:cNvPr id="9" name="Θέση περιεχομένου 8"/>
          <p:cNvSpPr>
            <a:spLocks noGrp="1"/>
          </p:cNvSpPr>
          <p:nvPr>
            <p:ph sz="quarter" idx="13"/>
          </p:nvPr>
        </p:nvSpPr>
        <p:spPr>
          <a:xfrm>
            <a:off x="107504" y="1196752"/>
            <a:ext cx="4536504" cy="5012482"/>
          </a:xfrm>
        </p:spPr>
        <p:txBody>
          <a:bodyPr>
            <a:noAutofit/>
          </a:bodyPr>
          <a:lstStyle/>
          <a:p>
            <a:r>
              <a:rPr lang="el-GR" sz="1600" b="1" dirty="0"/>
              <a:t>Το μονοξείδιο του άνθρακα που παράγεται από την καύση και βρίσκεται </a:t>
            </a:r>
            <a:r>
              <a:rPr lang="el-GR" sz="1600" b="1" dirty="0" smtClean="0"/>
              <a:t>στον καπνό του τσιγάρου.</a:t>
            </a:r>
            <a:endParaRPr lang="el-GR" sz="1600" b="1" dirty="0"/>
          </a:p>
          <a:p>
            <a:r>
              <a:rPr lang="el-GR" sz="1600" b="1" dirty="0" smtClean="0"/>
              <a:t>Συνδέεται </a:t>
            </a:r>
            <a:r>
              <a:rPr lang="el-GR" sz="1600" b="1" dirty="0"/>
              <a:t>με μεγαλύτερη ευκολία από ό, τι το οξυγόνο με την αιμοσφαιρίνη </a:t>
            </a:r>
            <a:r>
              <a:rPr lang="el-GR" sz="1600" b="1" dirty="0" smtClean="0"/>
              <a:t>και μειώνει </a:t>
            </a:r>
            <a:r>
              <a:rPr lang="el-GR" sz="1600" b="1" dirty="0"/>
              <a:t>την παροχή οξυγόνου στα όργανα του σώματος. </a:t>
            </a:r>
            <a:endParaRPr lang="el-GR" sz="1600" b="1" dirty="0" smtClean="0"/>
          </a:p>
          <a:p>
            <a:r>
              <a:rPr lang="el-GR" sz="1600" b="1" dirty="0" smtClean="0"/>
              <a:t>Οδηγεί </a:t>
            </a:r>
            <a:r>
              <a:rPr lang="el-GR" sz="1600" b="1" dirty="0"/>
              <a:t>σε </a:t>
            </a:r>
            <a:r>
              <a:rPr lang="el-GR" sz="1600" b="1" dirty="0" smtClean="0"/>
              <a:t>σχετική </a:t>
            </a:r>
            <a:r>
              <a:rPr lang="el-GR" sz="1600" b="1" dirty="0" err="1" smtClean="0">
                <a:solidFill>
                  <a:srgbClr val="FFC000"/>
                </a:solidFill>
              </a:rPr>
              <a:t>υποξαιμία</a:t>
            </a:r>
            <a:r>
              <a:rPr lang="el-GR" sz="1600" b="1" dirty="0" smtClean="0"/>
              <a:t> </a:t>
            </a:r>
            <a:r>
              <a:rPr lang="el-GR" sz="1600" b="1" dirty="0"/>
              <a:t>που </a:t>
            </a:r>
            <a:r>
              <a:rPr lang="el-GR" sz="1600" b="1" dirty="0" smtClean="0"/>
              <a:t>μπορεί να επισπεύσει τα ισχαιμικά επεισόδια. </a:t>
            </a:r>
          </a:p>
          <a:p>
            <a:r>
              <a:rPr lang="el-GR" sz="1600" b="1" dirty="0" smtClean="0"/>
              <a:t>Επιπλέον</a:t>
            </a:r>
            <a:r>
              <a:rPr lang="el-GR" sz="1600" b="1" dirty="0"/>
              <a:t>, </a:t>
            </a:r>
            <a:r>
              <a:rPr lang="el-GR" sz="1600" b="1" dirty="0" smtClean="0"/>
              <a:t>σε απάντηση στην </a:t>
            </a:r>
            <a:r>
              <a:rPr lang="el-GR" sz="1600" b="1" dirty="0" err="1"/>
              <a:t>υποξαιμία</a:t>
            </a:r>
            <a:r>
              <a:rPr lang="el-GR" sz="1600" b="1" dirty="0"/>
              <a:t> , </a:t>
            </a:r>
            <a:r>
              <a:rPr lang="el-GR" sz="1600" b="1" dirty="0" smtClean="0"/>
              <a:t>αυξάνεται η μάζα των ερυθρών αιμοσφαιρίων που οδηγεί σε </a:t>
            </a:r>
            <a:r>
              <a:rPr lang="el-GR" sz="1600" b="1" dirty="0" err="1" smtClean="0">
                <a:solidFill>
                  <a:srgbClr val="FFC000"/>
                </a:solidFill>
              </a:rPr>
              <a:t>υπεργλοιότητα</a:t>
            </a:r>
            <a:r>
              <a:rPr lang="el-GR" sz="1600" b="1" dirty="0" smtClean="0"/>
              <a:t> </a:t>
            </a:r>
            <a:r>
              <a:rPr lang="el-GR" sz="1600" b="1" dirty="0"/>
              <a:t>, η οποία συμβάλλει στην </a:t>
            </a:r>
            <a:r>
              <a:rPr lang="el-GR" sz="1600" b="1" dirty="0" err="1" smtClean="0">
                <a:solidFill>
                  <a:srgbClr val="FFC000"/>
                </a:solidFill>
              </a:rPr>
              <a:t>υπερπηκτικότητα</a:t>
            </a:r>
            <a:r>
              <a:rPr lang="el-GR" sz="1600" b="1" dirty="0" smtClean="0"/>
              <a:t> που παρατηρείται στους καπνιστές</a:t>
            </a:r>
            <a:r>
              <a:rPr lang="el-GR" sz="1400" b="1" dirty="0" smtClean="0"/>
              <a:t>.</a:t>
            </a:r>
            <a:endParaRPr lang="en-US" sz="1400" b="1" dirty="0"/>
          </a:p>
        </p:txBody>
      </p:sp>
      <p:sp>
        <p:nvSpPr>
          <p:cNvPr id="10" name="Θέση περιεχομένου 9"/>
          <p:cNvSpPr>
            <a:spLocks noGrp="1"/>
          </p:cNvSpPr>
          <p:nvPr>
            <p:ph sz="quarter" idx="14"/>
          </p:nvPr>
        </p:nvSpPr>
        <p:spPr>
          <a:xfrm>
            <a:off x="4829336" y="1555188"/>
            <a:ext cx="3919128" cy="4114800"/>
          </a:xfrm>
        </p:spPr>
        <p:txBody>
          <a:bodyPr/>
          <a:lstStyle/>
          <a:p>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12388"/>
            <a:ext cx="4104456" cy="36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786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395536" y="332656"/>
            <a:ext cx="8140824" cy="720080"/>
          </a:xfrm>
        </p:spPr>
        <p:txBody>
          <a:bodyPr/>
          <a:lstStyle/>
          <a:p>
            <a:pPr algn="ctr"/>
            <a:r>
              <a:rPr lang="el-GR" sz="2400" b="1" dirty="0" smtClean="0"/>
              <a:t>Η ΔΡΑΣΗ των </a:t>
            </a:r>
            <a:r>
              <a:rPr lang="el-GR" sz="2400" b="1" dirty="0" err="1" smtClean="0"/>
              <a:t>οξειδωτικων</a:t>
            </a:r>
            <a:r>
              <a:rPr lang="el-GR" sz="2400" b="1" dirty="0" smtClean="0"/>
              <a:t> </a:t>
            </a:r>
            <a:r>
              <a:rPr lang="el-GR" sz="2400" b="1" dirty="0" err="1" smtClean="0"/>
              <a:t>αεριων</a:t>
            </a:r>
            <a:r>
              <a:rPr lang="el-GR" sz="2400" b="1" dirty="0" smtClean="0"/>
              <a:t> και </a:t>
            </a:r>
            <a:r>
              <a:rPr lang="el-GR" sz="2400" b="1" dirty="0" err="1" smtClean="0"/>
              <a:t>αλλων</a:t>
            </a:r>
            <a:r>
              <a:rPr lang="el-GR" sz="2400" b="1" dirty="0" smtClean="0"/>
              <a:t> </a:t>
            </a:r>
            <a:r>
              <a:rPr lang="el-GR" sz="2400" b="1" dirty="0" err="1" smtClean="0"/>
              <a:t>συστατικων</a:t>
            </a:r>
            <a:endParaRPr lang="el-GR" sz="2400" b="1" dirty="0"/>
          </a:p>
        </p:txBody>
      </p:sp>
      <p:sp>
        <p:nvSpPr>
          <p:cNvPr id="9" name="Θέση περιεχομένου 8"/>
          <p:cNvSpPr>
            <a:spLocks noGrp="1"/>
          </p:cNvSpPr>
          <p:nvPr>
            <p:ph sz="quarter" idx="13"/>
          </p:nvPr>
        </p:nvSpPr>
        <p:spPr>
          <a:xfrm>
            <a:off x="107504" y="1196752"/>
            <a:ext cx="4536504" cy="5012482"/>
          </a:xfrm>
        </p:spPr>
        <p:txBody>
          <a:bodyPr>
            <a:noAutofit/>
          </a:bodyPr>
          <a:lstStyle/>
          <a:p>
            <a:r>
              <a:rPr lang="el-GR" sz="1600" b="1" dirty="0"/>
              <a:t>Ο καπνός του τσιγάρου περιέχει υψηλά </a:t>
            </a:r>
            <a:r>
              <a:rPr lang="el-GR" sz="1600" b="1" dirty="0" smtClean="0"/>
              <a:t>επίπεδα οξειδωτικού </a:t>
            </a:r>
            <a:r>
              <a:rPr lang="el-GR" sz="1600" b="1" dirty="0"/>
              <a:t>αερίων </a:t>
            </a:r>
            <a:r>
              <a:rPr lang="el-GR" sz="1600" b="1" dirty="0" smtClean="0"/>
              <a:t>όπως </a:t>
            </a:r>
            <a:r>
              <a:rPr lang="el-GR" sz="1600" b="1" dirty="0" smtClean="0">
                <a:solidFill>
                  <a:srgbClr val="FFC000"/>
                </a:solidFill>
              </a:rPr>
              <a:t>οξειδίων </a:t>
            </a:r>
            <a:r>
              <a:rPr lang="el-GR" sz="1600" b="1" dirty="0">
                <a:solidFill>
                  <a:srgbClr val="FFC000"/>
                </a:solidFill>
              </a:rPr>
              <a:t>του αζώτου </a:t>
            </a:r>
            <a:r>
              <a:rPr lang="el-GR" sz="1600" b="1" dirty="0"/>
              <a:t>και των </a:t>
            </a:r>
            <a:r>
              <a:rPr lang="el-GR" sz="1600" b="1" dirty="0">
                <a:solidFill>
                  <a:srgbClr val="FFC000"/>
                </a:solidFill>
              </a:rPr>
              <a:t>ελευθέρων </a:t>
            </a:r>
            <a:r>
              <a:rPr lang="el-GR" sz="1600" b="1" dirty="0" smtClean="0">
                <a:solidFill>
                  <a:srgbClr val="FFC000"/>
                </a:solidFill>
              </a:rPr>
              <a:t>ριζών. </a:t>
            </a:r>
          </a:p>
          <a:p>
            <a:r>
              <a:rPr lang="el-GR" sz="1600" b="1" dirty="0" smtClean="0"/>
              <a:t>Αυτά προκαλούν </a:t>
            </a:r>
            <a:r>
              <a:rPr lang="el-GR" sz="1600" b="1" dirty="0" smtClean="0">
                <a:solidFill>
                  <a:srgbClr val="FFC000"/>
                </a:solidFill>
              </a:rPr>
              <a:t>φλεγμονή</a:t>
            </a:r>
            <a:r>
              <a:rPr lang="el-GR" sz="1600" b="1" dirty="0" smtClean="0"/>
              <a:t>, </a:t>
            </a:r>
            <a:r>
              <a:rPr lang="el-GR" sz="1600" b="1" dirty="0" smtClean="0">
                <a:solidFill>
                  <a:srgbClr val="FFC000"/>
                </a:solidFill>
              </a:rPr>
              <a:t>ενδοθηλιακή δυσλειτουργία</a:t>
            </a:r>
            <a:r>
              <a:rPr lang="el-GR" sz="1600" b="1" dirty="0" smtClean="0"/>
              <a:t>, </a:t>
            </a:r>
            <a:r>
              <a:rPr lang="el-GR" sz="1600" b="1" dirty="0"/>
              <a:t>και </a:t>
            </a:r>
            <a:r>
              <a:rPr lang="el-GR" sz="1600" b="1" dirty="0">
                <a:solidFill>
                  <a:srgbClr val="FFC000"/>
                </a:solidFill>
              </a:rPr>
              <a:t>οξείδωση των </a:t>
            </a:r>
            <a:r>
              <a:rPr lang="el-GR" sz="1600" b="1" dirty="0" smtClean="0">
                <a:solidFill>
                  <a:srgbClr val="FFC000"/>
                </a:solidFill>
              </a:rPr>
              <a:t>λιπιδίων</a:t>
            </a:r>
            <a:r>
              <a:rPr lang="el-GR" sz="1600" b="1" dirty="0" smtClean="0"/>
              <a:t>, </a:t>
            </a:r>
            <a:r>
              <a:rPr lang="el-GR" sz="1600" b="1" dirty="0"/>
              <a:t>τα οποία </a:t>
            </a:r>
            <a:r>
              <a:rPr lang="el-GR" sz="1600" b="1" dirty="0" smtClean="0"/>
              <a:t>προάγουν την  καρδιαγγειακή νόσο. </a:t>
            </a:r>
          </a:p>
          <a:p>
            <a:r>
              <a:rPr lang="el-GR" sz="1600" b="1" dirty="0" smtClean="0"/>
              <a:t>Συμβάλλουν </a:t>
            </a:r>
            <a:r>
              <a:rPr lang="el-GR" sz="1600" b="1" dirty="0"/>
              <a:t>επίσης στην </a:t>
            </a:r>
            <a:r>
              <a:rPr lang="el-GR" sz="1600" b="1" dirty="0">
                <a:solidFill>
                  <a:srgbClr val="FFC000"/>
                </a:solidFill>
              </a:rPr>
              <a:t>ενεργοποίηση των </a:t>
            </a:r>
            <a:r>
              <a:rPr lang="el-GR" sz="1600" b="1" dirty="0" smtClean="0">
                <a:solidFill>
                  <a:srgbClr val="FFC000"/>
                </a:solidFill>
              </a:rPr>
              <a:t>αιμοπεταλίων</a:t>
            </a:r>
            <a:r>
              <a:rPr lang="el-GR" sz="1600" b="1" dirty="0" smtClean="0"/>
              <a:t>, την </a:t>
            </a:r>
            <a:r>
              <a:rPr lang="el-GR" sz="1600" b="1" dirty="0" err="1" smtClean="0">
                <a:solidFill>
                  <a:srgbClr val="FFC000"/>
                </a:solidFill>
              </a:rPr>
              <a:t>θρομβογένεση</a:t>
            </a:r>
            <a:r>
              <a:rPr lang="el-GR" sz="1600" b="1" dirty="0" smtClean="0"/>
              <a:t>, και αυξάνουν την </a:t>
            </a:r>
            <a:r>
              <a:rPr lang="el-GR" sz="1600" b="1" dirty="0"/>
              <a:t>πηκτικότητα μέσω </a:t>
            </a:r>
            <a:r>
              <a:rPr lang="el-GR" sz="1600" b="1" dirty="0" smtClean="0">
                <a:solidFill>
                  <a:srgbClr val="FFC000"/>
                </a:solidFill>
              </a:rPr>
              <a:t>αύξησης του </a:t>
            </a:r>
            <a:r>
              <a:rPr lang="el-GR" sz="1600" b="1" dirty="0" err="1" smtClean="0">
                <a:solidFill>
                  <a:srgbClr val="FFC000"/>
                </a:solidFill>
              </a:rPr>
              <a:t>ινωδογόνου</a:t>
            </a:r>
            <a:r>
              <a:rPr lang="el-GR" sz="1600" b="1" dirty="0" smtClean="0">
                <a:solidFill>
                  <a:srgbClr val="FFC000"/>
                </a:solidFill>
              </a:rPr>
              <a:t>.</a:t>
            </a:r>
          </a:p>
          <a:p>
            <a:r>
              <a:rPr lang="el-GR" sz="1600" b="1" dirty="0" smtClean="0"/>
              <a:t>Άλλα </a:t>
            </a:r>
            <a:r>
              <a:rPr lang="el-GR" sz="1600" b="1" dirty="0"/>
              <a:t>συστατικά του καπνού του τσιγάρου , </a:t>
            </a:r>
            <a:r>
              <a:rPr lang="el-GR" sz="1600" b="1" dirty="0" smtClean="0"/>
              <a:t>όπως </a:t>
            </a:r>
            <a:r>
              <a:rPr lang="el-GR" sz="1600" b="1" dirty="0" smtClean="0">
                <a:solidFill>
                  <a:srgbClr val="00B0F0"/>
                </a:solidFill>
              </a:rPr>
              <a:t>μέταλλα </a:t>
            </a:r>
            <a:r>
              <a:rPr lang="el-GR" sz="1600" b="1" dirty="0">
                <a:solidFill>
                  <a:srgbClr val="00B0F0"/>
                </a:solidFill>
              </a:rPr>
              <a:t>και </a:t>
            </a:r>
            <a:r>
              <a:rPr lang="el-GR" sz="1600" b="1" dirty="0" err="1" smtClean="0">
                <a:solidFill>
                  <a:srgbClr val="00B0F0"/>
                </a:solidFill>
              </a:rPr>
              <a:t>πολυκυκλικοι</a:t>
            </a:r>
            <a:r>
              <a:rPr lang="el-GR" sz="1600" b="1" dirty="0" smtClean="0">
                <a:solidFill>
                  <a:srgbClr val="00B0F0"/>
                </a:solidFill>
              </a:rPr>
              <a:t> αρωματικοί υδρογονάνθρακες</a:t>
            </a:r>
            <a:r>
              <a:rPr lang="el-GR" sz="1600" b="1" dirty="0" smtClean="0"/>
              <a:t>, </a:t>
            </a:r>
            <a:r>
              <a:rPr lang="el-GR" sz="1600" b="1" dirty="0"/>
              <a:t>βλάπτουν επίσης τα </a:t>
            </a:r>
            <a:r>
              <a:rPr lang="el-GR" sz="1600" b="1" dirty="0" smtClean="0"/>
              <a:t>ενδοθηλιακά κύτταρα </a:t>
            </a:r>
            <a:r>
              <a:rPr lang="el-GR" sz="1600" b="1" dirty="0"/>
              <a:t>και συμβάλλουν στην αθηροσκλήρωση.</a:t>
            </a:r>
            <a:endParaRPr lang="en-US" sz="1600" b="1" dirty="0"/>
          </a:p>
        </p:txBody>
      </p:sp>
      <p:sp>
        <p:nvSpPr>
          <p:cNvPr id="10" name="Θέση περιεχομένου 9"/>
          <p:cNvSpPr>
            <a:spLocks noGrp="1"/>
          </p:cNvSpPr>
          <p:nvPr>
            <p:ph sz="quarter" idx="14"/>
          </p:nvPr>
        </p:nvSpPr>
        <p:spPr>
          <a:xfrm>
            <a:off x="4829336" y="1555188"/>
            <a:ext cx="3919128" cy="4114800"/>
          </a:xfrm>
        </p:spPr>
        <p:txBody>
          <a:bodyPr/>
          <a:lstStyle/>
          <a:p>
            <a:endParaRPr lang="el-GR"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132856"/>
            <a:ext cx="4310968" cy="309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17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395536" y="332656"/>
            <a:ext cx="8140824" cy="720080"/>
          </a:xfrm>
        </p:spPr>
        <p:txBody>
          <a:bodyPr/>
          <a:lstStyle/>
          <a:p>
            <a:pPr algn="ctr"/>
            <a:r>
              <a:rPr lang="el-GR" sz="2400" b="1" dirty="0" smtClean="0">
                <a:solidFill>
                  <a:srgbClr val="0070C0"/>
                </a:solidFill>
              </a:rPr>
              <a:t>Η </a:t>
            </a:r>
            <a:r>
              <a:rPr lang="el-GR" sz="2400" b="1" dirty="0" err="1" smtClean="0">
                <a:solidFill>
                  <a:srgbClr val="0070C0"/>
                </a:solidFill>
              </a:rPr>
              <a:t>επιδραση</a:t>
            </a:r>
            <a:r>
              <a:rPr lang="el-GR" sz="2400" b="1" dirty="0" smtClean="0">
                <a:solidFill>
                  <a:srgbClr val="0070C0"/>
                </a:solidFill>
              </a:rPr>
              <a:t> του </a:t>
            </a:r>
            <a:r>
              <a:rPr lang="el-GR" sz="2400" b="1" dirty="0" err="1" smtClean="0">
                <a:solidFill>
                  <a:srgbClr val="0070C0"/>
                </a:solidFill>
              </a:rPr>
              <a:t>καπνισματοσ</a:t>
            </a:r>
            <a:r>
              <a:rPr lang="el-GR" sz="2400" b="1" dirty="0" smtClean="0">
                <a:solidFill>
                  <a:srgbClr val="0070C0"/>
                </a:solidFill>
              </a:rPr>
              <a:t> </a:t>
            </a:r>
            <a:r>
              <a:rPr lang="el-GR" sz="2400" b="1" dirty="0" err="1" smtClean="0">
                <a:solidFill>
                  <a:srgbClr val="0070C0"/>
                </a:solidFill>
              </a:rPr>
              <a:t>στουσ</a:t>
            </a:r>
            <a:r>
              <a:rPr lang="el-GR" sz="2400" b="1" dirty="0" smtClean="0">
                <a:solidFill>
                  <a:srgbClr val="0070C0"/>
                </a:solidFill>
              </a:rPr>
              <a:t> </a:t>
            </a:r>
            <a:r>
              <a:rPr lang="el-GR" sz="2400" b="1" dirty="0" err="1" smtClean="0">
                <a:solidFill>
                  <a:srgbClr val="0070C0"/>
                </a:solidFill>
              </a:rPr>
              <a:t>αλλουσ</a:t>
            </a:r>
            <a:r>
              <a:rPr lang="el-GR" sz="2400" b="1" dirty="0" smtClean="0">
                <a:solidFill>
                  <a:srgbClr val="0070C0"/>
                </a:solidFill>
              </a:rPr>
              <a:t> </a:t>
            </a:r>
            <a:r>
              <a:rPr lang="el-GR" sz="2400" b="1" dirty="0" err="1" smtClean="0">
                <a:solidFill>
                  <a:srgbClr val="0070C0"/>
                </a:solidFill>
              </a:rPr>
              <a:t>παραγοντεσ</a:t>
            </a:r>
            <a:r>
              <a:rPr lang="el-GR" sz="2400" b="1" dirty="0" smtClean="0">
                <a:solidFill>
                  <a:srgbClr val="0070C0"/>
                </a:solidFill>
              </a:rPr>
              <a:t> </a:t>
            </a:r>
            <a:r>
              <a:rPr lang="el-GR" sz="2400" b="1" dirty="0" err="1" smtClean="0">
                <a:solidFill>
                  <a:srgbClr val="0070C0"/>
                </a:solidFill>
              </a:rPr>
              <a:t>κινδυνου</a:t>
            </a:r>
            <a:endParaRPr lang="el-GR" sz="2400" b="1" dirty="0">
              <a:solidFill>
                <a:srgbClr val="0070C0"/>
              </a:solidFill>
            </a:endParaRPr>
          </a:p>
        </p:txBody>
      </p:sp>
      <p:sp>
        <p:nvSpPr>
          <p:cNvPr id="9" name="Θέση περιεχομένου 8"/>
          <p:cNvSpPr>
            <a:spLocks noGrp="1"/>
          </p:cNvSpPr>
          <p:nvPr>
            <p:ph sz="quarter" idx="13"/>
          </p:nvPr>
        </p:nvSpPr>
        <p:spPr>
          <a:xfrm>
            <a:off x="107504" y="1412776"/>
            <a:ext cx="4536504" cy="4680520"/>
          </a:xfrm>
        </p:spPr>
        <p:txBody>
          <a:bodyPr>
            <a:noAutofit/>
          </a:bodyPr>
          <a:lstStyle/>
          <a:p>
            <a:r>
              <a:rPr lang="el-GR" sz="1800" b="1" dirty="0"/>
              <a:t>Η αύξηση του κινδύνου </a:t>
            </a:r>
            <a:r>
              <a:rPr lang="el-GR" sz="1800" b="1" dirty="0" smtClean="0"/>
              <a:t>για καρδιαγγειακά νοσήματα που παρατηρείται </a:t>
            </a:r>
            <a:r>
              <a:rPr lang="el-GR" sz="1800" b="1" dirty="0"/>
              <a:t>με το κάπνισμα </a:t>
            </a:r>
            <a:r>
              <a:rPr lang="el-GR" sz="1800" b="1" dirty="0" smtClean="0"/>
              <a:t>οφείλεται  και στην επίδρασή του στους άλλους καρδιαγγειακούς  παράγοντες </a:t>
            </a:r>
            <a:r>
              <a:rPr lang="el-GR" sz="1800" b="1" dirty="0"/>
              <a:t>κινδύνου όπως </a:t>
            </a:r>
            <a:endParaRPr lang="el-GR" sz="1800" b="1" dirty="0" smtClean="0"/>
          </a:p>
          <a:p>
            <a:r>
              <a:rPr lang="el-GR" sz="1800" b="1" dirty="0" smtClean="0"/>
              <a:t>η </a:t>
            </a:r>
            <a:r>
              <a:rPr lang="el-GR" sz="1800" b="1" dirty="0" smtClean="0">
                <a:solidFill>
                  <a:srgbClr val="FFC000"/>
                </a:solidFill>
              </a:rPr>
              <a:t>αύξηση</a:t>
            </a:r>
            <a:r>
              <a:rPr lang="el-GR" sz="1800" b="1" dirty="0" smtClean="0"/>
              <a:t> της  </a:t>
            </a:r>
            <a:r>
              <a:rPr lang="el-GR" sz="1800" b="1" dirty="0"/>
              <a:t>χαμηλής πυκνότητας </a:t>
            </a:r>
            <a:r>
              <a:rPr lang="el-GR" sz="1800" b="1" dirty="0" err="1"/>
              <a:t>λιποπρωτεϊνών</a:t>
            </a:r>
            <a:r>
              <a:rPr lang="el-GR" sz="1800" b="1" dirty="0"/>
              <a:t> </a:t>
            </a:r>
            <a:r>
              <a:rPr lang="el-GR" sz="1800" b="1" dirty="0" smtClean="0"/>
              <a:t>χοληστερόλης (</a:t>
            </a:r>
            <a:r>
              <a:rPr lang="en-US" sz="1800" b="1" dirty="0" smtClean="0">
                <a:solidFill>
                  <a:srgbClr val="FFC000"/>
                </a:solidFill>
              </a:rPr>
              <a:t>LDL</a:t>
            </a:r>
            <a:r>
              <a:rPr lang="en-US" sz="1800" b="1" dirty="0" smtClean="0"/>
              <a:t>)</a:t>
            </a:r>
            <a:r>
              <a:rPr lang="el-GR" sz="1800" b="1" dirty="0" smtClean="0"/>
              <a:t> </a:t>
            </a:r>
            <a:r>
              <a:rPr lang="el-GR" sz="1800" b="1" dirty="0"/>
              <a:t>και των </a:t>
            </a:r>
            <a:r>
              <a:rPr lang="el-GR" sz="1800" b="1" dirty="0" err="1" smtClean="0">
                <a:solidFill>
                  <a:srgbClr val="FFC000"/>
                </a:solidFill>
              </a:rPr>
              <a:t>τριγλυκεριδίων</a:t>
            </a:r>
            <a:r>
              <a:rPr lang="el-GR" sz="1800" b="1" dirty="0" smtClean="0">
                <a:solidFill>
                  <a:srgbClr val="FFC000"/>
                </a:solidFill>
              </a:rPr>
              <a:t>,</a:t>
            </a:r>
            <a:r>
              <a:rPr lang="el-GR" sz="1800" b="1" dirty="0" smtClean="0"/>
              <a:t> </a:t>
            </a:r>
          </a:p>
          <a:p>
            <a:r>
              <a:rPr lang="el-GR" sz="1800" b="1" dirty="0" smtClean="0">
                <a:solidFill>
                  <a:srgbClr val="FFC000"/>
                </a:solidFill>
              </a:rPr>
              <a:t>μείωση της</a:t>
            </a:r>
            <a:r>
              <a:rPr lang="en-US" sz="1800" b="1" dirty="0" smtClean="0">
                <a:solidFill>
                  <a:srgbClr val="FFC000"/>
                </a:solidFill>
              </a:rPr>
              <a:t> </a:t>
            </a:r>
            <a:r>
              <a:rPr lang="el-GR" sz="1800" b="1" dirty="0" smtClean="0">
                <a:solidFill>
                  <a:srgbClr val="FFC000"/>
                </a:solidFill>
              </a:rPr>
              <a:t> </a:t>
            </a:r>
            <a:r>
              <a:rPr lang="en-US" sz="1800" b="1" dirty="0" smtClean="0">
                <a:solidFill>
                  <a:srgbClr val="FFC000"/>
                </a:solidFill>
              </a:rPr>
              <a:t>HDL </a:t>
            </a:r>
            <a:r>
              <a:rPr lang="el-GR" sz="1800" b="1" dirty="0" smtClean="0"/>
              <a:t>χοληστερόλης, </a:t>
            </a:r>
          </a:p>
          <a:p>
            <a:r>
              <a:rPr lang="el-GR" sz="1800" b="1" dirty="0" smtClean="0"/>
              <a:t>αυξημένο </a:t>
            </a:r>
            <a:r>
              <a:rPr lang="el-GR" sz="1800" b="1" dirty="0"/>
              <a:t>κίνδυνο εμφάνισης </a:t>
            </a:r>
            <a:r>
              <a:rPr lang="el-GR" sz="1800" b="1" dirty="0">
                <a:solidFill>
                  <a:srgbClr val="FFC000"/>
                </a:solidFill>
              </a:rPr>
              <a:t>διαβήτη τύπου </a:t>
            </a:r>
            <a:r>
              <a:rPr lang="el-GR" sz="1800" b="1" dirty="0" smtClean="0">
                <a:solidFill>
                  <a:srgbClr val="FFC000"/>
                </a:solidFill>
              </a:rPr>
              <a:t>2  </a:t>
            </a:r>
          </a:p>
          <a:p>
            <a:r>
              <a:rPr lang="el-GR" sz="1800" b="1" dirty="0" smtClean="0"/>
              <a:t>και ενδεχομένως αύξηση </a:t>
            </a:r>
            <a:r>
              <a:rPr lang="el-GR" sz="1800" b="1" dirty="0"/>
              <a:t>στην </a:t>
            </a:r>
            <a:r>
              <a:rPr lang="el-GR" sz="1800" b="1" dirty="0" smtClean="0">
                <a:solidFill>
                  <a:srgbClr val="FFC000"/>
                </a:solidFill>
              </a:rPr>
              <a:t>αρτηριακή πίεση.</a:t>
            </a:r>
            <a:endParaRPr lang="en-US" sz="1800" b="1" dirty="0">
              <a:solidFill>
                <a:srgbClr val="FFC000"/>
              </a:solidFill>
            </a:endParaRPr>
          </a:p>
        </p:txBody>
      </p:sp>
      <p:sp>
        <p:nvSpPr>
          <p:cNvPr id="10" name="Θέση περιεχομένου 9"/>
          <p:cNvSpPr>
            <a:spLocks noGrp="1"/>
          </p:cNvSpPr>
          <p:nvPr>
            <p:ph sz="quarter" idx="14"/>
          </p:nvPr>
        </p:nvSpPr>
        <p:spPr>
          <a:xfrm>
            <a:off x="4829336" y="1555188"/>
            <a:ext cx="3919128" cy="4114800"/>
          </a:xfrm>
        </p:spPr>
        <p:txBody>
          <a:bodyPr/>
          <a:lstStyle/>
          <a:p>
            <a:endParaRPr lang="el-G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204864"/>
            <a:ext cx="4392488" cy="3052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038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3"/>
          </p:nvPr>
        </p:nvSpPr>
        <p:spPr/>
        <p:txBody>
          <a:bodyPr/>
          <a:lstStyle/>
          <a:p>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204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087201" cy="4824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179512" y="5373216"/>
            <a:ext cx="8375233" cy="1046440"/>
          </a:xfrm>
          <a:prstGeom prst="rect">
            <a:avLst/>
          </a:prstGeom>
        </p:spPr>
        <p:txBody>
          <a:bodyPr wrap="square">
            <a:spAutoFit/>
          </a:bodyPr>
          <a:lstStyle/>
          <a:p>
            <a:r>
              <a:rPr lang="el-GR" sz="1400" b="1" dirty="0">
                <a:solidFill>
                  <a:srgbClr val="FFC000"/>
                </a:solidFill>
              </a:rPr>
              <a:t>Καρδιαγγειακή θνησιμότητα για </a:t>
            </a:r>
            <a:r>
              <a:rPr lang="el-GR" sz="1400" b="1" dirty="0" smtClean="0">
                <a:solidFill>
                  <a:srgbClr val="FFC000"/>
                </a:solidFill>
              </a:rPr>
              <a:t>τους καπνιστές </a:t>
            </a:r>
            <a:r>
              <a:rPr lang="el-GR" sz="1400" b="1" dirty="0">
                <a:solidFill>
                  <a:srgbClr val="FFC000"/>
                </a:solidFill>
              </a:rPr>
              <a:t>σε σύγκριση με τους μη </a:t>
            </a:r>
            <a:r>
              <a:rPr lang="el-GR" sz="1400" b="1" dirty="0" smtClean="0">
                <a:solidFill>
                  <a:srgbClr val="FFC000"/>
                </a:solidFill>
              </a:rPr>
              <a:t>καπνιστές</a:t>
            </a:r>
          </a:p>
          <a:p>
            <a:r>
              <a:rPr lang="en-US" sz="1200" b="1" dirty="0" smtClean="0"/>
              <a:t>(hazard </a:t>
            </a:r>
            <a:r>
              <a:rPr lang="en-US" sz="1200" b="1" dirty="0"/>
              <a:t>ratios were adjusted for age, educational level,</a:t>
            </a:r>
          </a:p>
          <a:p>
            <a:r>
              <a:rPr lang="en-US" sz="1200" b="1" dirty="0"/>
              <a:t>alcohol consumption, and body-mass index. Adapted from </a:t>
            </a:r>
            <a:r>
              <a:rPr lang="en-US" sz="1200" b="1" dirty="0" err="1"/>
              <a:t>Jha</a:t>
            </a:r>
            <a:r>
              <a:rPr lang="en-US" sz="1200" b="1" dirty="0"/>
              <a:t> et al.3). </a:t>
            </a:r>
            <a:endParaRPr lang="el-GR" sz="1200" b="1" dirty="0" smtClean="0"/>
          </a:p>
          <a:p>
            <a:r>
              <a:rPr lang="en-US" sz="1200" b="1" dirty="0" smtClean="0"/>
              <a:t>HR</a:t>
            </a:r>
            <a:r>
              <a:rPr lang="en-US" sz="1200" b="1" dirty="0"/>
              <a:t>, hazard ratios; CI, confidence </a:t>
            </a:r>
            <a:r>
              <a:rPr lang="en-US" sz="1200" b="1" dirty="0" smtClean="0"/>
              <a:t>intervals.</a:t>
            </a:r>
            <a:r>
              <a:rPr lang="el-GR" sz="1200" b="1" dirty="0" smtClean="0"/>
              <a:t> </a:t>
            </a:r>
            <a:r>
              <a:rPr lang="en-US" sz="1200" b="1" dirty="0" smtClean="0"/>
              <a:t>3260 </a:t>
            </a:r>
            <a:r>
              <a:rPr lang="en-US" sz="1200" b="1" dirty="0"/>
              <a:t>N.A. </a:t>
            </a:r>
            <a:r>
              <a:rPr lang="en-US" sz="1200" b="1" dirty="0" err="1"/>
              <a:t>Rigotti</a:t>
            </a:r>
            <a:r>
              <a:rPr lang="en-US" sz="1200" b="1" dirty="0"/>
              <a:t> and C. Clair</a:t>
            </a:r>
          </a:p>
          <a:p>
            <a:r>
              <a:rPr lang="en-US" sz="1200" b="1" dirty="0" smtClean="0"/>
              <a:t>http</a:t>
            </a:r>
            <a:r>
              <a:rPr lang="en-US" sz="1200" b="1" dirty="0"/>
              <a:t>://</a:t>
            </a:r>
            <a:r>
              <a:rPr lang="en-US" sz="1200" b="1" dirty="0" smtClean="0"/>
              <a:t>eurheartj.oxfordjournals.org</a:t>
            </a:r>
            <a:endParaRPr lang="el-GR" sz="1200" b="1" dirty="0"/>
          </a:p>
        </p:txBody>
      </p:sp>
    </p:spTree>
    <p:extLst>
      <p:ext uri="{BB962C8B-B14F-4D97-AF65-F5344CB8AC3E}">
        <p14:creationId xmlns:p14="http://schemas.microsoft.com/office/powerpoint/2010/main" val="3245141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4" y="-34815"/>
            <a:ext cx="9184220" cy="689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983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4338" name="Straight Connector 8"/>
          <p:cNvCxnSpPr>
            <a:cxnSpLocks noChangeShapeType="1"/>
          </p:cNvCxnSpPr>
          <p:nvPr/>
        </p:nvCxnSpPr>
        <p:spPr bwMode="auto">
          <a:xfrm>
            <a:off x="381000" y="64770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pic>
        <p:nvPicPr>
          <p:cNvPr id="14339" name="Picture 3" descr="JACC_JOURNALS_PPT_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Date Placeholder 3"/>
          <p:cNvSpPr txBox="1">
            <a:spLocks noGrp="1"/>
          </p:cNvSpPr>
          <p:nvPr/>
        </p:nvSpPr>
        <p:spPr bwMode="auto">
          <a:xfrm>
            <a:off x="420688" y="6559550"/>
            <a:ext cx="22669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0"/>
              </a:spcBef>
              <a:spcAft>
                <a:spcPct val="0"/>
              </a:spcAft>
            </a:pPr>
            <a:r>
              <a:rPr lang="en-US" sz="700" smtClean="0">
                <a:solidFill>
                  <a:srgbClr val="898989"/>
                </a:solidFill>
              </a:rPr>
              <a:t>Date of download: 1/31/2016</a:t>
            </a:r>
          </a:p>
        </p:txBody>
      </p:sp>
      <p:sp>
        <p:nvSpPr>
          <p:cNvPr id="14341" name="Footer Placeholder 4"/>
          <p:cNvSpPr txBox="1">
            <a:spLocks noGrp="1"/>
          </p:cNvSpPr>
          <p:nvPr/>
        </p:nvSpPr>
        <p:spPr bwMode="auto">
          <a:xfrm>
            <a:off x="2743200" y="6559550"/>
            <a:ext cx="61722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fontAlgn="base" hangingPunct="1">
              <a:spcBef>
                <a:spcPct val="0"/>
              </a:spcBef>
              <a:spcAft>
                <a:spcPct val="0"/>
              </a:spcAft>
            </a:pPr>
            <a:r>
              <a:rPr lang="en-US" sz="700" smtClean="0">
                <a:solidFill>
                  <a:srgbClr val="898989"/>
                </a:solidFill>
              </a:rPr>
              <a:t>Copyright © The American College of Cardiology. All rights reserved.</a:t>
            </a:r>
          </a:p>
        </p:txBody>
      </p:sp>
      <p:sp>
        <p:nvSpPr>
          <p:cNvPr id="14342" name="Text Placeholder 2"/>
          <p:cNvSpPr txBox="1">
            <a:spLocks/>
          </p:cNvSpPr>
          <p:nvPr/>
        </p:nvSpPr>
        <p:spPr bwMode="auto">
          <a:xfrm>
            <a:off x="304800" y="735013"/>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20000"/>
              </a:spcBef>
              <a:spcAft>
                <a:spcPct val="0"/>
              </a:spcAft>
            </a:pPr>
            <a:r>
              <a:rPr lang="en-US" sz="1200" b="1" smtClean="0">
                <a:solidFill>
                  <a:srgbClr val="000000"/>
                </a:solidFill>
              </a:rPr>
              <a:t>From: Cardiovascular Effects of Exposure to Cigarette Smoke and Electronic Cigarettes: Clinical Perspectives From the Prevention of Cardiovascular Disease Section Leadership Council and Early Career Councils of the American College of Cardiology</a:t>
            </a:r>
          </a:p>
        </p:txBody>
      </p:sp>
      <p:sp>
        <p:nvSpPr>
          <p:cNvPr id="14343" name="Text Placeholder 2"/>
          <p:cNvSpPr txBox="1">
            <a:spLocks/>
          </p:cNvSpPr>
          <p:nvPr/>
        </p:nvSpPr>
        <p:spPr bwMode="auto">
          <a:xfrm>
            <a:off x="304800" y="1344613"/>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20000"/>
              </a:spcBef>
              <a:spcAft>
                <a:spcPct val="0"/>
              </a:spcAft>
            </a:pPr>
            <a:r>
              <a:rPr lang="en-US" sz="800" b="1" smtClean="0">
                <a:solidFill>
                  <a:srgbClr val="000000"/>
                </a:solidFill>
              </a:rPr>
              <a:t>J Am Coll Cardiol. 2015;66(12):1378-1391. doi:10.1016/j.jacc.2015.07.037</a:t>
            </a:r>
          </a:p>
        </p:txBody>
      </p:sp>
      <p:sp>
        <p:nvSpPr>
          <p:cNvPr id="14344" name="Text Placeholder 2"/>
          <p:cNvSpPr txBox="1">
            <a:spLocks/>
          </p:cNvSpPr>
          <p:nvPr/>
        </p:nvSpPr>
        <p:spPr bwMode="auto">
          <a:xfrm>
            <a:off x="127856" y="1573213"/>
            <a:ext cx="8583488" cy="381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fontAlgn="base" hangingPunct="1">
              <a:spcBef>
                <a:spcPct val="20000"/>
              </a:spcBef>
              <a:spcAft>
                <a:spcPct val="0"/>
              </a:spcAft>
            </a:pPr>
            <a:r>
              <a:rPr lang="en-US" b="1" dirty="0" smtClean="0">
                <a:solidFill>
                  <a:srgbClr val="000000"/>
                </a:solidFill>
              </a:rPr>
              <a:t>Pathogenic Effects of Tobacco: Setting the Stage for Atherosclerotic Plaque Formation
Exposure to cigarette smoke and secondhand smoke (CSE/SHS) causes endothelial cell activation, dysfunction, injury, and death, leading to </a:t>
            </a:r>
            <a:r>
              <a:rPr lang="en-US" b="1" dirty="0" err="1" smtClean="0">
                <a:solidFill>
                  <a:srgbClr val="000000"/>
                </a:solidFill>
              </a:rPr>
              <a:t>insudation</a:t>
            </a:r>
            <a:r>
              <a:rPr lang="en-US" b="1" dirty="0" smtClean="0">
                <a:solidFill>
                  <a:srgbClr val="000000"/>
                </a:solidFill>
              </a:rPr>
              <a:t> of lipids and inflammatory cells. The activation of leukocytes results in increased release of inflammatory cytokines, activation of NF-</a:t>
            </a:r>
            <a:r>
              <a:rPr lang="en-US" b="1" dirty="0" err="1" smtClean="0">
                <a:solidFill>
                  <a:srgbClr val="000000"/>
                </a:solidFill>
              </a:rPr>
              <a:t>κB</a:t>
            </a:r>
            <a:r>
              <a:rPr lang="en-US" b="1" dirty="0" smtClean="0">
                <a:solidFill>
                  <a:srgbClr val="000000"/>
                </a:solidFill>
              </a:rPr>
              <a:t>, and increased expression of adhesion molecules. Increased inflammation, MMP activation, and reduced MMP inhibitors lead to the formation of rupture-prone plaques. Upon plaque rupture, CSE/SHS shifts the balance toward a pro-thrombotic milieu with platelet activation, increased spontaneous platelet aggregation, increased platelet volume, increased platelet turnover, increased plasma fibrinogen, augmented clot strength, and reduced </a:t>
            </a:r>
            <a:r>
              <a:rPr lang="en-US" b="1" dirty="0" err="1" smtClean="0">
                <a:solidFill>
                  <a:srgbClr val="000000"/>
                </a:solidFill>
              </a:rPr>
              <a:t>fibrinolytic</a:t>
            </a:r>
            <a:r>
              <a:rPr lang="en-US" b="1" dirty="0" smtClean="0">
                <a:solidFill>
                  <a:srgbClr val="000000"/>
                </a:solidFill>
              </a:rPr>
              <a:t> capacity. EC = endothelial cell; </a:t>
            </a:r>
            <a:r>
              <a:rPr lang="en-US" b="1" dirty="0" err="1" smtClean="0">
                <a:solidFill>
                  <a:srgbClr val="000000"/>
                </a:solidFill>
              </a:rPr>
              <a:t>eNOS</a:t>
            </a:r>
            <a:r>
              <a:rPr lang="en-US" b="1" dirty="0" smtClean="0">
                <a:solidFill>
                  <a:srgbClr val="000000"/>
                </a:solidFill>
              </a:rPr>
              <a:t> = endothelial nitric oxide synthase; EPC = endothelial progenitor cell; ICAM = intercellular adhesion molecule; MMP = matrix metalloproteinase; NF = nuclear factor; NO = nitric oxide; ROS = reactive oxygen species; TF = tissue factor; TFPI = tissue factor pathway inhibitor; VCAM = vascular cell adhesion molecule.</a:t>
            </a:r>
            <a:r>
              <a:rPr lang="en-US" sz="1000" b="1" dirty="0" smtClean="0">
                <a:solidFill>
                  <a:srgbClr val="000000"/>
                </a:solidFill>
              </a:rPr>
              <a:t>
</a:t>
            </a:r>
          </a:p>
        </p:txBody>
      </p:sp>
    </p:spTree>
    <p:extLst>
      <p:ext uri="{BB962C8B-B14F-4D97-AF65-F5344CB8AC3E}">
        <p14:creationId xmlns:p14="http://schemas.microsoft.com/office/powerpoint/2010/main" val="23848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2000"/>
                    </a14:imgEffect>
                  </a14:imgLayer>
                </a14:imgProps>
              </a:ext>
              <a:ext uri="{28A0092B-C50C-407E-A947-70E740481C1C}">
                <a14:useLocalDpi xmlns:a14="http://schemas.microsoft.com/office/drawing/2010/main" val="0"/>
              </a:ext>
            </a:extLst>
          </a:blip>
          <a:srcRect/>
          <a:stretch>
            <a:fillRect/>
          </a:stretch>
        </p:blipFill>
        <p:spPr bwMode="auto">
          <a:xfrm>
            <a:off x="0" y="924957"/>
            <a:ext cx="9144000" cy="52901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5" name="Rectangle 1"/>
          <p:cNvSpPr>
            <a:spLocks noChangeArrowheads="1"/>
          </p:cNvSpPr>
          <p:nvPr/>
        </p:nvSpPr>
        <p:spPr bwMode="auto">
          <a:xfrm>
            <a:off x="0" y="26288"/>
            <a:ext cx="4320381" cy="5922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p>
            <a:pPr marL="457200" indent="-4572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a:solidFill>
                  <a:srgbClr val="FFC000"/>
                </a:solidFill>
              </a:rPr>
              <a:t>Σημαντική μείωση στη θνητότητα παρατηρήθηκε σε ασθενείς με καρδιαγγειακή νόσο που διέκοψαν το </a:t>
            </a:r>
            <a:r>
              <a:rPr lang="el-GR" sz="2000" b="1" dirty="0" smtClean="0">
                <a:solidFill>
                  <a:srgbClr val="FFC000"/>
                </a:solidFill>
              </a:rPr>
              <a:t>κάπνισμα</a:t>
            </a:r>
            <a:endParaRPr lang="en-US" sz="2000" b="1" dirty="0" smtClean="0">
              <a:solidFill>
                <a:srgbClr val="FFC000"/>
              </a:solidFill>
            </a:endParaRPr>
          </a:p>
          <a:p>
            <a:pPr marL="457200" indent="-4572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2000" b="1" dirty="0">
              <a:solidFill>
                <a:srgbClr val="FFC000"/>
              </a:solidFill>
            </a:endParaRPr>
          </a:p>
          <a:p>
            <a:pPr marL="457200" indent="-4572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smtClean="0">
                <a:solidFill>
                  <a:srgbClr val="FFC000"/>
                </a:solidFill>
              </a:rPr>
              <a:t>Οι </a:t>
            </a:r>
            <a:r>
              <a:rPr lang="el-GR" sz="2000" b="1" dirty="0">
                <a:solidFill>
                  <a:srgbClr val="FFC000"/>
                </a:solidFill>
              </a:rPr>
              <a:t>ασθενείς που κόβουν το κάπνισμα μετά από καρδιοχειρουργική επέμβαση μειώνουν τον κίνδυνο θανάτου κατά </a:t>
            </a:r>
            <a:r>
              <a:rPr lang="en-US" sz="2000" b="1" dirty="0">
                <a:solidFill>
                  <a:srgbClr val="FFC000"/>
                </a:solidFill>
              </a:rPr>
              <a:t>36%</a:t>
            </a:r>
          </a:p>
        </p:txBody>
      </p:sp>
      <p:sp>
        <p:nvSpPr>
          <p:cNvPr id="47106" name="Text Box 2"/>
          <p:cNvSpPr txBox="1">
            <a:spLocks noChangeArrowheads="1"/>
          </p:cNvSpPr>
          <p:nvPr/>
        </p:nvSpPr>
        <p:spPr bwMode="auto">
          <a:xfrm>
            <a:off x="0" y="6215061"/>
            <a:ext cx="9144000" cy="457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r>
              <a:rPr lang="en-US" sz="1400" dirty="0">
                <a:solidFill>
                  <a:srgbClr val="FFFFFF"/>
                </a:solidFill>
                <a:latin typeface="Trebuchet MS" pitchFamily="34" charset="0"/>
              </a:rPr>
              <a:t>Cochrane Database of Systematic Reviews </a:t>
            </a:r>
            <a:r>
              <a:rPr lang="en-US" sz="1400" dirty="0" smtClean="0">
                <a:solidFill>
                  <a:srgbClr val="FFFFFF"/>
                </a:solidFill>
                <a:latin typeface="Trebuchet MS" pitchFamily="34" charset="0"/>
              </a:rPr>
              <a:t>2003;4:CD003041N</a:t>
            </a:r>
          </a:p>
          <a:p>
            <a:pPr algn="ctr"/>
            <a:r>
              <a:rPr lang="en-US" sz="1400" dirty="0" smtClean="0">
                <a:solidFill>
                  <a:srgbClr val="FFFFFF"/>
                </a:solidFill>
                <a:latin typeface="Trebuchet MS" pitchFamily="34" charset="0"/>
              </a:rPr>
              <a:t>Circulation </a:t>
            </a:r>
            <a:r>
              <a:rPr lang="en-US" sz="1400" dirty="0">
                <a:solidFill>
                  <a:srgbClr val="FFFFFF"/>
                </a:solidFill>
                <a:latin typeface="Trebuchet MS" pitchFamily="34" charset="0"/>
              </a:rPr>
              <a:t>1997;96:3243-7</a:t>
            </a:r>
          </a:p>
          <a:p>
            <a:pPr algn="ctr"/>
            <a:r>
              <a:rPr lang="en-US" sz="1400" dirty="0" smtClean="0">
                <a:solidFill>
                  <a:srgbClr val="FFFFFF"/>
                </a:solidFill>
                <a:latin typeface="Trebuchet MS" pitchFamily="34" charset="0"/>
              </a:rPr>
              <a:t> </a:t>
            </a:r>
            <a:r>
              <a:rPr lang="en-US" sz="1400" dirty="0" err="1">
                <a:solidFill>
                  <a:srgbClr val="FFFFFF"/>
                </a:solidFill>
                <a:latin typeface="Trebuchet MS" pitchFamily="34" charset="0"/>
              </a:rPr>
              <a:t>Engl</a:t>
            </a:r>
            <a:r>
              <a:rPr lang="en-US" sz="1400" dirty="0">
                <a:solidFill>
                  <a:srgbClr val="FFFFFF"/>
                </a:solidFill>
                <a:latin typeface="Trebuchet MS" pitchFamily="34" charset="0"/>
              </a:rPr>
              <a:t> J Med 1988;319:1365-1369</a:t>
            </a:r>
          </a:p>
          <a:p>
            <a:pPr algn="r"/>
            <a:endParaRPr lang="en-US" dirty="0" smtClean="0">
              <a:solidFill>
                <a:srgbClr val="FFFFFF"/>
              </a:solidFill>
              <a:latin typeface="Trebuchet MS" pitchFamily="34" charset="0"/>
            </a:endParaRPr>
          </a:p>
          <a:p>
            <a:pPr algn="r"/>
            <a:endParaRPr lang="en-US" sz="2000" dirty="0">
              <a:solidFill>
                <a:srgbClr val="FFFFFF"/>
              </a:solidFill>
              <a:latin typeface="Trebuchet MS" pitchFamily="34" charset="0"/>
            </a:endParaRPr>
          </a:p>
        </p:txBody>
      </p:sp>
      <p:sp>
        <p:nvSpPr>
          <p:cNvPr id="2" name="Ορθογώνιο 1"/>
          <p:cNvSpPr/>
          <p:nvPr/>
        </p:nvSpPr>
        <p:spPr>
          <a:xfrm>
            <a:off x="4139952" y="4031070"/>
            <a:ext cx="4642274" cy="1938992"/>
          </a:xfrm>
          <a:prstGeom prst="rect">
            <a:avLst/>
          </a:prstGeom>
        </p:spPr>
        <p:txBody>
          <a:bodyPr wrap="square">
            <a:spAutoFit/>
          </a:bodyPr>
          <a:lstStyle/>
          <a:p>
            <a:pPr marL="342900" indent="-342900">
              <a:buFont typeface="Arial" pitchFamily="34" charset="0"/>
              <a:buChar char="•"/>
            </a:pPr>
            <a:r>
              <a:rPr lang="el-GR" sz="2000" b="1" dirty="0">
                <a:solidFill>
                  <a:srgbClr val="FFC000"/>
                </a:solidFill>
              </a:rPr>
              <a:t>Ο κίνδυνος εμφράγματος μυοκαρδίου ή εγκεφαλικού επεισοδίου μειώνεται κατά 50% κατά τα πρώτα 2 έτη μετά τη διακοπή του καπνίσματος</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 y="34370"/>
            <a:ext cx="7924800"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27296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921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924956"/>
            <a:ext cx="9157678" cy="593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 y="34370"/>
            <a:ext cx="7924800"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77552" y="5517232"/>
            <a:ext cx="878889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1"/>
                </a:solidFill>
              </a:rPr>
              <a:t>Οφέλη </a:t>
            </a:r>
            <a:r>
              <a:rPr lang="el-GR" b="1" dirty="0">
                <a:solidFill>
                  <a:schemeClr val="bg1"/>
                </a:solidFill>
              </a:rPr>
              <a:t>της διακοπής του καπνίσματος στην επίπτωση της στεφανιαίας νόσου</a:t>
            </a:r>
          </a:p>
        </p:txBody>
      </p:sp>
    </p:spTree>
    <p:extLst>
      <p:ext uri="{BB962C8B-B14F-4D97-AF65-F5344CB8AC3E}">
        <p14:creationId xmlns:p14="http://schemas.microsoft.com/office/powerpoint/2010/main" val="2530884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7171"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19672" y="1052736"/>
            <a:ext cx="5328204" cy="56577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1619672" y="6076559"/>
            <a:ext cx="5328592"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bg1"/>
                </a:solidFill>
              </a:rPr>
              <a:t>Ο σχετικός κίνδυνος θνησιμότητας ανάλογα με την </a:t>
            </a:r>
            <a:r>
              <a:rPr lang="el-GR" sz="1200" b="1" dirty="0" smtClean="0">
                <a:solidFill>
                  <a:schemeClr val="bg1"/>
                </a:solidFill>
              </a:rPr>
              <a:t>καπνιστική συνήθεια σε </a:t>
            </a:r>
            <a:r>
              <a:rPr lang="el-GR" sz="1200" b="1" dirty="0">
                <a:solidFill>
                  <a:schemeClr val="bg1"/>
                </a:solidFill>
              </a:rPr>
              <a:t>ασθενείς με στεφανιαία νόσο</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 y="34370"/>
            <a:ext cx="7924800"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676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4265613" y="2025650"/>
            <a:ext cx="4560887" cy="353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a:solidFill>
                  <a:srgbClr val="FFFF00"/>
                </a:solidFill>
              </a:rPr>
              <a:t>Η σχέση </a:t>
            </a:r>
            <a:r>
              <a:rPr lang="en-US" sz="2000" b="1" dirty="0">
                <a:solidFill>
                  <a:srgbClr val="FFFF00"/>
                </a:solidFill>
              </a:rPr>
              <a:t>HDL/LDL </a:t>
            </a:r>
            <a:r>
              <a:rPr lang="el-GR" sz="2000" b="1" dirty="0">
                <a:solidFill>
                  <a:srgbClr val="FFFF00"/>
                </a:solidFill>
              </a:rPr>
              <a:t>αυξάνεται σημαντικά  μετά από </a:t>
            </a:r>
            <a:r>
              <a:rPr lang="en-US" sz="2000" b="1" dirty="0">
                <a:solidFill>
                  <a:srgbClr val="FFFF00"/>
                </a:solidFill>
              </a:rPr>
              <a:t/>
            </a:r>
            <a:br>
              <a:rPr lang="en-US" sz="2000" b="1" dirty="0">
                <a:solidFill>
                  <a:srgbClr val="FFFF00"/>
                </a:solidFill>
              </a:rPr>
            </a:br>
            <a:r>
              <a:rPr lang="en-US" sz="2000" b="1" dirty="0">
                <a:solidFill>
                  <a:srgbClr val="FFFF00"/>
                </a:solidFill>
              </a:rPr>
              <a:t> 4 </a:t>
            </a:r>
            <a:r>
              <a:rPr lang="el-GR" sz="2000" b="1" dirty="0">
                <a:solidFill>
                  <a:srgbClr val="FFFF00"/>
                </a:solidFill>
              </a:rPr>
              <a:t>εβδομάδες διακοπής του καπνίσματος</a:t>
            </a:r>
            <a:r>
              <a:rPr lang="en-US" sz="2000" b="1" dirty="0">
                <a:solidFill>
                  <a:srgbClr val="FFFF00"/>
                </a:solidFill>
              </a:rPr>
              <a:t>.</a:t>
            </a:r>
          </a:p>
        </p:txBody>
      </p:sp>
      <p:sp>
        <p:nvSpPr>
          <p:cNvPr id="49154" name="Text Box 2"/>
          <p:cNvSpPr txBox="1">
            <a:spLocks noChangeArrowheads="1"/>
          </p:cNvSpPr>
          <p:nvPr/>
        </p:nvSpPr>
        <p:spPr bwMode="auto">
          <a:xfrm>
            <a:off x="900113" y="6215063"/>
            <a:ext cx="75612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sz="2000" i="1" dirty="0">
                <a:solidFill>
                  <a:srgbClr val="FFFFFF"/>
                </a:solidFill>
                <a:latin typeface="+mn-lt"/>
              </a:rPr>
              <a:t>Inhalation Toxicology </a:t>
            </a:r>
            <a:r>
              <a:rPr lang="en-US" sz="2000" dirty="0">
                <a:solidFill>
                  <a:srgbClr val="FFFFFF"/>
                </a:solidFill>
                <a:latin typeface="+mn-lt"/>
              </a:rPr>
              <a:t>2006;18:575-579</a:t>
            </a:r>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2379663"/>
            <a:ext cx="3487737" cy="2768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 y="34370"/>
            <a:ext cx="8966448" cy="100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8338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74650" y="4187825"/>
            <a:ext cx="8307388"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200" b="1" dirty="0">
                <a:solidFill>
                  <a:srgbClr val="FFFF00"/>
                </a:solidFill>
                <a:latin typeface="Trebuchet MS" pitchFamily="32" charset="0"/>
              </a:rPr>
              <a:t>Δύο εβδομάδες μετά τη διακοπή του καπνίσματος παρατηρείται μείωση της ενεργοποίησης των αιμοπεταλίων</a:t>
            </a:r>
          </a:p>
        </p:txBody>
      </p:sp>
      <p:sp>
        <p:nvSpPr>
          <p:cNvPr id="50178" name="Text Box 2"/>
          <p:cNvSpPr txBox="1">
            <a:spLocks noChangeArrowheads="1"/>
          </p:cNvSpPr>
          <p:nvPr/>
        </p:nvSpPr>
        <p:spPr bwMode="auto">
          <a:xfrm>
            <a:off x="900113" y="6215063"/>
            <a:ext cx="75612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dirty="0">
                <a:solidFill>
                  <a:srgbClr val="FFFFFF"/>
                </a:solidFill>
                <a:latin typeface="+mn-lt"/>
              </a:rPr>
              <a:t>J Am </a:t>
            </a:r>
            <a:r>
              <a:rPr lang="en-US" dirty="0" err="1">
                <a:solidFill>
                  <a:srgbClr val="FFFFFF"/>
                </a:solidFill>
                <a:latin typeface="+mn-lt"/>
              </a:rPr>
              <a:t>Coll</a:t>
            </a:r>
            <a:r>
              <a:rPr lang="en-US" dirty="0">
                <a:solidFill>
                  <a:srgbClr val="FFFFFF"/>
                </a:solidFill>
                <a:latin typeface="+mn-lt"/>
              </a:rPr>
              <a:t> </a:t>
            </a:r>
            <a:r>
              <a:rPr lang="en-US" dirty="0" err="1">
                <a:solidFill>
                  <a:srgbClr val="FFFFFF"/>
                </a:solidFill>
                <a:latin typeface="+mn-lt"/>
              </a:rPr>
              <a:t>Cardiol</a:t>
            </a:r>
            <a:r>
              <a:rPr lang="en-US" dirty="0">
                <a:solidFill>
                  <a:srgbClr val="FFFFFF"/>
                </a:solidFill>
                <a:latin typeface="+mn-lt"/>
              </a:rPr>
              <a:t> 2005;45:589-94</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67" y="436563"/>
            <a:ext cx="3988958" cy="2992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00" y="436561"/>
            <a:ext cx="3989438" cy="2992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09108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287338" y="4187825"/>
            <a:ext cx="8510587"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a:solidFill>
                  <a:srgbClr val="FFFF00"/>
                </a:solidFill>
              </a:rPr>
              <a:t>Η </a:t>
            </a:r>
            <a:r>
              <a:rPr lang="en-US" sz="2400" b="1" dirty="0" err="1">
                <a:solidFill>
                  <a:srgbClr val="FFFF00"/>
                </a:solidFill>
              </a:rPr>
              <a:t>δυσλειτουργί</a:t>
            </a:r>
            <a:r>
              <a:rPr lang="en-US" sz="2400" b="1" dirty="0">
                <a:solidFill>
                  <a:srgbClr val="FFFF00"/>
                </a:solidFill>
              </a:rPr>
              <a:t>α του  ενδοθηλίου που είναι χαρακτηριστική σε ασθενείς με έμφραγμα του μυοκαρδίου βελτιώνεται αισθητά σε 6 μήνες απο τη διακόπη του καπνίσματος</a:t>
            </a:r>
          </a:p>
        </p:txBody>
      </p:sp>
      <p:sp>
        <p:nvSpPr>
          <p:cNvPr id="51202" name="Text Box 2"/>
          <p:cNvSpPr txBox="1">
            <a:spLocks noChangeArrowheads="1"/>
          </p:cNvSpPr>
          <p:nvPr/>
        </p:nvSpPr>
        <p:spPr bwMode="auto">
          <a:xfrm>
            <a:off x="1218229" y="6215063"/>
            <a:ext cx="75612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sz="2000" dirty="0">
                <a:solidFill>
                  <a:srgbClr val="FFFFFF"/>
                </a:solidFill>
                <a:latin typeface="+mn-lt"/>
              </a:rPr>
              <a:t>International Journal of Cardiology 2008;128:48-52</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t="-127"/>
          <a:stretch>
            <a:fillRect/>
          </a:stretch>
        </p:blipFill>
        <p:spPr bwMode="auto">
          <a:xfrm>
            <a:off x="0" y="0"/>
            <a:ext cx="9144000" cy="4076700"/>
          </a:xfrm>
          <a:prstGeom prst="rect">
            <a:avLst/>
          </a:prstGeom>
          <a:ln>
            <a:noFill/>
          </a:ln>
          <a:effectLst>
            <a:softEdge rad="112500"/>
          </a:effectLst>
          <a:extLst>
            <a:ext uri="{909E8E84-426E-40DD-AFC4-6F175D3DCCD1}">
              <a14:hiddenFill xmlns:a14="http://schemas.microsoft.com/office/drawing/2010/main">
                <a:blipFill dpi="0" rotWithShape="0">
                  <a:blip/>
                  <a:srcRect t="-12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70325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23283"/>
          <a:stretch>
            <a:fillRect/>
          </a:stretch>
        </p:blipFill>
        <p:spPr bwMode="auto">
          <a:xfrm>
            <a:off x="0" y="-1"/>
            <a:ext cx="9144000" cy="62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8" name="Rectangle 1"/>
          <p:cNvSpPr>
            <a:spLocks noGrp="1" noChangeArrowheads="1"/>
          </p:cNvSpPr>
          <p:nvPr>
            <p:ph type="title" idx="4294967295"/>
          </p:nvPr>
        </p:nvSpPr>
        <p:spPr>
          <a:xfrm>
            <a:off x="395536" y="332656"/>
            <a:ext cx="8142486" cy="1800200"/>
          </a:xfrm>
          <a:solidFill>
            <a:schemeClr val="lt1">
              <a:alpha val="40000"/>
            </a:schemeClr>
          </a:solidFill>
        </p:spPr>
        <p:style>
          <a:lnRef idx="2">
            <a:schemeClr val="accent2"/>
          </a:lnRef>
          <a:fillRef idx="1">
            <a:schemeClr val="lt1"/>
          </a:fillRef>
          <a:effectRef idx="0">
            <a:schemeClr val="accent2"/>
          </a:effectRef>
          <a:fontRef idx="minor">
            <a:schemeClr val="dk1"/>
          </a:fontRef>
        </p:style>
        <p:txBody>
          <a:bodyPr>
            <a:normAutofit fontScale="90000"/>
          </a:bodyPr>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smtClean="0">
                <a:latin typeface="Trebuchet MS" pitchFamily="34" charset="0"/>
              </a:rPr>
              <a:t/>
            </a:r>
            <a:br>
              <a:rPr lang="en-US" sz="2000" b="1" dirty="0" smtClean="0">
                <a:latin typeface="Trebuchet MS" pitchFamily="34" charset="0"/>
              </a:rPr>
            </a:br>
            <a:r>
              <a:rPr lang="en-US" sz="2000" b="1" dirty="0" smtClean="0">
                <a:latin typeface="Trebuchet MS" pitchFamily="34" charset="0"/>
              </a:rPr>
              <a:t/>
            </a:r>
            <a:br>
              <a:rPr lang="en-US" sz="2000" b="1" dirty="0" smtClean="0">
                <a:latin typeface="Trebuchet MS" pitchFamily="34" charset="0"/>
              </a:rPr>
            </a:br>
            <a:r>
              <a:rPr lang="en-US" sz="2000" b="1" dirty="0" smtClean="0">
                <a:latin typeface="Trebuchet MS" pitchFamily="34" charset="0"/>
              </a:rPr>
              <a:t/>
            </a:r>
            <a:br>
              <a:rPr lang="en-US" sz="2000" b="1" dirty="0" smtClean="0">
                <a:latin typeface="Trebuchet MS" pitchFamily="34" charset="0"/>
              </a:rPr>
            </a:br>
            <a:r>
              <a:rPr lang="en-US" sz="2000" b="1" dirty="0" smtClean="0">
                <a:latin typeface="Trebuchet MS" pitchFamily="34" charset="0"/>
              </a:rPr>
              <a:t/>
            </a:r>
            <a:br>
              <a:rPr lang="en-US" sz="2000" b="1" dirty="0" smtClean="0">
                <a:latin typeface="Trebuchet MS" pitchFamily="34" charset="0"/>
              </a:rPr>
            </a:br>
            <a:r>
              <a:rPr lang="en-US" sz="2000" b="1" dirty="0" smtClean="0">
                <a:solidFill>
                  <a:srgbClr val="FFC000"/>
                </a:solidFill>
                <a:latin typeface="Trebuchet MS" pitchFamily="34" charset="0"/>
              </a:rPr>
              <a:t/>
            </a:r>
            <a:br>
              <a:rPr lang="en-US" sz="2000" b="1" dirty="0" smtClean="0">
                <a:solidFill>
                  <a:srgbClr val="FFC000"/>
                </a:solidFill>
                <a:latin typeface="Trebuchet MS" pitchFamily="34" charset="0"/>
              </a:rPr>
            </a:br>
            <a:r>
              <a:rPr lang="el-GR" sz="2400" b="1" dirty="0" err="1" smtClean="0">
                <a:solidFill>
                  <a:schemeClr val="bg2"/>
                </a:solidFill>
                <a:latin typeface="Trebuchet MS" pitchFamily="34" charset="0"/>
              </a:rPr>
              <a:t>Σημαντικοτεροσ</a:t>
            </a:r>
            <a:r>
              <a:rPr lang="el-GR" sz="2400" b="1" dirty="0" smtClean="0">
                <a:solidFill>
                  <a:schemeClr val="bg2"/>
                </a:solidFill>
                <a:latin typeface="Trebuchet MS" pitchFamily="34" charset="0"/>
              </a:rPr>
              <a:t> </a:t>
            </a:r>
            <a:r>
              <a:rPr lang="el-GR" sz="2400" b="1" dirty="0" err="1" smtClean="0">
                <a:solidFill>
                  <a:schemeClr val="bg2"/>
                </a:solidFill>
                <a:latin typeface="Trebuchet MS" pitchFamily="34" charset="0"/>
              </a:rPr>
              <a:t>ρολοσ</a:t>
            </a:r>
            <a:r>
              <a:rPr lang="el-GR" sz="2400" b="1" dirty="0" smtClean="0">
                <a:solidFill>
                  <a:schemeClr val="bg2"/>
                </a:solidFill>
                <a:latin typeface="Trebuchet MS" pitchFamily="34" charset="0"/>
              </a:rPr>
              <a:t> </a:t>
            </a:r>
            <a:r>
              <a:rPr lang="el-GR" sz="2400" b="1" dirty="0" err="1" smtClean="0">
                <a:solidFill>
                  <a:schemeClr val="bg2"/>
                </a:solidFill>
                <a:latin typeface="Trebuchet MS" pitchFamily="34" charset="0"/>
              </a:rPr>
              <a:t>τησ</a:t>
            </a:r>
            <a:r>
              <a:rPr lang="el-GR" sz="2400" b="1" dirty="0" smtClean="0">
                <a:solidFill>
                  <a:schemeClr val="bg2"/>
                </a:solidFill>
                <a:latin typeface="Trebuchet MS" pitchFamily="34" charset="0"/>
              </a:rPr>
              <a:t> </a:t>
            </a:r>
            <a:r>
              <a:rPr lang="el-GR" sz="2400" b="1" dirty="0" err="1" smtClean="0">
                <a:solidFill>
                  <a:schemeClr val="bg2"/>
                </a:solidFill>
                <a:latin typeface="Trebuchet MS" pitchFamily="34" charset="0"/>
              </a:rPr>
              <a:t>διακοπησ</a:t>
            </a:r>
            <a:r>
              <a:rPr lang="el-GR" sz="2400" b="1" dirty="0" smtClean="0">
                <a:solidFill>
                  <a:schemeClr val="bg2"/>
                </a:solidFill>
                <a:latin typeface="Trebuchet MS" pitchFamily="34" charset="0"/>
              </a:rPr>
              <a:t> </a:t>
            </a:r>
            <a:r>
              <a:rPr lang="el-GR" sz="2400" b="1" dirty="0" err="1" smtClean="0">
                <a:solidFill>
                  <a:schemeClr val="bg2"/>
                </a:solidFill>
                <a:latin typeface="Trebuchet MS" pitchFamily="34" charset="0"/>
              </a:rPr>
              <a:t>καπνισματοσ</a:t>
            </a:r>
            <a:r>
              <a:rPr lang="el-GR" sz="2400" b="1" dirty="0" smtClean="0">
                <a:solidFill>
                  <a:schemeClr val="bg2"/>
                </a:solidFill>
                <a:latin typeface="Trebuchet MS" pitchFamily="34" charset="0"/>
              </a:rPr>
              <a:t>  στη </a:t>
            </a:r>
            <a:r>
              <a:rPr lang="el-GR" sz="2400" b="1" dirty="0" err="1" smtClean="0">
                <a:solidFill>
                  <a:schemeClr val="bg2"/>
                </a:solidFill>
                <a:latin typeface="Trebuchet MS" pitchFamily="34" charset="0"/>
              </a:rPr>
              <a:t>δευτερογενη</a:t>
            </a:r>
            <a:r>
              <a:rPr lang="el-GR" sz="2400" b="1" dirty="0" smtClean="0">
                <a:solidFill>
                  <a:schemeClr val="bg2"/>
                </a:solidFill>
                <a:latin typeface="Trebuchet MS" pitchFamily="34" charset="0"/>
              </a:rPr>
              <a:t> </a:t>
            </a:r>
            <a:r>
              <a:rPr lang="el-GR" sz="2400" b="1" dirty="0" err="1" smtClean="0">
                <a:solidFill>
                  <a:schemeClr val="bg2"/>
                </a:solidFill>
                <a:latin typeface="Trebuchet MS" pitchFamily="34" charset="0"/>
              </a:rPr>
              <a:t>προληψη</a:t>
            </a:r>
            <a:r>
              <a:rPr lang="el-GR" sz="2400" b="1" dirty="0" smtClean="0">
                <a:solidFill>
                  <a:schemeClr val="bg2"/>
                </a:solidFill>
                <a:latin typeface="Trebuchet MS" pitchFamily="34" charset="0"/>
              </a:rPr>
              <a:t> των </a:t>
            </a:r>
            <a:r>
              <a:rPr lang="el-GR" sz="2400" b="1" dirty="0" err="1" smtClean="0">
                <a:solidFill>
                  <a:schemeClr val="bg2"/>
                </a:solidFill>
                <a:latin typeface="Trebuchet MS" pitchFamily="34" charset="0"/>
              </a:rPr>
              <a:t>οξεων</a:t>
            </a:r>
            <a:r>
              <a:rPr lang="el-GR" sz="2400" b="1" dirty="0" smtClean="0">
                <a:solidFill>
                  <a:schemeClr val="bg2"/>
                </a:solidFill>
                <a:latin typeface="Trebuchet MS" pitchFamily="34" charset="0"/>
              </a:rPr>
              <a:t> </a:t>
            </a:r>
            <a:r>
              <a:rPr lang="el-GR" sz="2400" b="1" dirty="0" err="1" smtClean="0">
                <a:solidFill>
                  <a:schemeClr val="bg2"/>
                </a:solidFill>
                <a:latin typeface="Trebuchet MS" pitchFamily="34" charset="0"/>
              </a:rPr>
              <a:t>στεφανιαιων</a:t>
            </a:r>
            <a:r>
              <a:rPr lang="el-GR" sz="2400" b="1" dirty="0" smtClean="0">
                <a:solidFill>
                  <a:schemeClr val="bg2"/>
                </a:solidFill>
                <a:latin typeface="Trebuchet MS" pitchFamily="34" charset="0"/>
              </a:rPr>
              <a:t> </a:t>
            </a:r>
            <a:r>
              <a:rPr lang="el-GR" sz="2400" b="1" dirty="0" err="1" smtClean="0">
                <a:solidFill>
                  <a:schemeClr val="bg2"/>
                </a:solidFill>
                <a:latin typeface="Trebuchet MS" pitchFamily="34" charset="0"/>
              </a:rPr>
              <a:t>επεισοδιων</a:t>
            </a:r>
            <a:r>
              <a:rPr lang="el-GR" sz="2400" b="1" dirty="0" smtClean="0">
                <a:solidFill>
                  <a:schemeClr val="bg2"/>
                </a:solidFill>
                <a:latin typeface="Trebuchet MS" pitchFamily="34" charset="0"/>
              </a:rPr>
              <a:t/>
            </a:r>
            <a:br>
              <a:rPr lang="el-GR" sz="2400" b="1" dirty="0" smtClean="0">
                <a:solidFill>
                  <a:schemeClr val="bg2"/>
                </a:solidFill>
                <a:latin typeface="Trebuchet MS" pitchFamily="34" charset="0"/>
              </a:rPr>
            </a:br>
            <a:r>
              <a:rPr lang="el-GR" sz="2000" b="1" dirty="0" smtClean="0">
                <a:solidFill>
                  <a:srgbClr val="002060"/>
                </a:solidFill>
                <a:latin typeface="Trebuchet MS" pitchFamily="34" charset="0"/>
              </a:rPr>
              <a:t>…</a:t>
            </a:r>
            <a:r>
              <a:rPr lang="el-GR" sz="2000" b="1" dirty="0" err="1" smtClean="0">
                <a:solidFill>
                  <a:srgbClr val="002060"/>
                </a:solidFill>
                <a:latin typeface="Trebuchet MS" pitchFamily="34" charset="0"/>
              </a:rPr>
              <a:t>πανω</a:t>
            </a:r>
            <a:r>
              <a:rPr lang="el-GR" sz="2000" b="1" dirty="0" smtClean="0">
                <a:solidFill>
                  <a:srgbClr val="002060"/>
                </a:solidFill>
                <a:latin typeface="Trebuchet MS" pitchFamily="34" charset="0"/>
              </a:rPr>
              <a:t> από 18.000 </a:t>
            </a:r>
            <a:r>
              <a:rPr lang="el-GR" sz="2000" b="1" dirty="0" err="1" smtClean="0">
                <a:solidFill>
                  <a:srgbClr val="002060"/>
                </a:solidFill>
                <a:latin typeface="Trebuchet MS" pitchFamily="34" charset="0"/>
              </a:rPr>
              <a:t>ασθενεισ</a:t>
            </a:r>
            <a:r>
              <a:rPr lang="el-GR" sz="2000" b="1" dirty="0" smtClean="0">
                <a:solidFill>
                  <a:srgbClr val="002060"/>
                </a:solidFill>
                <a:latin typeface="Trebuchet MS" pitchFamily="34" charset="0"/>
              </a:rPr>
              <a:t>...</a:t>
            </a:r>
            <a:r>
              <a:rPr lang="el-GR" sz="2400" dirty="0" smtClean="0">
                <a:solidFill>
                  <a:srgbClr val="FFC000"/>
                </a:solidFill>
                <a:latin typeface="Trebuchet MS" pitchFamily="34" charset="0"/>
              </a:rPr>
              <a:t/>
            </a:r>
            <a:br>
              <a:rPr lang="el-GR" sz="2400" dirty="0" smtClean="0">
                <a:solidFill>
                  <a:srgbClr val="FFC000"/>
                </a:solidFill>
                <a:latin typeface="Trebuchet MS" pitchFamily="34" charset="0"/>
              </a:rPr>
            </a:br>
            <a:endParaRPr lang="el-GR" sz="2400" dirty="0" smtClean="0">
              <a:solidFill>
                <a:srgbClr val="FFC000"/>
              </a:solidFill>
              <a:latin typeface="Trebuchet MS" pitchFamily="34" charset="0"/>
            </a:endParaRPr>
          </a:p>
        </p:txBody>
      </p:sp>
      <p:sp>
        <p:nvSpPr>
          <p:cNvPr id="4099" name="Rectangle 2"/>
          <p:cNvSpPr>
            <a:spLocks noGrp="1" noChangeArrowheads="1"/>
          </p:cNvSpPr>
          <p:nvPr>
            <p:ph type="body" idx="4294967295"/>
          </p:nvPr>
        </p:nvSpPr>
        <p:spPr>
          <a:xfrm>
            <a:off x="755576" y="3933056"/>
            <a:ext cx="8219256" cy="2016224"/>
          </a:xfrm>
          <a:solidFill>
            <a:srgbClr val="F9F8F1">
              <a:alpha val="41961"/>
            </a:srgbClr>
          </a:solidFill>
          <a:effectLst>
            <a:outerShdw blurRad="50800" dist="38100" dir="10800000" algn="r" rotWithShape="0">
              <a:prstClr val="black">
                <a:alpha val="40000"/>
              </a:prstClr>
            </a:outerShdw>
          </a:effectLst>
        </p:spPr>
        <p:txBody>
          <a:bodyPr>
            <a:normAutofit fontScale="92500" lnSpcReduction="20000"/>
          </a:bodyPr>
          <a:lstStyle/>
          <a:p>
            <a:pPr marL="6350" indent="0">
              <a:lnSpc>
                <a:spcPct val="110000"/>
              </a:lnSpc>
              <a:spcBef>
                <a:spcPts val="400"/>
              </a:spcBef>
              <a:buClr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b="1" dirty="0" smtClean="0">
                <a:solidFill>
                  <a:schemeClr val="bg2"/>
                </a:solidFill>
                <a:latin typeface="Trebuchet MS" pitchFamily="34" charset="0"/>
              </a:rPr>
              <a:t>…</a:t>
            </a:r>
            <a:r>
              <a:rPr lang="el-GR" sz="2000" b="1" dirty="0" smtClean="0">
                <a:solidFill>
                  <a:schemeClr val="bg2"/>
                </a:solidFill>
                <a:latin typeface="Trebuchet MS" pitchFamily="34" charset="0"/>
              </a:rPr>
              <a:t>σε διάστημα  6 μηνών ο κίνδυνος για νέο καρδιακό επεισόδιο σε αυτούς που σταμάτησαν το κάπνισμα ήταν περίπου </a:t>
            </a:r>
            <a:r>
              <a:rPr lang="el-GR" sz="2000" b="1" u="sng" dirty="0" smtClean="0">
                <a:solidFill>
                  <a:schemeClr val="bg2"/>
                </a:solidFill>
                <a:latin typeface="Trebuchet MS" pitchFamily="34" charset="0"/>
              </a:rPr>
              <a:t>ο μισός</a:t>
            </a:r>
            <a:r>
              <a:rPr lang="el-GR" sz="2000" b="1" dirty="0" smtClean="0">
                <a:solidFill>
                  <a:schemeClr val="bg2"/>
                </a:solidFill>
                <a:latin typeface="Trebuchet MS" pitchFamily="34" charset="0"/>
              </a:rPr>
              <a:t> από ότι τα άτομα που συνέχισαν να καπνίζουν …</a:t>
            </a:r>
            <a:br>
              <a:rPr lang="el-GR" sz="2000" b="1" dirty="0" smtClean="0">
                <a:solidFill>
                  <a:schemeClr val="bg2"/>
                </a:solidFill>
                <a:latin typeface="Trebuchet MS" pitchFamily="34" charset="0"/>
              </a:rPr>
            </a:br>
            <a:r>
              <a:rPr lang="el-GR" sz="1600" b="1" dirty="0" smtClean="0">
                <a:solidFill>
                  <a:schemeClr val="bg2"/>
                </a:solidFill>
                <a:latin typeface="Trebuchet MS" pitchFamily="34" charset="0"/>
              </a:rPr>
              <a:t>…</a:t>
            </a:r>
            <a:r>
              <a:rPr lang="el-GR" sz="2000" b="1" dirty="0" smtClean="0">
                <a:solidFill>
                  <a:schemeClr val="bg2"/>
                </a:solidFill>
                <a:latin typeface="Trebuchet MS" pitchFamily="34" charset="0"/>
              </a:rPr>
              <a:t>οι ασθενείς οι οποίοι συνέχισαν να καπνίζουν  και να  μην τηρούν τη δίαιτα και να μην  ασκούνται είχαν σχεδόν </a:t>
            </a:r>
            <a:r>
              <a:rPr lang="el-GR" sz="2000" b="1" u="sng" dirty="0" smtClean="0">
                <a:solidFill>
                  <a:schemeClr val="bg2"/>
                </a:solidFill>
                <a:latin typeface="Trebuchet MS" pitchFamily="34" charset="0"/>
              </a:rPr>
              <a:t>τέσσερις φορές μεγαλύτερο κίνδυνο</a:t>
            </a:r>
            <a:r>
              <a:rPr lang="el-GR" sz="2000" b="1" dirty="0" smtClean="0">
                <a:solidFill>
                  <a:schemeClr val="bg2"/>
                </a:solidFill>
                <a:latin typeface="Trebuchet MS" pitchFamily="34" charset="0"/>
              </a:rPr>
              <a:t> για νέο καρδιαγγειακό </a:t>
            </a:r>
            <a:r>
              <a:rPr lang="el-GR" sz="2000" b="1" dirty="0" err="1" smtClean="0">
                <a:solidFill>
                  <a:schemeClr val="bg2"/>
                </a:solidFill>
                <a:latin typeface="Trebuchet MS" pitchFamily="34" charset="0"/>
              </a:rPr>
              <a:t>σύμβαμα</a:t>
            </a:r>
            <a:r>
              <a:rPr lang="el-GR" sz="2000" b="1" dirty="0" smtClean="0">
                <a:solidFill>
                  <a:schemeClr val="bg2"/>
                </a:solidFill>
                <a:latin typeface="Trebuchet MS" pitchFamily="34" charset="0"/>
              </a:rPr>
              <a:t> σε σύγκριση με τους μη καπνιστές  που έκαναν σωστή  δίαιτα και  άσκηση… </a:t>
            </a:r>
          </a:p>
        </p:txBody>
      </p:sp>
      <p:sp>
        <p:nvSpPr>
          <p:cNvPr id="4101" name="Rectangle 4"/>
          <p:cNvSpPr>
            <a:spLocks noChangeArrowheads="1"/>
          </p:cNvSpPr>
          <p:nvPr/>
        </p:nvSpPr>
        <p:spPr bwMode="auto">
          <a:xfrm>
            <a:off x="0" y="624840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l-GR" sz="1200">
                <a:solidFill>
                  <a:srgbClr val="FFC000"/>
                </a:solidFill>
                <a:latin typeface="Trebuchet MS" pitchFamily="34" charset="0"/>
                <a:cs typeface="Arial" pitchFamily="34" charset="0"/>
              </a:rPr>
              <a:t>Association of diet, exercise, and smoking modification with risk of early cardiovascular events after acute coronary syndromes. Chow CK et al February issue of Circulation  2010</a:t>
            </a:r>
          </a:p>
        </p:txBody>
      </p:sp>
    </p:spTree>
    <p:extLst>
      <p:ext uri="{BB962C8B-B14F-4D97-AF65-F5344CB8AC3E}">
        <p14:creationId xmlns:p14="http://schemas.microsoft.com/office/powerpoint/2010/main" val="40496908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body" idx="4294967295"/>
          </p:nvPr>
        </p:nvSpPr>
        <p:spPr>
          <a:xfrm>
            <a:off x="611559" y="1628800"/>
            <a:ext cx="3963615" cy="3746068"/>
          </a:xfrm>
          <a:solidFill>
            <a:schemeClr val="bg1"/>
          </a:solidFill>
        </p:spPr>
        <p:txBody>
          <a:bodyPr>
            <a:normAutofit fontScale="62500" lnSpcReduction="20000"/>
          </a:bodyPr>
          <a:lstStyle/>
          <a:p>
            <a:pPr indent="-336550" algn="ctr" eaLnBrk="1" hangingPunct="1">
              <a:lnSpc>
                <a:spcPct val="80000"/>
              </a:lnSpc>
              <a:spcBef>
                <a:spcPts val="4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2000" dirty="0" smtClean="0">
              <a:latin typeface="Trebuchet MS" pitchFamily="34" charset="0"/>
            </a:endParaRPr>
          </a:p>
          <a:p>
            <a:pPr indent="-336550" algn="ctr" eaLnBrk="1" hangingPunct="1">
              <a:lnSpc>
                <a:spcPct val="80000"/>
              </a:lnSpc>
              <a:spcBef>
                <a:spcPts val="4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2000" dirty="0">
              <a:latin typeface="Trebuchet MS" pitchFamily="34" charset="0"/>
            </a:endParaRPr>
          </a:p>
          <a:p>
            <a:pPr indent="-336550" eaLnBrk="1" hangingPunct="1">
              <a:lnSpc>
                <a:spcPct val="160000"/>
              </a:lnSpc>
              <a:spcBef>
                <a:spcPts val="45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smtClean="0"/>
              <a:t>…σε 30 ημέρες από το οξύ στεφανιαίο σύνδρομο στο 96,1% των ασθενών είχαν </a:t>
            </a:r>
            <a:r>
              <a:rPr lang="el-GR" sz="2000" b="1" dirty="0" err="1" smtClean="0"/>
              <a:t>συνταγογραφηθεί</a:t>
            </a:r>
            <a:r>
              <a:rPr lang="el-GR" sz="2000" b="1" dirty="0" smtClean="0"/>
              <a:t> </a:t>
            </a:r>
            <a:r>
              <a:rPr lang="el-GR" sz="2000" b="1" dirty="0" err="1" smtClean="0"/>
              <a:t>αντιαιμοπεταλιακά</a:t>
            </a:r>
            <a:r>
              <a:rPr lang="el-GR" sz="2000" b="1" dirty="0" smtClean="0"/>
              <a:t> φάρμακα και σε 78,9% </a:t>
            </a:r>
            <a:r>
              <a:rPr lang="el-GR" sz="2000" b="1" dirty="0" err="1" smtClean="0"/>
              <a:t>στατίνες</a:t>
            </a:r>
            <a:r>
              <a:rPr lang="el-GR" sz="2000" b="1" dirty="0" smtClean="0"/>
              <a:t> , ενώ το ένα τρίτο περίπου των καπνιστών συνέχιζαν το κάπνισμα, και η συμμόρφωση  στη δίαιτα και τις  συστάσεις για άσκηση υπολογίστηκε στο 28,5 % ..</a:t>
            </a:r>
            <a:r>
              <a:rPr lang="el-GR" sz="1700" b="1" dirty="0" smtClean="0"/>
              <a:t>. </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l="4651" t="11214" r="8385" b="14963"/>
          <a:stretch>
            <a:fillRect/>
          </a:stretch>
        </p:blipFill>
        <p:spPr bwMode="auto">
          <a:xfrm>
            <a:off x="5181600" y="1368230"/>
            <a:ext cx="3184525" cy="4300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5" name="Rectangle 4"/>
          <p:cNvSpPr>
            <a:spLocks noChangeArrowheads="1"/>
          </p:cNvSpPr>
          <p:nvPr/>
        </p:nvSpPr>
        <p:spPr bwMode="auto">
          <a:xfrm>
            <a:off x="2878138" y="6248400"/>
            <a:ext cx="46069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a:solidFill>
                <a:srgbClr val="2F2B20"/>
              </a:solidFill>
              <a:ea typeface="Arial Unicode MS" pitchFamily="34" charset="-128"/>
              <a:cs typeface="Arial Unicode MS" pitchFamily="34" charset="-128"/>
            </a:endParaRPr>
          </a:p>
        </p:txBody>
      </p:sp>
      <p:sp>
        <p:nvSpPr>
          <p:cNvPr id="5126" name="Text Box 5"/>
          <p:cNvSpPr txBox="1">
            <a:spLocks noChangeArrowheads="1"/>
          </p:cNvSpPr>
          <p:nvPr/>
        </p:nvSpPr>
        <p:spPr bwMode="auto">
          <a:xfrm>
            <a:off x="168275" y="6286500"/>
            <a:ext cx="8813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r>
              <a:rPr lang="el-GR" sz="1200">
                <a:solidFill>
                  <a:srgbClr val="FFC000"/>
                </a:solidFill>
                <a:latin typeface="Trebuchet MS" pitchFamily="34" charset="0"/>
              </a:rPr>
              <a:t>Association of diet, exercise, and smoking modification with risk of early cardiovascular events after acute coronary syndromes. Chow CK et al February issue of Circulation  2010</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 y="34370"/>
            <a:ext cx="7924800"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3804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idx="1"/>
          </p:nvPr>
        </p:nvSpPr>
        <p:spPr>
          <a:xfrm>
            <a:off x="609600" y="332657"/>
            <a:ext cx="7924800" cy="1440160"/>
          </a:xfrm>
        </p:spPr>
        <p:txBody>
          <a:bodyPr>
            <a:normAutofit/>
          </a:bodyPr>
          <a:lstStyle/>
          <a:p>
            <a:pPr marL="0" indent="0" algn="ctr">
              <a:buNone/>
            </a:pPr>
            <a:r>
              <a:rPr lang="en-US" sz="1900" b="1" dirty="0" smtClean="0">
                <a:solidFill>
                  <a:srgbClr val="FFC000"/>
                </a:solidFill>
              </a:rPr>
              <a:t>INTERHEART study:</a:t>
            </a:r>
            <a:endParaRPr lang="el-GR" sz="1900" b="1" dirty="0" smtClean="0">
              <a:solidFill>
                <a:srgbClr val="FFC000"/>
              </a:solidFill>
            </a:endParaRPr>
          </a:p>
          <a:p>
            <a:pPr marL="0" indent="0" algn="ctr">
              <a:buNone/>
            </a:pPr>
            <a:r>
              <a:rPr lang="en-US" sz="1900" b="1" dirty="0" smtClean="0">
                <a:solidFill>
                  <a:srgbClr val="FFC000"/>
                </a:solidFill>
              </a:rPr>
              <a:t> </a:t>
            </a:r>
            <a:r>
              <a:rPr lang="el-GR" b="1" dirty="0" smtClean="0"/>
              <a:t>Από τους παράγοντες κινδύνου για οξύ έμφραγμα το κάπνισμα είναι δεύτερο μετά από την </a:t>
            </a:r>
            <a:r>
              <a:rPr lang="el-GR" b="1" dirty="0" err="1" smtClean="0"/>
              <a:t>δυσλιπιδαιμία</a:t>
            </a:r>
            <a:r>
              <a:rPr lang="el-GR" b="1" dirty="0" smtClean="0"/>
              <a:t>.</a:t>
            </a:r>
          </a:p>
        </p:txBody>
      </p:sp>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6842125" cy="3760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Ευθεία γραμμή σύνδεσης 11"/>
          <p:cNvCxnSpPr/>
          <p:nvPr/>
        </p:nvCxnSpPr>
        <p:spPr>
          <a:xfrm>
            <a:off x="1259632" y="3311126"/>
            <a:ext cx="52565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4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583264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710" y="5859487"/>
            <a:ext cx="409098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03648" y="126696"/>
            <a:ext cx="5976664" cy="369332"/>
          </a:xfrm>
          <a:prstGeom prst="rect">
            <a:avLst/>
          </a:prstGeom>
          <a:noFill/>
        </p:spPr>
        <p:txBody>
          <a:bodyPr wrap="square" rtlCol="0">
            <a:spAutoFit/>
          </a:bodyPr>
          <a:lstStyle/>
          <a:p>
            <a:pPr algn="ctr"/>
            <a:r>
              <a:rPr lang="el-GR" b="1" dirty="0" smtClean="0"/>
              <a:t>Ευχαριστώ πολύ!</a:t>
            </a:r>
            <a:endParaRPr lang="el-GR" b="1"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989" y="5975807"/>
            <a:ext cx="4508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5547" y="5858030"/>
            <a:ext cx="311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10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0688" y="1765300"/>
            <a:ext cx="4776787" cy="428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b="1" dirty="0">
              <a:solidFill>
                <a:srgbClr val="FFFF00"/>
              </a:solidFill>
            </a:endParaRPr>
          </a:p>
        </p:txBody>
      </p:sp>
      <p:sp>
        <p:nvSpPr>
          <p:cNvPr id="19458" name="Text Box 2"/>
          <p:cNvSpPr txBox="1">
            <a:spLocks noChangeArrowheads="1"/>
          </p:cNvSpPr>
          <p:nvPr/>
        </p:nvSpPr>
        <p:spPr bwMode="auto">
          <a:xfrm>
            <a:off x="0" y="5953126"/>
            <a:ext cx="89644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sz="1600" i="1" dirty="0">
                <a:solidFill>
                  <a:srgbClr val="FFFFFF"/>
                </a:solidFill>
              </a:rPr>
              <a:t>How tobacco smoke causes disease: the biology and behavioral basis for smoking-attributable</a:t>
            </a:r>
          </a:p>
          <a:p>
            <a:pPr algn="r"/>
            <a:r>
              <a:rPr lang="en-US" sz="1600" i="1" dirty="0">
                <a:solidFill>
                  <a:srgbClr val="FFFFFF"/>
                </a:solidFill>
              </a:rPr>
              <a:t>disease : a report of the Surgeon General. </a:t>
            </a:r>
            <a:r>
              <a:rPr lang="en-US" sz="1600" i="1" dirty="0" smtClean="0">
                <a:solidFill>
                  <a:srgbClr val="FFFFFF"/>
                </a:solidFill>
              </a:rPr>
              <a:t>–, </a:t>
            </a:r>
            <a:r>
              <a:rPr lang="en-US" sz="1600" i="1" dirty="0">
                <a:solidFill>
                  <a:srgbClr val="FFFFFF"/>
                </a:solidFill>
              </a:rPr>
              <a:t>2010.</a:t>
            </a:r>
          </a:p>
        </p:txBody>
      </p:sp>
      <p:sp>
        <p:nvSpPr>
          <p:cNvPr id="19459" name="Text Box 3"/>
          <p:cNvSpPr txBox="1">
            <a:spLocks noChangeArrowheads="1"/>
          </p:cNvSpPr>
          <p:nvPr/>
        </p:nvSpPr>
        <p:spPr bwMode="auto">
          <a:xfrm>
            <a:off x="685800" y="582613"/>
            <a:ext cx="80629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lnSpc>
                <a:spcPct val="90000"/>
              </a:lnSpc>
            </a:pPr>
            <a:r>
              <a:rPr lang="el-GR" sz="3200" b="1" dirty="0">
                <a:solidFill>
                  <a:srgbClr val="CC9900"/>
                </a:solidFill>
                <a:latin typeface="Verdana"/>
              </a:rPr>
              <a:t>Κάπνισμα και καρδιαγγειακά νοσήματα</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869" y="1643853"/>
            <a:ext cx="2930726"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2" name="Ορθογώνιο 1"/>
          <p:cNvSpPr/>
          <p:nvPr/>
        </p:nvSpPr>
        <p:spPr>
          <a:xfrm>
            <a:off x="323529" y="1765300"/>
            <a:ext cx="3384375" cy="3416320"/>
          </a:xfrm>
          <a:prstGeom prst="rect">
            <a:avLst/>
          </a:prstGeom>
        </p:spPr>
        <p:txBody>
          <a:bodyPr wrap="square">
            <a:spAutoFit/>
          </a:bodyPr>
          <a:lstStyle/>
          <a:p>
            <a:pPr algn="ctr"/>
            <a:r>
              <a:rPr lang="el-GR" b="1" dirty="0">
                <a:solidFill>
                  <a:srgbClr val="FFC000"/>
                </a:solidFill>
              </a:rPr>
              <a:t>SCORE </a:t>
            </a:r>
            <a:r>
              <a:rPr lang="el-GR" b="1" dirty="0" err="1">
                <a:solidFill>
                  <a:srgbClr val="FFC000"/>
                </a:solidFill>
              </a:rPr>
              <a:t>project</a:t>
            </a:r>
            <a:r>
              <a:rPr lang="el-GR" b="1" dirty="0">
                <a:solidFill>
                  <a:srgbClr val="FFC000"/>
                </a:solidFill>
              </a:rPr>
              <a:t>: </a:t>
            </a:r>
            <a:endParaRPr lang="el-GR" b="1" dirty="0" smtClean="0">
              <a:solidFill>
                <a:srgbClr val="FFC000"/>
              </a:solidFill>
            </a:endParaRPr>
          </a:p>
          <a:p>
            <a:pPr algn="ctr"/>
            <a:r>
              <a:rPr lang="el-GR" b="1" dirty="0" smtClean="0"/>
              <a:t>O </a:t>
            </a:r>
            <a:r>
              <a:rPr lang="el-GR" b="1" dirty="0"/>
              <a:t>δεκαετής κίνδυνος για θανατηφόρο καρδιαγγειακό </a:t>
            </a:r>
            <a:r>
              <a:rPr lang="el-GR" b="1" dirty="0" err="1"/>
              <a:t>σύμβαμα</a:t>
            </a:r>
            <a:r>
              <a:rPr lang="el-GR" b="1" dirty="0"/>
              <a:t> είναι </a:t>
            </a:r>
            <a:r>
              <a:rPr lang="el-GR" b="1" dirty="0">
                <a:solidFill>
                  <a:srgbClr val="FFC000"/>
                </a:solidFill>
              </a:rPr>
              <a:t>διπλάσιος</a:t>
            </a:r>
            <a:r>
              <a:rPr lang="el-GR" b="1" dirty="0"/>
              <a:t> σε καπνιστές σε σχέση με τους μη καπνιστές σε οποιαδήποτε ηλικία ανεξάρτητα από την αρτηριακή πίεση και τα επίπεδα της χοληστερόλης.</a:t>
            </a:r>
          </a:p>
        </p:txBody>
      </p:sp>
    </p:spTree>
    <p:extLst>
      <p:ext uri="{BB962C8B-B14F-4D97-AF65-F5344CB8AC3E}">
        <p14:creationId xmlns:p14="http://schemas.microsoft.com/office/powerpoint/2010/main" val="34056535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321175" y="1984375"/>
            <a:ext cx="4414838"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a:solidFill>
                  <a:srgbClr val="FFFF00"/>
                </a:solidFill>
              </a:rPr>
              <a:t>Το θανατηφόρο έμφραγμα του μυοκαρδίου είναι</a:t>
            </a:r>
            <a:r>
              <a:rPr lang="en-US" sz="2000" b="1" dirty="0">
                <a:solidFill>
                  <a:srgbClr val="FFFF00"/>
                </a:solidFill>
              </a:rPr>
              <a:t/>
            </a:r>
            <a:br>
              <a:rPr lang="en-US" sz="2000" b="1" dirty="0">
                <a:solidFill>
                  <a:srgbClr val="FFFF00"/>
                </a:solidFill>
              </a:rPr>
            </a:br>
            <a:r>
              <a:rPr lang="en-US" sz="2000" b="1" dirty="0">
                <a:solidFill>
                  <a:srgbClr val="FFFF00"/>
                </a:solidFill>
              </a:rPr>
              <a:t>4 </a:t>
            </a:r>
            <a:r>
              <a:rPr lang="el-GR" sz="2000" b="1" dirty="0">
                <a:solidFill>
                  <a:srgbClr val="FFFF00"/>
                </a:solidFill>
              </a:rPr>
              <a:t>φορές συχνότερο σε καπνιστές παρά σε μη καπνιστές</a:t>
            </a:r>
          </a:p>
        </p:txBody>
      </p:sp>
      <p:sp>
        <p:nvSpPr>
          <p:cNvPr id="20482" name="Text Box 2"/>
          <p:cNvSpPr txBox="1">
            <a:spLocks noChangeArrowheads="1"/>
          </p:cNvSpPr>
          <p:nvPr/>
        </p:nvSpPr>
        <p:spPr bwMode="auto">
          <a:xfrm>
            <a:off x="685800" y="582613"/>
            <a:ext cx="80629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ctr">
              <a:lnSpc>
                <a:spcPct val="90000"/>
              </a:lnSpc>
            </a:pPr>
            <a:r>
              <a:rPr lang="el-GR" sz="3200" b="1" dirty="0">
                <a:solidFill>
                  <a:srgbClr val="CC9900"/>
                </a:solidFill>
                <a:latin typeface="Verdana"/>
              </a:rPr>
              <a:t>Κάπνισμα και καρδιαγγειακά νοσήματα</a:t>
            </a:r>
          </a:p>
        </p:txBody>
      </p:sp>
      <p:sp>
        <p:nvSpPr>
          <p:cNvPr id="20483" name="Text Box 3"/>
          <p:cNvSpPr txBox="1">
            <a:spLocks noChangeArrowheads="1"/>
          </p:cNvSpPr>
          <p:nvPr/>
        </p:nvSpPr>
        <p:spPr bwMode="auto">
          <a:xfrm>
            <a:off x="900113" y="6215063"/>
            <a:ext cx="75612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i="1">
                <a:solidFill>
                  <a:srgbClr val="FFFFFF"/>
                </a:solidFill>
              </a:rPr>
              <a:t>Drugs </a:t>
            </a:r>
            <a:r>
              <a:rPr lang="en-US">
                <a:solidFill>
                  <a:srgbClr val="FFFFFF"/>
                </a:solidFill>
              </a:rPr>
              <a:t>2002;62 Suppl 2:1-9</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000251"/>
            <a:ext cx="3018110" cy="3385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3147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284877" y="476672"/>
            <a:ext cx="8723134" cy="2808312"/>
          </a:xfrm>
        </p:spPr>
        <p:txBody>
          <a:bodyPr>
            <a:noAutofit/>
          </a:bodyPr>
          <a:lstStyle/>
          <a:p>
            <a:pPr algn="just"/>
            <a:r>
              <a:rPr lang="el-GR" sz="1600" b="1" dirty="0" smtClean="0"/>
              <a:t>Ο αυξημένος κίνδυνος παραμένει στους καπνιστές </a:t>
            </a:r>
            <a:r>
              <a:rPr lang="el-GR" sz="1600" b="1" dirty="0" smtClean="0">
                <a:solidFill>
                  <a:srgbClr val="FFC000"/>
                </a:solidFill>
              </a:rPr>
              <a:t>ακόμη </a:t>
            </a:r>
            <a:r>
              <a:rPr lang="el-GR" sz="1600" b="1" dirty="0">
                <a:solidFill>
                  <a:srgbClr val="FFC000"/>
                </a:solidFill>
              </a:rPr>
              <a:t>και όταν έγιναν </a:t>
            </a:r>
            <a:r>
              <a:rPr lang="el-GR" sz="1600" b="1" dirty="0" smtClean="0">
                <a:solidFill>
                  <a:srgbClr val="FFC000"/>
                </a:solidFill>
              </a:rPr>
              <a:t>διορθώσεις </a:t>
            </a:r>
            <a:r>
              <a:rPr lang="el-GR" sz="1600" b="1" dirty="0" smtClean="0"/>
              <a:t>για  </a:t>
            </a:r>
            <a:r>
              <a:rPr lang="el-GR" sz="1600" b="1" dirty="0"/>
              <a:t>διαφορές μεταξύ </a:t>
            </a:r>
            <a:r>
              <a:rPr lang="el-GR" sz="1600" b="1" dirty="0" smtClean="0"/>
              <a:t>των τιμών των </a:t>
            </a:r>
            <a:r>
              <a:rPr lang="el-GR" sz="1600" b="1" dirty="0"/>
              <a:t>άλλων παραγόντων κινδύνου. </a:t>
            </a:r>
          </a:p>
          <a:p>
            <a:pPr algn="just"/>
            <a:r>
              <a:rPr lang="el-GR" sz="1600" b="1" dirty="0" smtClean="0"/>
              <a:t>Πέρα </a:t>
            </a:r>
            <a:r>
              <a:rPr lang="el-GR" sz="1600" b="1" dirty="0"/>
              <a:t>από τη θέση </a:t>
            </a:r>
            <a:r>
              <a:rPr lang="el-GR" sz="1600" b="1" dirty="0" smtClean="0"/>
              <a:t>του </a:t>
            </a:r>
            <a:r>
              <a:rPr lang="el-GR" sz="1600" b="1" dirty="0"/>
              <a:t>ως ένας ανεξάρτητος παράγοντας κινδύνου</a:t>
            </a:r>
            <a:r>
              <a:rPr lang="el-GR" sz="1600" b="1" dirty="0" smtClean="0"/>
              <a:t>, το</a:t>
            </a:r>
            <a:r>
              <a:rPr lang="el-GR" sz="1600" b="1" dirty="0"/>
              <a:t> </a:t>
            </a:r>
            <a:r>
              <a:rPr lang="el-GR" sz="1600" b="1" dirty="0" smtClean="0"/>
              <a:t>κάπνισμα έχει </a:t>
            </a:r>
            <a:r>
              <a:rPr lang="el-GR" sz="1600" b="1" dirty="0" smtClean="0">
                <a:solidFill>
                  <a:srgbClr val="FFC000"/>
                </a:solidFill>
              </a:rPr>
              <a:t>πολλαπλασιαστική </a:t>
            </a:r>
            <a:r>
              <a:rPr lang="el-GR" sz="1600" b="1" dirty="0">
                <a:solidFill>
                  <a:srgbClr val="FFC000"/>
                </a:solidFill>
              </a:rPr>
              <a:t>αλληλεπίδραση </a:t>
            </a:r>
            <a:r>
              <a:rPr lang="el-GR" sz="1600" b="1" dirty="0" smtClean="0"/>
              <a:t>με τους άλλους παράγοντες </a:t>
            </a:r>
            <a:r>
              <a:rPr lang="el-GR" sz="1600" b="1" dirty="0"/>
              <a:t>κινδύνου για στεφανιαία </a:t>
            </a:r>
            <a:r>
              <a:rPr lang="el-GR" sz="1600" b="1" dirty="0" smtClean="0"/>
              <a:t>νόσο (</a:t>
            </a:r>
            <a:r>
              <a:rPr lang="el-GR" sz="1600" b="1" dirty="0"/>
              <a:t>USDHHS 1983). </a:t>
            </a:r>
          </a:p>
          <a:p>
            <a:pPr algn="just"/>
            <a:r>
              <a:rPr lang="el-GR" sz="1600" b="1" dirty="0" smtClean="0"/>
              <a:t>Για </a:t>
            </a:r>
            <a:r>
              <a:rPr lang="el-GR" sz="1600" b="1" dirty="0"/>
              <a:t>παράδειγμα, </a:t>
            </a:r>
            <a:r>
              <a:rPr lang="el-GR" sz="1600" b="1" dirty="0" smtClean="0"/>
              <a:t>η </a:t>
            </a:r>
            <a:r>
              <a:rPr lang="el-GR" sz="1600" b="1" dirty="0"/>
              <a:t>παρουσία </a:t>
            </a:r>
            <a:r>
              <a:rPr lang="el-GR" sz="1600" b="1" dirty="0" smtClean="0"/>
              <a:t>μόνο του καπνίσματος διπλασιάζει τον κίνδυνο, ενώ η </a:t>
            </a:r>
            <a:r>
              <a:rPr lang="el-GR" sz="1600" b="1" dirty="0"/>
              <a:t>ταυτόχρονη </a:t>
            </a:r>
            <a:r>
              <a:rPr lang="el-GR" sz="1600" b="1" dirty="0" smtClean="0"/>
              <a:t>παρουσία ενός άλλου παράγοντα </a:t>
            </a:r>
            <a:r>
              <a:rPr lang="el-GR" sz="1600" b="1" dirty="0"/>
              <a:t>κινδύνου εκτιμάται ότι θα τετραπλασιάσει </a:t>
            </a:r>
            <a:r>
              <a:rPr lang="el-GR" sz="1600" b="1" dirty="0" smtClean="0"/>
              <a:t>τον κίνδυνο </a:t>
            </a:r>
            <a:r>
              <a:rPr lang="el-GR" sz="1600" b="1" dirty="0"/>
              <a:t>(2 × 2). Η παρουσία </a:t>
            </a:r>
            <a:r>
              <a:rPr lang="el-GR" sz="1600" b="1" dirty="0" smtClean="0"/>
              <a:t>δύο </a:t>
            </a:r>
            <a:r>
              <a:rPr lang="el-GR" sz="1600" b="1" dirty="0"/>
              <a:t>άλλων παραγόντων κινδύνου </a:t>
            </a:r>
            <a:r>
              <a:rPr lang="el-GR" sz="1600" b="1" dirty="0" smtClean="0"/>
              <a:t>σε συνδυασμό με το κάπνισμα αυξάνει περίπου </a:t>
            </a:r>
            <a:r>
              <a:rPr lang="el-GR" sz="1600" b="1" dirty="0"/>
              <a:t>οκτώ φορές τον κίνδυνο (2 </a:t>
            </a:r>
            <a:r>
              <a:rPr lang="el-GR" sz="1600" b="1" dirty="0" smtClean="0"/>
              <a:t>× 2 </a:t>
            </a:r>
            <a:r>
              <a:rPr lang="el-GR" sz="1600" b="1" dirty="0"/>
              <a:t>× 2) </a:t>
            </a:r>
            <a:r>
              <a:rPr lang="el-GR" sz="1600" b="1" dirty="0" smtClean="0"/>
              <a:t>σε σχέση με τα άτομα χωρίς </a:t>
            </a:r>
            <a:r>
              <a:rPr lang="el-GR" sz="1600" b="1" dirty="0"/>
              <a:t>παράγοντες </a:t>
            </a:r>
            <a:r>
              <a:rPr lang="el-GR" sz="1600" b="1" dirty="0" smtClean="0"/>
              <a:t>κινδύνου που δεν καπνίζουν. </a:t>
            </a:r>
          </a:p>
          <a:p>
            <a:pPr marL="0" indent="0" algn="just">
              <a:buNone/>
            </a:pPr>
            <a:endParaRPr lang="el-GR" sz="1600" b="1" dirty="0" smtClean="0"/>
          </a:p>
        </p:txBody>
      </p:sp>
      <p:sp>
        <p:nvSpPr>
          <p:cNvPr id="4" name="Ορθογώνιο 3"/>
          <p:cNvSpPr/>
          <p:nvPr/>
        </p:nvSpPr>
        <p:spPr>
          <a:xfrm>
            <a:off x="0" y="6021288"/>
            <a:ext cx="8982503" cy="646331"/>
          </a:xfrm>
          <a:prstGeom prst="rect">
            <a:avLst/>
          </a:prstGeom>
        </p:spPr>
        <p:txBody>
          <a:bodyPr wrap="square">
            <a:spAutoFit/>
          </a:bodyPr>
          <a:lstStyle/>
          <a:p>
            <a:pPr algn="ctr"/>
            <a:r>
              <a:rPr lang="en-US" sz="1200" dirty="0" smtClean="0"/>
              <a:t>Friedman </a:t>
            </a:r>
            <a:r>
              <a:rPr lang="en-US" sz="1200" dirty="0"/>
              <a:t>et al </a:t>
            </a:r>
            <a:r>
              <a:rPr lang="en-US" sz="1200" dirty="0" smtClean="0"/>
              <a:t>1979.</a:t>
            </a:r>
            <a:r>
              <a:rPr lang="el-GR" sz="1200" dirty="0"/>
              <a:t> </a:t>
            </a:r>
            <a:r>
              <a:rPr lang="en-US" sz="1200" dirty="0" smtClean="0"/>
              <a:t>USDHHS </a:t>
            </a:r>
            <a:r>
              <a:rPr lang="en-US" sz="1200" dirty="0"/>
              <a:t>1983, 2001, </a:t>
            </a:r>
            <a:r>
              <a:rPr lang="en-US" sz="1200" dirty="0" smtClean="0"/>
              <a:t>2004</a:t>
            </a:r>
            <a:r>
              <a:rPr lang="el-GR" sz="1200" dirty="0" smtClean="0"/>
              <a:t>.</a:t>
            </a:r>
            <a:r>
              <a:rPr lang="en-US" sz="1200" dirty="0" smtClean="0"/>
              <a:t>Shaper</a:t>
            </a:r>
            <a:r>
              <a:rPr lang="el-GR" sz="1200" dirty="0" smtClean="0"/>
              <a:t>.. 1985. </a:t>
            </a:r>
            <a:r>
              <a:rPr lang="en-US" sz="1200" dirty="0" err="1" smtClean="0"/>
              <a:t>Criqui</a:t>
            </a:r>
            <a:r>
              <a:rPr lang="en-US" sz="1200" dirty="0" smtClean="0"/>
              <a:t> et</a:t>
            </a:r>
            <a:r>
              <a:rPr lang="el-GR" sz="1200" dirty="0" smtClean="0"/>
              <a:t> </a:t>
            </a:r>
            <a:r>
              <a:rPr lang="en-US" sz="1200" dirty="0" smtClean="0"/>
              <a:t>al</a:t>
            </a:r>
            <a:r>
              <a:rPr lang="en-US" sz="1200" dirty="0"/>
              <a:t>. </a:t>
            </a:r>
            <a:r>
              <a:rPr lang="en-US" sz="1200" dirty="0" smtClean="0"/>
              <a:t>1987</a:t>
            </a:r>
            <a:r>
              <a:rPr lang="el-GR" sz="1200" dirty="0" smtClean="0"/>
              <a:t>. </a:t>
            </a:r>
            <a:r>
              <a:rPr lang="en-US" sz="1200" dirty="0" smtClean="0"/>
              <a:t>Ragland </a:t>
            </a:r>
            <a:r>
              <a:rPr lang="el-GR" sz="1200" dirty="0"/>
              <a:t>και </a:t>
            </a:r>
            <a:r>
              <a:rPr lang="en-US" sz="1200" dirty="0"/>
              <a:t>Brand 1988? </a:t>
            </a:r>
            <a:r>
              <a:rPr lang="en-US" sz="1200" dirty="0" err="1"/>
              <a:t>Shaten</a:t>
            </a:r>
            <a:r>
              <a:rPr lang="en-US" sz="1200" dirty="0"/>
              <a:t> et al. 1991? </a:t>
            </a:r>
            <a:r>
              <a:rPr lang="en-US" sz="1200" dirty="0" err="1" smtClean="0"/>
              <a:t>Neaton</a:t>
            </a:r>
            <a:r>
              <a:rPr lang="el-GR" sz="1200" dirty="0" smtClean="0"/>
              <a:t>, </a:t>
            </a:r>
            <a:r>
              <a:rPr lang="en-US" sz="1200" dirty="0" smtClean="0"/>
              <a:t>Wentworth 1992</a:t>
            </a:r>
            <a:r>
              <a:rPr lang="el-GR" sz="1200" dirty="0" smtClean="0"/>
              <a:t>. </a:t>
            </a:r>
            <a:r>
              <a:rPr lang="en-US" sz="1200" dirty="0" smtClean="0"/>
              <a:t>Freund </a:t>
            </a:r>
            <a:r>
              <a:rPr lang="en-US" sz="1200" dirty="0"/>
              <a:t>et al. </a:t>
            </a:r>
            <a:r>
              <a:rPr lang="en-US" sz="1200" dirty="0" smtClean="0"/>
              <a:t>1993</a:t>
            </a:r>
            <a:r>
              <a:rPr lang="el-GR" sz="1200" dirty="0" smtClean="0"/>
              <a:t>. </a:t>
            </a:r>
            <a:r>
              <a:rPr lang="en-US" sz="1200" dirty="0" smtClean="0"/>
              <a:t>Cremer 1997</a:t>
            </a:r>
            <a:r>
              <a:rPr lang="el-GR" sz="1200" dirty="0" smtClean="0"/>
              <a:t>.</a:t>
            </a:r>
            <a:r>
              <a:rPr lang="el-GR" sz="1200" dirty="0"/>
              <a:t> </a:t>
            </a:r>
            <a:r>
              <a:rPr lang="en-US" sz="1200" dirty="0" err="1" smtClean="0"/>
              <a:t>Gartside</a:t>
            </a:r>
            <a:r>
              <a:rPr lang="en-US" sz="1200" dirty="0" smtClean="0"/>
              <a:t> </a:t>
            </a:r>
            <a:r>
              <a:rPr lang="en-US" sz="1200" dirty="0"/>
              <a:t>et al. </a:t>
            </a:r>
            <a:r>
              <a:rPr lang="en-US" sz="1200" dirty="0" smtClean="0"/>
              <a:t>1998</a:t>
            </a:r>
            <a:r>
              <a:rPr lang="el-GR" sz="1200" dirty="0" smtClean="0"/>
              <a:t>.</a:t>
            </a:r>
            <a:r>
              <a:rPr lang="en-US" sz="1200" dirty="0" smtClean="0"/>
              <a:t> </a:t>
            </a:r>
            <a:r>
              <a:rPr lang="en-US" sz="1200" dirty="0" err="1"/>
              <a:t>Wannamethee</a:t>
            </a:r>
            <a:r>
              <a:rPr lang="en-US" sz="1200" dirty="0"/>
              <a:t> et al. </a:t>
            </a:r>
            <a:r>
              <a:rPr lang="en-US" sz="1200" dirty="0" smtClean="0"/>
              <a:t>1998</a:t>
            </a:r>
            <a:r>
              <a:rPr lang="el-GR" sz="1200" dirty="0" smtClean="0"/>
              <a:t>.</a:t>
            </a:r>
            <a:r>
              <a:rPr lang="el-GR" sz="1200" dirty="0"/>
              <a:t> </a:t>
            </a:r>
            <a:r>
              <a:rPr lang="en-US" sz="1200" dirty="0" smtClean="0"/>
              <a:t>Jacobs </a:t>
            </a:r>
            <a:r>
              <a:rPr lang="en-US" sz="1200" dirty="0"/>
              <a:t>et al. </a:t>
            </a:r>
            <a:r>
              <a:rPr lang="en-US" sz="1200" dirty="0" smtClean="0"/>
              <a:t>1999</a:t>
            </a:r>
            <a:endParaRPr lang="el-G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751" y="4005064"/>
            <a:ext cx="1905000" cy="147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7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274638"/>
            <a:ext cx="7924800" cy="562074"/>
          </a:xfrm>
        </p:spPr>
        <p:txBody>
          <a:bodyPr/>
          <a:lstStyle/>
          <a:p>
            <a:pPr algn="ctr"/>
            <a:r>
              <a:rPr lang="el-GR" sz="2800" b="1" dirty="0" err="1" smtClean="0">
                <a:solidFill>
                  <a:srgbClr val="FFC000"/>
                </a:solidFill>
              </a:rPr>
              <a:t>Αριθμοσ</a:t>
            </a:r>
            <a:r>
              <a:rPr lang="el-GR" sz="2800" b="1" dirty="0" smtClean="0">
                <a:solidFill>
                  <a:srgbClr val="FFC000"/>
                </a:solidFill>
              </a:rPr>
              <a:t> </a:t>
            </a:r>
            <a:r>
              <a:rPr lang="el-GR" sz="2800" b="1" dirty="0" err="1" smtClean="0">
                <a:solidFill>
                  <a:srgbClr val="FFC000"/>
                </a:solidFill>
              </a:rPr>
              <a:t>τσιγαρων</a:t>
            </a:r>
            <a:r>
              <a:rPr lang="el-GR" sz="2800" b="1" dirty="0" smtClean="0">
                <a:solidFill>
                  <a:srgbClr val="FFC000"/>
                </a:solidFill>
              </a:rPr>
              <a:t> </a:t>
            </a:r>
            <a:r>
              <a:rPr lang="el-GR" sz="2800" b="1" dirty="0" err="1" smtClean="0">
                <a:solidFill>
                  <a:srgbClr val="FFC000"/>
                </a:solidFill>
              </a:rPr>
              <a:t>ανα</a:t>
            </a:r>
            <a:r>
              <a:rPr lang="el-GR" sz="2800" b="1" dirty="0" smtClean="0">
                <a:solidFill>
                  <a:srgbClr val="FFC000"/>
                </a:solidFill>
              </a:rPr>
              <a:t> </a:t>
            </a:r>
            <a:r>
              <a:rPr lang="el-GR" sz="2800" b="1" dirty="0" err="1" smtClean="0">
                <a:solidFill>
                  <a:srgbClr val="FFC000"/>
                </a:solidFill>
              </a:rPr>
              <a:t>ημερα</a:t>
            </a:r>
            <a:endParaRPr lang="el-GR" sz="2800" b="1" dirty="0">
              <a:solidFill>
                <a:srgbClr val="FFC000"/>
              </a:solidFill>
            </a:endParaRPr>
          </a:p>
        </p:txBody>
      </p:sp>
      <p:sp>
        <p:nvSpPr>
          <p:cNvPr id="3" name="Θέση περιεχομένου 2"/>
          <p:cNvSpPr>
            <a:spLocks noGrp="1"/>
          </p:cNvSpPr>
          <p:nvPr>
            <p:ph sz="quarter" idx="13"/>
          </p:nvPr>
        </p:nvSpPr>
        <p:spPr>
          <a:xfrm>
            <a:off x="107504" y="1052736"/>
            <a:ext cx="6624736" cy="4608512"/>
          </a:xfrm>
        </p:spPr>
        <p:txBody>
          <a:bodyPr>
            <a:normAutofit fontScale="92500" lnSpcReduction="20000"/>
          </a:bodyPr>
          <a:lstStyle/>
          <a:p>
            <a:pPr>
              <a:lnSpc>
                <a:spcPct val="150000"/>
              </a:lnSpc>
            </a:pPr>
            <a:r>
              <a:rPr lang="el-GR" sz="1600" b="1" dirty="0" smtClean="0"/>
              <a:t>Αυξημένος κίνδυνος εμφάνισης  </a:t>
            </a:r>
            <a:r>
              <a:rPr lang="el-GR" sz="1600" b="1" dirty="0"/>
              <a:t>στεφανιαίας νόσου </a:t>
            </a:r>
            <a:r>
              <a:rPr lang="el-GR" sz="1600" b="1" dirty="0" smtClean="0"/>
              <a:t>για όλα επίπεδα </a:t>
            </a:r>
            <a:r>
              <a:rPr lang="el-GR" sz="1600" b="1" dirty="0"/>
              <a:t>του καπνίσματος, και </a:t>
            </a:r>
            <a:r>
              <a:rPr lang="el-GR" sz="1600" b="1" dirty="0" smtClean="0"/>
              <a:t>αυξημένος </a:t>
            </a:r>
            <a:r>
              <a:rPr lang="el-GR" sz="1600" b="1" dirty="0" err="1" smtClean="0"/>
              <a:t>κινδύνος</a:t>
            </a:r>
            <a:r>
              <a:rPr lang="el-GR" sz="1600" b="1" dirty="0" smtClean="0"/>
              <a:t> ακόμη </a:t>
            </a:r>
            <a:r>
              <a:rPr lang="el-GR" sz="1600" b="1" dirty="0"/>
              <a:t>και για τα άτομα που κάπνιζαν </a:t>
            </a:r>
            <a:r>
              <a:rPr lang="el-GR" sz="1600" b="1" dirty="0">
                <a:solidFill>
                  <a:srgbClr val="FFC000"/>
                </a:solidFill>
              </a:rPr>
              <a:t>λιγότερα από πέντε </a:t>
            </a:r>
            <a:r>
              <a:rPr lang="el-GR" sz="1600" b="1" dirty="0" smtClean="0">
                <a:solidFill>
                  <a:srgbClr val="FFC000"/>
                </a:solidFill>
              </a:rPr>
              <a:t>τσιγάρα </a:t>
            </a:r>
            <a:r>
              <a:rPr lang="el-GR" sz="1600" b="1" dirty="0" smtClean="0"/>
              <a:t>ανά μέρα.</a:t>
            </a:r>
          </a:p>
          <a:p>
            <a:pPr>
              <a:lnSpc>
                <a:spcPct val="150000"/>
              </a:lnSpc>
            </a:pPr>
            <a:r>
              <a:rPr lang="el-GR" sz="1600" b="1" dirty="0" smtClean="0"/>
              <a:t>Μια </a:t>
            </a:r>
            <a:r>
              <a:rPr lang="el-GR" sz="1600" b="1" dirty="0" err="1" smtClean="0"/>
              <a:t>μετα</a:t>
            </a:r>
            <a:r>
              <a:rPr lang="el-GR" sz="1600" b="1" dirty="0" smtClean="0"/>
              <a:t>-ανάλυση από πέντε </a:t>
            </a:r>
            <a:r>
              <a:rPr lang="el-GR" sz="1600" b="1" dirty="0"/>
              <a:t>μεγάλες μελέτες </a:t>
            </a:r>
            <a:r>
              <a:rPr lang="el-GR" sz="1600" b="1" dirty="0" smtClean="0"/>
              <a:t>(</a:t>
            </a:r>
            <a:r>
              <a:rPr lang="el-GR" sz="1600" b="1" dirty="0" err="1" smtClean="0"/>
              <a:t>καπνίσμα</a:t>
            </a:r>
            <a:r>
              <a:rPr lang="el-GR" sz="1600" b="1" dirty="0" smtClean="0"/>
              <a:t> </a:t>
            </a:r>
            <a:r>
              <a:rPr lang="el-GR" sz="1600" b="1" dirty="0"/>
              <a:t>και </a:t>
            </a:r>
            <a:r>
              <a:rPr lang="el-GR" sz="1600" b="1" dirty="0" smtClean="0"/>
              <a:t>στεφανιαία νόσος) δείχνει ότι η </a:t>
            </a:r>
            <a:r>
              <a:rPr lang="el-GR" sz="1600" b="1" dirty="0"/>
              <a:t>σχέση </a:t>
            </a:r>
            <a:r>
              <a:rPr lang="el-GR" sz="1600" b="1" dirty="0" smtClean="0"/>
              <a:t>μεταξύ του των </a:t>
            </a:r>
            <a:r>
              <a:rPr lang="el-GR" sz="1600" b="1" dirty="0"/>
              <a:t>τσιγάρων </a:t>
            </a:r>
            <a:r>
              <a:rPr lang="el-GR" sz="1600" b="1" dirty="0" smtClean="0"/>
              <a:t>ανά </a:t>
            </a:r>
            <a:r>
              <a:rPr lang="el-GR" sz="1600" b="1" dirty="0"/>
              <a:t>ημέρα και </a:t>
            </a:r>
            <a:r>
              <a:rPr lang="el-GR" sz="1600" b="1" dirty="0" smtClean="0"/>
              <a:t>του σχετικού κινδύνου εμφάνισης της  νόσου </a:t>
            </a:r>
            <a:r>
              <a:rPr lang="el-GR" sz="1600" b="1" dirty="0" smtClean="0">
                <a:solidFill>
                  <a:srgbClr val="FFC000"/>
                </a:solidFill>
              </a:rPr>
              <a:t>δεν είναι γραμμική</a:t>
            </a:r>
            <a:r>
              <a:rPr lang="el-GR" sz="1600" b="1" dirty="0" smtClean="0"/>
              <a:t>.</a:t>
            </a:r>
          </a:p>
          <a:p>
            <a:pPr>
              <a:lnSpc>
                <a:spcPct val="150000"/>
              </a:lnSpc>
            </a:pPr>
            <a:r>
              <a:rPr lang="el-GR" sz="1600" b="1" dirty="0" smtClean="0"/>
              <a:t> </a:t>
            </a:r>
            <a:r>
              <a:rPr lang="el-GR" sz="1600" b="1" dirty="0"/>
              <a:t>Οι ερευνητές πρότειναν ότι </a:t>
            </a:r>
            <a:r>
              <a:rPr lang="el-GR" sz="1600" b="1" dirty="0" smtClean="0"/>
              <a:t>η επίδραση </a:t>
            </a:r>
            <a:r>
              <a:rPr lang="el-GR" sz="1600" b="1" dirty="0"/>
              <a:t>του καπνίσματος στον κίνδυνο </a:t>
            </a:r>
            <a:r>
              <a:rPr lang="el-GR" sz="1600" b="1" dirty="0" smtClean="0"/>
              <a:t>για στεφανιαία </a:t>
            </a:r>
            <a:r>
              <a:rPr lang="el-GR" sz="1600" b="1" dirty="0"/>
              <a:t>νόσου μπορεί να </a:t>
            </a:r>
            <a:r>
              <a:rPr lang="el-GR" sz="1600" b="1" dirty="0" smtClean="0"/>
              <a:t>έχει έναν ουδό όπου χαμηλότερη έκθεση στο κάπνισμα  αυξάνει αρκετά τον σχετικό κίνδυνο ενώ </a:t>
            </a:r>
            <a:r>
              <a:rPr lang="el-GR" sz="1600" b="1" dirty="0" smtClean="0">
                <a:solidFill>
                  <a:srgbClr val="FFC000"/>
                </a:solidFill>
              </a:rPr>
              <a:t>μεγαλύτερη έκθεση στο κάπνισμα </a:t>
            </a:r>
            <a:r>
              <a:rPr lang="el-GR" sz="1600" b="1" dirty="0">
                <a:solidFill>
                  <a:srgbClr val="FFC000"/>
                </a:solidFill>
              </a:rPr>
              <a:t>δ</a:t>
            </a:r>
            <a:r>
              <a:rPr lang="el-GR" sz="1600" b="1" dirty="0" smtClean="0">
                <a:solidFill>
                  <a:srgbClr val="FFC000"/>
                </a:solidFill>
              </a:rPr>
              <a:t>εν αυξάνει εξίσου τον  σχετικό κίνδυνο</a:t>
            </a:r>
            <a:r>
              <a:rPr lang="el-GR" sz="1600" b="1" dirty="0" smtClean="0"/>
              <a:t>.</a:t>
            </a:r>
            <a:endParaRPr lang="el-GR" sz="1600" b="1" dirty="0"/>
          </a:p>
        </p:txBody>
      </p:sp>
      <p:sp>
        <p:nvSpPr>
          <p:cNvPr id="4" name="Text Box 2"/>
          <p:cNvSpPr txBox="1">
            <a:spLocks noChangeArrowheads="1"/>
          </p:cNvSpPr>
          <p:nvPr/>
        </p:nvSpPr>
        <p:spPr bwMode="auto">
          <a:xfrm>
            <a:off x="0" y="5953126"/>
            <a:ext cx="89644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defRPr>
            </a:lvl9pPr>
          </a:lstStyle>
          <a:p>
            <a:pPr algn="r"/>
            <a:r>
              <a:rPr lang="en-US" sz="1600" i="1" dirty="0">
                <a:solidFill>
                  <a:srgbClr val="FFFFFF"/>
                </a:solidFill>
              </a:rPr>
              <a:t>How tobacco smoke causes disease: the biology and behavioral basis for smoking-attributable</a:t>
            </a:r>
          </a:p>
          <a:p>
            <a:pPr algn="r"/>
            <a:r>
              <a:rPr lang="en-US" sz="1600" i="1" dirty="0">
                <a:solidFill>
                  <a:srgbClr val="FFFFFF"/>
                </a:solidFill>
              </a:rPr>
              <a:t>disease : a report of the Surgeon General. </a:t>
            </a:r>
            <a:r>
              <a:rPr lang="en-US" sz="1600" i="1" dirty="0" smtClean="0">
                <a:solidFill>
                  <a:srgbClr val="FFFFFF"/>
                </a:solidFill>
              </a:rPr>
              <a:t>–, </a:t>
            </a:r>
            <a:r>
              <a:rPr lang="en-US" sz="1600" i="1" dirty="0">
                <a:solidFill>
                  <a:srgbClr val="FFFFFF"/>
                </a:solidFill>
              </a:rPr>
              <a:t>2010.</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80728"/>
            <a:ext cx="2088232" cy="47019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0688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3"/>
          </p:nvPr>
        </p:nvSpPr>
        <p:spPr/>
        <p:txBody>
          <a:bodyPr/>
          <a:lstStyle/>
          <a:p>
            <a:endParaRPr lang="el-G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9694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467544" y="188640"/>
            <a:ext cx="80648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1"/>
                </a:solidFill>
              </a:rPr>
              <a:t>Σχέση μεταξύ </a:t>
            </a:r>
            <a:r>
              <a:rPr lang="el-GR" b="1" dirty="0">
                <a:solidFill>
                  <a:schemeClr val="bg1"/>
                </a:solidFill>
              </a:rPr>
              <a:t>του αριθμού των τσιγάρων που καπνίζονται ανά ημέρα και σχετικό κίνδυνο ισχαιμικής καρδιοπάθειας</a:t>
            </a:r>
          </a:p>
        </p:txBody>
      </p:sp>
    </p:spTree>
    <p:extLst>
      <p:ext uri="{BB962C8B-B14F-4D97-AF65-F5344CB8AC3E}">
        <p14:creationId xmlns:p14="http://schemas.microsoft.com/office/powerpoint/2010/main" val="3941569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ρίζοντας">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oy">
      <a:majorFont>
        <a:latin typeface="Verdana"/>
        <a:ea typeface=""/>
        <a:cs typeface=""/>
      </a:majorFont>
      <a:minorFont>
        <a:latin typeface="Verdana"/>
        <a:ea typeface=""/>
        <a:cs typeface=""/>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Body slide">
  <a:themeElements>
    <a:clrScheme name="9_Body slide 1">
      <a:dk1>
        <a:srgbClr val="000000"/>
      </a:dk1>
      <a:lt1>
        <a:srgbClr val="FFFFFF"/>
      </a:lt1>
      <a:dk2>
        <a:srgbClr val="676A55"/>
      </a:dk2>
      <a:lt2>
        <a:srgbClr val="EAEBDE"/>
      </a:lt2>
      <a:accent1>
        <a:srgbClr val="72A376"/>
      </a:accent1>
      <a:accent2>
        <a:srgbClr val="B0CCB0"/>
      </a:accent2>
      <a:accent3>
        <a:srgbClr val="FFFFFF"/>
      </a:accent3>
      <a:accent4>
        <a:srgbClr val="000000"/>
      </a:accent4>
      <a:accent5>
        <a:srgbClr val="BCCEBD"/>
      </a:accent5>
      <a:accent6>
        <a:srgbClr val="9FB99F"/>
      </a:accent6>
      <a:hlink>
        <a:srgbClr val="DB5353"/>
      </a:hlink>
      <a:folHlink>
        <a:srgbClr val="903638"/>
      </a:folHlink>
    </a:clrScheme>
    <a:fontScheme name="9_Body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ody slide 1">
        <a:dk1>
          <a:srgbClr val="000000"/>
        </a:dk1>
        <a:lt1>
          <a:srgbClr val="FFFFFF"/>
        </a:lt1>
        <a:dk2>
          <a:srgbClr val="676A55"/>
        </a:dk2>
        <a:lt2>
          <a:srgbClr val="EAEBDE"/>
        </a:lt2>
        <a:accent1>
          <a:srgbClr val="72A376"/>
        </a:accent1>
        <a:accent2>
          <a:srgbClr val="B0CCB0"/>
        </a:accent2>
        <a:accent3>
          <a:srgbClr val="FFFFFF"/>
        </a:accent3>
        <a:accent4>
          <a:srgbClr val="000000"/>
        </a:accent4>
        <a:accent5>
          <a:srgbClr val="BCCEBD"/>
        </a:accent5>
        <a:accent6>
          <a:srgbClr val="9FB99F"/>
        </a:accent6>
        <a:hlink>
          <a:srgbClr val="DB5353"/>
        </a:hlink>
        <a:folHlink>
          <a:srgbClr val="90363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Ορίζοντας">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oy">
      <a:majorFont>
        <a:latin typeface="Verdana"/>
        <a:ea typeface=""/>
        <a:cs typeface=""/>
      </a:majorFont>
      <a:minorFont>
        <a:latin typeface="Verdana"/>
        <a:ea typeface=""/>
        <a:cs typeface=""/>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1371</TotalTime>
  <Words>2467</Words>
  <Application>Microsoft Office PowerPoint</Application>
  <PresentationFormat>On-screen Show (4:3)</PresentationFormat>
  <Paragraphs>259</Paragraphs>
  <Slides>40</Slides>
  <Notes>14</Notes>
  <HiddenSlides>1</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40</vt:i4>
      </vt:variant>
    </vt:vector>
  </HeadingPairs>
  <TitlesOfParts>
    <vt:vector size="55" baseType="lpstr">
      <vt:lpstr>Arial Unicode MS</vt:lpstr>
      <vt:lpstr>Arial</vt:lpstr>
      <vt:lpstr>Calibri</vt:lpstr>
      <vt:lpstr>ＭＳ Ｐゴシック</vt:lpstr>
      <vt:lpstr>msgothic</vt:lpstr>
      <vt:lpstr>Symbol</vt:lpstr>
      <vt:lpstr>Times New Roman</vt:lpstr>
      <vt:lpstr>Trebuchet MS</vt:lpstr>
      <vt:lpstr>Verdana</vt:lpstr>
      <vt:lpstr>Wingdings</vt:lpstr>
      <vt:lpstr>Ορίζοντας</vt:lpstr>
      <vt:lpstr>1_Θέμα του Office</vt:lpstr>
      <vt:lpstr>9_Body slide</vt:lpstr>
      <vt:lpstr>2_Office Theme</vt:lpstr>
      <vt:lpstr>1_Ορίζοντας</vt:lpstr>
      <vt:lpstr>Καπνισμα και καρδιαγγειακα νοσηματα</vt:lpstr>
      <vt:lpstr>PowerPoint Presentation</vt:lpstr>
      <vt:lpstr>PowerPoint Presentation</vt:lpstr>
      <vt:lpstr>PowerPoint Presentation</vt:lpstr>
      <vt:lpstr>PowerPoint Presentation</vt:lpstr>
      <vt:lpstr>PowerPoint Presentation</vt:lpstr>
      <vt:lpstr>PowerPoint Presentation</vt:lpstr>
      <vt:lpstr>Αριθμοσ τσιγαρων ανα ημερα</vt:lpstr>
      <vt:lpstr>PowerPoint Presentation</vt:lpstr>
      <vt:lpstr>PowerPoint Presentation</vt:lpstr>
      <vt:lpstr>PowerPoint Presentation</vt:lpstr>
      <vt:lpstr>PowerPoint Presentation</vt:lpstr>
      <vt:lpstr>PowerPoint Presentation</vt:lpstr>
      <vt:lpstr>Καπνισμα και πρωιμη ΣΝ</vt:lpstr>
      <vt:lpstr>PowerPoint Presentation</vt:lpstr>
      <vt:lpstr>PowerPoint Presentation</vt:lpstr>
      <vt:lpstr>Διαρκεια καπνισματοσ</vt:lpstr>
      <vt:lpstr>Παθητικο καπνισμα και καρδιαγγειακα νοσηματα</vt:lpstr>
      <vt:lpstr>Αιφνιδιοσ θανατοσ</vt:lpstr>
      <vt:lpstr>Εγκεφαλικο επεισοδιο</vt:lpstr>
      <vt:lpstr>PowerPoint Presentation</vt:lpstr>
      <vt:lpstr>Αορτικα ανευρυσματα </vt:lpstr>
      <vt:lpstr>Περιφερικη αγγειοπαθεια</vt:lpstr>
      <vt:lpstr>Παθοφυσιολογικοι μηχανισμοι</vt:lpstr>
      <vt:lpstr>Η ΔΡΑΣΗ ΤΗΣ ΝΙΚΟΤΙΝΗΣ</vt:lpstr>
      <vt:lpstr>Η ΔΡΑΣΗ του co</vt:lpstr>
      <vt:lpstr>Η ΔΡΑΣΗ των οξειδωτικων αεριων και αλλων συστατικων</vt:lpstr>
      <vt:lpstr>Η επιδραση του καπνισματοσ στουσ αλλουσ παραγοντεσ κινδυνου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Σημαντικοτεροσ ρολοσ τησ διακοπησ καπνισματοσ  στη δευτερογενη προληψη των οξεων στεφανιαιων επεισοδιων …πανω από 18.000 ασθενεισ...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Καπνισμα και καρδιαγγειακα νοσηματα</dc:title>
  <dc:creator>user</dc:creator>
  <cp:lastModifiedBy>user</cp:lastModifiedBy>
  <cp:revision>133</cp:revision>
  <cp:lastPrinted>2016-02-04T07:48:37Z</cp:lastPrinted>
  <dcterms:created xsi:type="dcterms:W3CDTF">2016-01-30T18:32:05Z</dcterms:created>
  <dcterms:modified xsi:type="dcterms:W3CDTF">2016-02-04T14:10:28Z</dcterms:modified>
</cp:coreProperties>
</file>